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60" r:id="rId4"/>
    <p:sldId id="289" r:id="rId5"/>
    <p:sldId id="276" r:id="rId6"/>
    <p:sldId id="277" r:id="rId7"/>
    <p:sldId id="282" r:id="rId8"/>
    <p:sldId id="295" r:id="rId9"/>
    <p:sldId id="275" r:id="rId10"/>
    <p:sldId id="288" r:id="rId11"/>
    <p:sldId id="290" r:id="rId12"/>
    <p:sldId id="324" r:id="rId13"/>
    <p:sldId id="294" r:id="rId14"/>
    <p:sldId id="309" r:id="rId15"/>
    <p:sldId id="325" r:id="rId16"/>
    <p:sldId id="293" r:id="rId17"/>
    <p:sldId id="297" r:id="rId18"/>
    <p:sldId id="298" r:id="rId19"/>
    <p:sldId id="326" r:id="rId20"/>
    <p:sldId id="321" r:id="rId21"/>
    <p:sldId id="285" r:id="rId22"/>
    <p:sldId id="265" r:id="rId23"/>
    <p:sldId id="322" r:id="rId24"/>
    <p:sldId id="291" r:id="rId25"/>
    <p:sldId id="30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09A"/>
    <a:srgbClr val="90C63F"/>
    <a:srgbClr val="5C2D91"/>
    <a:srgbClr val="00AEFF"/>
    <a:srgbClr val="FF9933"/>
    <a:srgbClr val="999933"/>
    <a:srgbClr val="009999"/>
    <a:srgbClr val="00B6BE"/>
    <a:srgbClr val="39B54A"/>
    <a:srgbClr val="CC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3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4" d="100"/>
          <a:sy n="74" d="100"/>
        </p:scale>
        <p:origin x="-2928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42672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r>
              <a:rPr lang="en-US" sz="8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2015, XL Catlin companies. All rights reserved. I  MAKE YOUR WORLD </a:t>
            </a:r>
            <a:r>
              <a:rPr lang="en-US" sz="8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lang="en-US" sz="8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FC2AA-9155-41A8-938E-6315CD2B71D2}" type="slidenum">
              <a:rPr lang="en-US" sz="9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4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C711-0E9F-4986-BE12-BB4D26B47E9C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8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2015, XL Catlin companies. All rights reserved. I  MAKE YOUR WORLD 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A5736-1A5C-49AC-974B-D2F93C049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2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Possible interpretation: “The model suggests that the odds that a policy in the ‘very risky’ category will have at least one notification are 6x higher than the base case, all else being equal.”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5736-1A5C-49AC-974B-D2F93C0497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1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5715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086600" cy="128835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9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096852"/>
            <a:ext cx="6418800" cy="1447200"/>
          </a:xfrm>
        </p:spPr>
        <p:txBody>
          <a:bodyPr anchor="b">
            <a:noAutofit/>
          </a:bodyPr>
          <a:lstStyle>
            <a:lvl1pPr marL="0" indent="0">
              <a:spcBef>
                <a:spcPts val="600"/>
              </a:spcBef>
              <a:buNone/>
              <a:defRPr sz="2800" b="1" baseline="0"/>
            </a:lvl1pPr>
            <a:lvl2pPr marL="190137" indent="0">
              <a:buNone/>
              <a:defRPr/>
            </a:lvl2pPr>
            <a:lvl3pPr marL="370112" indent="0">
              <a:buNone/>
              <a:defRPr/>
            </a:lvl3pPr>
            <a:lvl4pPr marL="475675" indent="0">
              <a:buNone/>
              <a:defRPr/>
            </a:lvl4pPr>
            <a:lvl5pPr marL="586112" indent="0">
              <a:buNone/>
              <a:defRPr/>
            </a:lvl5pPr>
          </a:lstStyle>
          <a:p>
            <a:pPr lvl="0"/>
            <a:r>
              <a:rPr lang="en-US" dirty="0" smtClean="0"/>
              <a:t>** Key message layout**</a:t>
            </a:r>
            <a:br>
              <a:rPr lang="en-US" dirty="0" smtClean="0"/>
            </a:br>
            <a:r>
              <a:rPr lang="en-US" dirty="0" smtClean="0"/>
              <a:t>Click here to add a key message</a:t>
            </a:r>
            <a:endParaRPr lang="de-CH" dirty="0"/>
          </a:p>
        </p:txBody>
      </p:sp>
      <p:sp>
        <p:nvSpPr>
          <p:cNvPr id="6" name="Subtitle 7"/>
          <p:cNvSpPr>
            <a:spLocks noGrp="1"/>
          </p:cNvSpPr>
          <p:nvPr>
            <p:ph type="subTitle" idx="1" hasCustomPrompt="1"/>
          </p:nvPr>
        </p:nvSpPr>
        <p:spPr>
          <a:xfrm>
            <a:off x="467544" y="3581400"/>
            <a:ext cx="6419850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dirty="0" smtClean="0"/>
              <a:t>(use this slide to create a "THANK YOU" slide or to include a key message)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7772400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en-US" dirty="0" smtClean="0"/>
              <a:t>(Add address and contact information here if relevant)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9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1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83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05000"/>
            <a:ext cx="5111750" cy="4221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7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86200"/>
            <a:ext cx="7772400" cy="18827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90801"/>
            <a:ext cx="5602287" cy="1295399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5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88" indent="-230188">
              <a:defRPr/>
            </a:lvl1pPr>
            <a:lvl2pPr marL="684213" indent="-227013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 useBgFill="1">
        <p:nvSpPr>
          <p:cNvPr id="5" name="Footer Placeholder 4"/>
          <p:cNvSpPr>
            <a:spLocks noGrp="1" noChangeAsp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3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en-US" dirty="0" smtClean="0"/>
              <a:t>**Skyscraper Picture Layout**</a:t>
            </a:r>
            <a:br>
              <a:rPr lang="en-US" dirty="0" smtClean="0"/>
            </a:br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6019800" cy="4297363"/>
          </a:xfrm>
        </p:spPr>
        <p:txBody>
          <a:bodyPr/>
          <a:lstStyle>
            <a:lvl1pPr marL="230188" indent="-230188">
              <a:defRPr/>
            </a:lvl1pPr>
            <a:lvl2pPr marL="684213" indent="-227013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629400" y="1828800"/>
            <a:ext cx="2133600" cy="44327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Click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3100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**Bottom Picture Layout**</a:t>
            </a:r>
            <a:br>
              <a:rPr lang="en-US" dirty="0" smtClean="0"/>
            </a:br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971799"/>
          </a:xfrm>
        </p:spPr>
        <p:txBody>
          <a:bodyPr/>
          <a:lstStyle>
            <a:lvl1pPr marL="230188" indent="-230188">
              <a:defRPr/>
            </a:lvl1pPr>
            <a:lvl2pPr marL="684213" indent="-227013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4940954"/>
            <a:ext cx="8229600" cy="130097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Click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9506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** Full image with caption**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305800" cy="380999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512" y="5731329"/>
            <a:ext cx="8322795" cy="593271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caption</a:t>
            </a:r>
          </a:p>
        </p:txBody>
      </p:sp>
    </p:spTree>
    <p:extLst>
      <p:ext uri="{BB962C8B-B14F-4D97-AF65-F5344CB8AC3E}">
        <p14:creationId xmlns:p14="http://schemas.microsoft.com/office/powerpoint/2010/main" val="199335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** Full page image**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305800" cy="441959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1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 marL="230188" indent="-230188">
              <a:defRPr sz="2000"/>
            </a:lvl1pPr>
            <a:lvl2pPr marL="684213" indent="-227013"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 marL="230188" indent="-230188">
              <a:defRPr sz="2000"/>
            </a:lvl1pPr>
            <a:lvl2pPr marL="684213" indent="-227013"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6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746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1"/>
            <a:ext cx="4040188" cy="3763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746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1"/>
            <a:ext cx="4041775" cy="3763962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3429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342900" marR="0" lvl="4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4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1F12A2-A110-47B9-A828-B17A2ACE5F5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3246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48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5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8" r:id="rId4"/>
    <p:sldLayoutId id="2147483659" r:id="rId5"/>
    <p:sldLayoutId id="2147483660" r:id="rId6"/>
    <p:sldLayoutId id="2147483661" r:id="rId7"/>
    <p:sldLayoutId id="2147483652" r:id="rId8"/>
    <p:sldLayoutId id="2147483653" r:id="rId9"/>
    <p:sldLayoutId id="2147483662" r:id="rId10"/>
    <p:sldLayoutId id="2147483654" r:id="rId11"/>
    <p:sldLayoutId id="2147483655" r:id="rId12"/>
    <p:sldLayoutId id="2147483656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k.chisholm@xlcatlin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054552" cy="1524000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Case Study of How Actuaries Use R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Mark Chisholm</a:t>
            </a:r>
          </a:p>
          <a:p>
            <a:r>
              <a:rPr lang="en-US" dirty="0" smtClean="0">
                <a:hlinkClick r:id="rId2"/>
              </a:rPr>
              <a:t>mark.chisholm@xlcatlin.com</a:t>
            </a:r>
            <a:endParaRPr lang="en-US" dirty="0" smtClean="0"/>
          </a:p>
          <a:p>
            <a:endParaRPr lang="en-US" dirty="0" smtClean="0"/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</a:t>
            </a:r>
            <a:r>
              <a:rPr lang="en-US" b="1" i="1" dirty="0" smtClean="0"/>
              <a:t>GO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80526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 in Insurance 2015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158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Multivariate Modelling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smtClean="0"/>
              <a:t>illustrative example </a:t>
            </a:r>
            <a:r>
              <a:rPr lang="en-US" dirty="0"/>
              <a:t>of using logistic </a:t>
            </a:r>
            <a:r>
              <a:rPr lang="en-US" dirty="0" smtClean="0"/>
              <a:t>regression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3232" cy="365125"/>
          </a:xfrm>
        </p:spPr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10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244250" cy="380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0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Interactive Data </a:t>
            </a:r>
            <a:r>
              <a:rPr lang="en-US" sz="3600" dirty="0" err="1" smtClean="0"/>
              <a:t>Visualisation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3232" cy="365125"/>
          </a:xfrm>
        </p:spPr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Interactive Data Visualisation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nformation is often shared through </a:t>
            </a:r>
            <a:r>
              <a:rPr lang="en-US" dirty="0" err="1" smtClean="0"/>
              <a:t>standardised</a:t>
            </a:r>
            <a:r>
              <a:rPr lang="en-US" dirty="0" smtClean="0"/>
              <a:t> reports</a:t>
            </a:r>
          </a:p>
          <a:p>
            <a:pPr lvl="1"/>
            <a:r>
              <a:rPr lang="en-US" dirty="0" smtClean="0"/>
              <a:t>Hardcopy printout, pdf, MS Word doc, etc.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3232" cy="365125"/>
          </a:xfrm>
        </p:spPr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12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8282"/>
            <a:ext cx="4608512" cy="236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12298"/>
            <a:ext cx="359113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5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Interactive Data Visualisation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shiny</a:t>
            </a:r>
            <a:r>
              <a:rPr lang="en-US" dirty="0" smtClean="0"/>
              <a:t> package lets you make interactive web sites very quickly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Knowledge of JavaScript, HTML, and other web programming languages is not required</a:t>
            </a:r>
          </a:p>
          <a:p>
            <a:endParaRPr lang="en-US" dirty="0"/>
          </a:p>
          <a:p>
            <a:r>
              <a:rPr lang="en-US" dirty="0" smtClean="0"/>
              <a:t>Supports the use of </a:t>
            </a:r>
            <a:r>
              <a:rPr lang="en-US" dirty="0" smtClean="0">
                <a:solidFill>
                  <a:srgbClr val="FF0000"/>
                </a:solidFill>
              </a:rPr>
              <a:t>ggplot2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googleVis</a:t>
            </a:r>
            <a:r>
              <a:rPr lang="en-US" dirty="0" smtClean="0"/>
              <a:t>, etc. for graphics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3232" cy="365125"/>
          </a:xfrm>
        </p:spPr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Placeholder 8" descr="Cool-Bold-Wise_Horizontal_01.png"/>
          <p:cNvPicPr>
            <a:picLocks noChangeAspect="1"/>
          </p:cNvPicPr>
          <p:nvPr/>
        </p:nvPicPr>
        <p:blipFill>
          <a:blip r:embed="rId2" cstate="print"/>
          <a:srcRect l="32" r="32"/>
          <a:stretch>
            <a:fillRect/>
          </a:stretch>
        </p:blipFill>
        <p:spPr>
          <a:xfrm>
            <a:off x="479390" y="4682893"/>
            <a:ext cx="8280920" cy="155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Interactive Data Visualisation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Monthly loss development using </a:t>
            </a:r>
            <a:r>
              <a:rPr lang="en-US" dirty="0" smtClean="0">
                <a:solidFill>
                  <a:srgbClr val="FF0000"/>
                </a:solidFill>
              </a:rPr>
              <a:t>shiny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googleVis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3232" cy="365125"/>
          </a:xfrm>
        </p:spPr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14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97251"/>
            <a:ext cx="6768751" cy="376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9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Interactive Data Visualisation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Drop-down lists</a:t>
            </a:r>
          </a:p>
          <a:p>
            <a:endParaRPr lang="en-GB" dirty="0"/>
          </a:p>
          <a:p>
            <a:r>
              <a:rPr lang="en-GB" dirty="0"/>
              <a:t>Buttons</a:t>
            </a:r>
          </a:p>
          <a:p>
            <a:endParaRPr lang="en-GB" dirty="0"/>
          </a:p>
          <a:p>
            <a:r>
              <a:rPr lang="en-GB" dirty="0"/>
              <a:t>Check boxes</a:t>
            </a:r>
          </a:p>
          <a:p>
            <a:endParaRPr lang="en-GB" dirty="0"/>
          </a:p>
          <a:p>
            <a:r>
              <a:rPr lang="en-GB" dirty="0"/>
              <a:t>Radio buttons</a:t>
            </a:r>
          </a:p>
          <a:p>
            <a:endParaRPr lang="en-GB" dirty="0"/>
          </a:p>
          <a:p>
            <a:r>
              <a:rPr lang="en-GB" dirty="0"/>
              <a:t>Free form entry</a:t>
            </a:r>
          </a:p>
          <a:p>
            <a:endParaRPr lang="en-GB" dirty="0"/>
          </a:p>
          <a:p>
            <a:r>
              <a:rPr lang="en-GB" dirty="0"/>
              <a:t>Sliders</a:t>
            </a:r>
          </a:p>
          <a:p>
            <a:endParaRPr lang="en-GB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3232" cy="365125"/>
          </a:xfrm>
        </p:spPr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8" y="2678477"/>
            <a:ext cx="10096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844824"/>
            <a:ext cx="1905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018" y="3427738"/>
            <a:ext cx="2209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065" y="4077072"/>
            <a:ext cx="19431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82" y="4797152"/>
            <a:ext cx="2209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302" y="5517232"/>
            <a:ext cx="19716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6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Enriching Data Sets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3232" cy="365125"/>
          </a:xfrm>
        </p:spPr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Enriching Data Sets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nternal sources of data are often the first place to look when trying to understand the characteristics of policyholders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Deductible/attachment point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Territory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Premium charged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Perhaps various coding specific to the class of business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Placeholder 8" descr="Commercial Risks_Vertical_01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62" b="62"/>
          <a:stretch>
            <a:fillRect/>
          </a:stretch>
        </p:blipFill>
        <p:spPr>
          <a:xfrm>
            <a:off x="6660232" y="1772816"/>
            <a:ext cx="2133600" cy="4432712"/>
          </a:xfrm>
        </p:spPr>
      </p:pic>
    </p:spTree>
    <p:extLst>
      <p:ext uri="{BB962C8B-B14F-4D97-AF65-F5344CB8AC3E}">
        <p14:creationId xmlns:p14="http://schemas.microsoft.com/office/powerpoint/2010/main" val="23540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Enriching Data Sets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data sources should also be considered</a:t>
            </a:r>
          </a:p>
          <a:p>
            <a:endParaRPr lang="en-US" dirty="0"/>
          </a:p>
          <a:p>
            <a:r>
              <a:rPr lang="en-US" dirty="0" smtClean="0"/>
              <a:t>Underwriters may be able to point you to web sites with relevant data</a:t>
            </a:r>
          </a:p>
          <a:p>
            <a:endParaRPr lang="en-US" dirty="0"/>
          </a:p>
          <a:p>
            <a:pPr lvl="1"/>
            <a:r>
              <a:rPr lang="en-US" dirty="0" smtClean="0"/>
              <a:t>Demographic, geologic, economic, atmospheric, etc.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Consider the </a:t>
            </a:r>
            <a:r>
              <a:rPr lang="en-US" dirty="0" smtClean="0">
                <a:solidFill>
                  <a:srgbClr val="FF0000"/>
                </a:solidFill>
              </a:rPr>
              <a:t>raster</a:t>
            </a:r>
            <a:r>
              <a:rPr lang="en-US" dirty="0" smtClean="0"/>
              <a:t> package for working with geospatial data kept in raster format (.</a:t>
            </a:r>
            <a:r>
              <a:rPr lang="en-US" dirty="0" err="1" smtClean="0"/>
              <a:t>bil</a:t>
            </a:r>
            <a:r>
              <a:rPr lang="en-US" dirty="0" smtClean="0"/>
              <a:t> files)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3232" cy="365125"/>
          </a:xfrm>
        </p:spPr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18</a:t>
            </a:fld>
            <a:endParaRPr lang="en-US" dirty="0"/>
          </a:p>
        </p:txBody>
      </p:sp>
      <p:pic>
        <p:nvPicPr>
          <p:cNvPr id="9" name="Picture Placeholder 8" descr="Commercial Risks_Horizontal_02.png"/>
          <p:cNvPicPr>
            <a:picLocks noChangeAspect="1"/>
          </p:cNvPicPr>
          <p:nvPr/>
        </p:nvPicPr>
        <p:blipFill>
          <a:blip r:embed="rId2" cstate="print"/>
          <a:srcRect l="32" r="32"/>
          <a:stretch>
            <a:fillRect/>
          </a:stretch>
        </p:blipFill>
        <p:spPr>
          <a:xfrm>
            <a:off x="479390" y="4941168"/>
            <a:ext cx="8280920" cy="12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Enriching Data Sets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with raster images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3232" cy="365125"/>
          </a:xfrm>
        </p:spPr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19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2387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Multivariate modelling</a:t>
            </a:r>
          </a:p>
          <a:p>
            <a:endParaRPr lang="en-GB" dirty="0"/>
          </a:p>
          <a:p>
            <a:r>
              <a:rPr lang="en-GB" dirty="0" smtClean="0"/>
              <a:t>Interactive data visualisation</a:t>
            </a:r>
          </a:p>
          <a:p>
            <a:endParaRPr lang="en-GB" dirty="0"/>
          </a:p>
          <a:p>
            <a:r>
              <a:rPr lang="en-GB" dirty="0" smtClean="0"/>
              <a:t>Enriching data sets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Lessons learned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3232" cy="365125"/>
          </a:xfrm>
        </p:spPr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</a:t>
            </a:r>
            <a:r>
              <a:rPr lang="en-US" b="1" i="1" dirty="0" smtClean="0"/>
              <a:t>GO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Placeholder 7" descr="CPO_arrows_sky.jpg"/>
          <p:cNvPicPr>
            <a:picLocks noChangeAspect="1"/>
          </p:cNvPicPr>
          <p:nvPr/>
        </p:nvPicPr>
        <p:blipFill>
          <a:blip r:embed="rId2" cstate="print"/>
          <a:srcRect t="1325" b="1325"/>
          <a:stretch>
            <a:fillRect/>
          </a:stretch>
        </p:blipFill>
        <p:spPr>
          <a:xfrm>
            <a:off x="6660233" y="1772816"/>
            <a:ext cx="2134800" cy="443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5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Lessons Learned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3232" cy="365125"/>
          </a:xfrm>
        </p:spPr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Lessons Learned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Common concerns</a:t>
            </a:r>
          </a:p>
          <a:p>
            <a:endParaRPr lang="en-GB" dirty="0" smtClean="0"/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“I’m not a programmer, I don’t have the time to learn R”</a:t>
            </a:r>
          </a:p>
          <a:p>
            <a:pPr lvl="1"/>
            <a:endParaRPr lang="en-GB" dirty="0" smtClean="0"/>
          </a:p>
          <a:p>
            <a:pPr lvl="1"/>
            <a:r>
              <a:rPr lang="en-US" b="1" dirty="0" smtClean="0"/>
              <a:t>Focus on one bite-sized task to do in R and do the rest using the tools you are comfortable with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Repeatable tasks</a:t>
            </a:r>
          </a:p>
          <a:p>
            <a:pPr lvl="2"/>
            <a:r>
              <a:rPr lang="en-US" b="1" dirty="0" smtClean="0"/>
              <a:t>Monthly MI with nice charts</a:t>
            </a:r>
          </a:p>
          <a:p>
            <a:pPr lvl="2"/>
            <a:r>
              <a:rPr lang="en-US" b="1" dirty="0" smtClean="0"/>
              <a:t>Fitting statistical models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21</a:t>
            </a:fld>
            <a:endParaRPr lang="en-US" dirty="0"/>
          </a:p>
        </p:txBody>
      </p:sp>
      <p:pic>
        <p:nvPicPr>
          <p:cNvPr id="11" name="Picture Placeholder 9" descr="Cool-Bold-Wise_Vertical_08.png"/>
          <p:cNvPicPr>
            <a:picLocks noChangeAspect="1"/>
          </p:cNvPicPr>
          <p:nvPr/>
        </p:nvPicPr>
        <p:blipFill>
          <a:blip r:embed="rId2" cstate="print"/>
          <a:srcRect t="41" b="41"/>
          <a:stretch>
            <a:fillRect/>
          </a:stretch>
        </p:blipFill>
        <p:spPr>
          <a:xfrm>
            <a:off x="6662214" y="1772816"/>
            <a:ext cx="2134800" cy="443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Learned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Common concerns</a:t>
            </a:r>
          </a:p>
          <a:p>
            <a:endParaRPr lang="en-GB" dirty="0" smtClean="0"/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“I don’t have enough data to do multivariate analysis”</a:t>
            </a:r>
          </a:p>
          <a:p>
            <a:pPr lvl="1"/>
            <a:endParaRPr lang="en-GB" dirty="0" smtClean="0"/>
          </a:p>
          <a:p>
            <a:pPr lvl="1"/>
            <a:r>
              <a:rPr lang="en-GB" b="1" dirty="0" smtClean="0"/>
              <a:t>If you have enough data to evaluate multiple variables on a one-way basis you have enough to try multivariate approaches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22</a:t>
            </a:fld>
            <a:endParaRPr lang="en-US" dirty="0"/>
          </a:p>
        </p:txBody>
      </p:sp>
      <p:pic>
        <p:nvPicPr>
          <p:cNvPr id="9" name="Picture Placeholder 9" descr="Cool-Bold-Wise_Horizontal_08.png"/>
          <p:cNvPicPr>
            <a:picLocks noChangeAspect="1"/>
          </p:cNvPicPr>
          <p:nvPr/>
        </p:nvPicPr>
        <p:blipFill>
          <a:blip r:embed="rId2" cstate="print"/>
          <a:srcRect l="32" r="32"/>
          <a:stretch>
            <a:fillRect/>
          </a:stretch>
        </p:blipFill>
        <p:spPr>
          <a:xfrm>
            <a:off x="304800" y="4653136"/>
            <a:ext cx="8534400" cy="16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Learned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Common concerns</a:t>
            </a:r>
          </a:p>
          <a:p>
            <a:endParaRPr lang="en-GB" dirty="0"/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“I downloaded R but it has a complex user interface and is difficult to use”</a:t>
            </a:r>
          </a:p>
          <a:p>
            <a:pPr lvl="1"/>
            <a:endParaRPr lang="en-GB" dirty="0" smtClean="0"/>
          </a:p>
          <a:p>
            <a:pPr lvl="1"/>
            <a:r>
              <a:rPr lang="en-US" b="1" dirty="0" smtClean="0"/>
              <a:t>Use a search engine to find an “IDE for R” – this kind of tool makes it much easier to write source code</a:t>
            </a:r>
            <a:endParaRPr lang="en-GB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3232" cy="365125"/>
          </a:xfrm>
        </p:spPr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Picture Placeholder 9" descr="Cool-Bold-Wise_Horizontal_08.png"/>
          <p:cNvPicPr>
            <a:picLocks noChangeAspect="1"/>
          </p:cNvPicPr>
          <p:nvPr/>
        </p:nvPicPr>
        <p:blipFill>
          <a:blip r:embed="rId2" cstate="print"/>
          <a:srcRect l="32" r="32"/>
          <a:stretch>
            <a:fillRect/>
          </a:stretch>
        </p:blipFill>
        <p:spPr>
          <a:xfrm>
            <a:off x="304800" y="4653136"/>
            <a:ext cx="8534400" cy="16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Learned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helpful resource for actuaries: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3232" cy="365125"/>
          </a:xfrm>
        </p:spPr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24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88539"/>
            <a:ext cx="2232248" cy="336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2636912"/>
            <a:ext cx="3456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Puts statistical ideas into plain English, which is ideal for practitioners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Has labs with sample R code, which makes it easy to apply the techniques to your company’s data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Available for free from author’s web site</a:t>
            </a:r>
          </a:p>
        </p:txBody>
      </p:sp>
    </p:spTree>
    <p:extLst>
      <p:ext uri="{BB962C8B-B14F-4D97-AF65-F5344CB8AC3E}">
        <p14:creationId xmlns:p14="http://schemas.microsoft.com/office/powerpoint/2010/main" val="12911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Questions?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3232" cy="365125"/>
          </a:xfrm>
        </p:spPr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smtClean="0"/>
              <a:t>The specialty insurance &amp; reinsurance market offer protection for unique risks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3232" cy="365125"/>
          </a:xfrm>
        </p:spPr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Placeholder 7" descr="multi business.jpg"/>
          <p:cNvPicPr>
            <a:picLocks noChangeAspect="1"/>
          </p:cNvPicPr>
          <p:nvPr/>
        </p:nvPicPr>
        <p:blipFill>
          <a:blip r:embed="rId2" cstate="print"/>
          <a:srcRect t="171" b="171"/>
          <a:stretch>
            <a:fillRect/>
          </a:stretch>
        </p:blipFill>
        <p:spPr>
          <a:xfrm>
            <a:off x="1259632" y="2420888"/>
            <a:ext cx="6564969" cy="380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Multivariate Modelling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3232" cy="365125"/>
          </a:xfrm>
        </p:spPr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Multivariate Modelling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Many actuaries use MS Excel to evaluate multiple predictors using one-way tables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3232" cy="365125"/>
          </a:xfrm>
        </p:spPr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5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25144"/>
            <a:ext cx="45624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57" y="2780928"/>
            <a:ext cx="42576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8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Multivariate Modelling</a:t>
            </a:r>
            <a:br>
              <a:rPr lang="en-GB" smtClean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Obtaining an initial fit using multivariate modelling techniques only requires a few lines of code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Generalised linear models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Techniques less widely used in insurance</a:t>
            </a:r>
          </a:p>
          <a:p>
            <a:pPr lvl="2"/>
            <a:r>
              <a:rPr lang="en-GB" dirty="0" smtClean="0"/>
              <a:t>Discriminant analysis (</a:t>
            </a:r>
            <a:r>
              <a:rPr lang="en-GB" dirty="0" smtClean="0">
                <a:solidFill>
                  <a:srgbClr val="FF0000"/>
                </a:solidFill>
              </a:rPr>
              <a:t>MASS</a:t>
            </a:r>
            <a:r>
              <a:rPr lang="en-GB" dirty="0" smtClean="0"/>
              <a:t> package)</a:t>
            </a:r>
          </a:p>
          <a:p>
            <a:pPr lvl="2"/>
            <a:r>
              <a:rPr lang="en-GB" dirty="0" smtClean="0"/>
              <a:t>Random forests (</a:t>
            </a:r>
            <a:r>
              <a:rPr lang="en-GB" dirty="0" err="1" smtClean="0">
                <a:solidFill>
                  <a:srgbClr val="FF0000"/>
                </a:solidFill>
              </a:rPr>
              <a:t>randomForest</a:t>
            </a:r>
            <a:r>
              <a:rPr lang="en-GB" dirty="0" smtClean="0"/>
              <a:t> package)</a:t>
            </a:r>
          </a:p>
          <a:p>
            <a:endParaRPr lang="en-GB" dirty="0" smtClean="0"/>
          </a:p>
          <a:p>
            <a:r>
              <a:rPr lang="en-GB" dirty="0" smtClean="0"/>
              <a:t>Actuarial exams emphasise that one-way techniques can mask exposure correlations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6</a:t>
            </a:fld>
            <a:endParaRPr lang="en-US" dirty="0"/>
          </a:p>
        </p:txBody>
      </p:sp>
      <p:pic>
        <p:nvPicPr>
          <p:cNvPr id="11" name="Picture Placeholder 8" descr="Cyber_Liability-01_sky.jpg"/>
          <p:cNvPicPr>
            <a:picLocks noChangeAspect="1"/>
          </p:cNvPicPr>
          <p:nvPr/>
        </p:nvPicPr>
        <p:blipFill>
          <a:blip r:embed="rId2" cstate="print"/>
          <a:srcRect t="1325" b="1325"/>
          <a:stretch>
            <a:fillRect/>
          </a:stretch>
        </p:blipFill>
        <p:spPr>
          <a:xfrm>
            <a:off x="6660232" y="1772816"/>
            <a:ext cx="2134800" cy="443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Multivariate Modelling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worth exploring different ideas</a:t>
            </a:r>
          </a:p>
          <a:p>
            <a:endParaRPr lang="en-US" dirty="0"/>
          </a:p>
          <a:p>
            <a:pPr lvl="1"/>
            <a:r>
              <a:rPr lang="en-US" dirty="0" smtClean="0"/>
              <a:t>Test different response variables and models</a:t>
            </a:r>
          </a:p>
          <a:p>
            <a:pPr lvl="2"/>
            <a:r>
              <a:rPr lang="en-US" dirty="0" smtClean="0"/>
              <a:t>Claim frequencies or severities</a:t>
            </a:r>
          </a:p>
          <a:p>
            <a:pPr lvl="2"/>
            <a:r>
              <a:rPr lang="en-US" dirty="0" smtClean="0"/>
              <a:t>Probability that there will be a claim notified</a:t>
            </a:r>
          </a:p>
          <a:p>
            <a:pPr lvl="2"/>
            <a:r>
              <a:rPr lang="en-US" dirty="0" smtClean="0"/>
              <a:t>Probability that the incurred loss ratio will exceed a benchmark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Test different predictors</a:t>
            </a:r>
          </a:p>
          <a:p>
            <a:pPr lvl="2"/>
            <a:r>
              <a:rPr lang="en-US" dirty="0" smtClean="0"/>
              <a:t>Territory, premium band, revenues, deductible/excess, limit, etc.</a:t>
            </a:r>
          </a:p>
          <a:p>
            <a:pPr lvl="2"/>
            <a:r>
              <a:rPr lang="en-US" dirty="0"/>
              <a:t>Experiment with including or not including different actuarial assumptions such as trend, loss development, on-leveling, etc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Use external data to supplement your predictors (more on this later)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3232" cy="365125"/>
          </a:xfrm>
        </p:spPr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Multivariate Modelling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</a:t>
            </a:r>
            <a:r>
              <a:rPr lang="en-GB" dirty="0"/>
              <a:t>you </a:t>
            </a:r>
            <a:r>
              <a:rPr lang="en-GB" dirty="0" smtClean="0"/>
              <a:t>have already prepared your data in Excel, why not load it into R and perform a multivariate analysis?</a:t>
            </a:r>
          </a:p>
          <a:p>
            <a:endParaRPr lang="en-US" dirty="0"/>
          </a:p>
          <a:p>
            <a:r>
              <a:rPr lang="en-US" dirty="0" smtClean="0"/>
              <a:t>You could:</a:t>
            </a:r>
          </a:p>
          <a:p>
            <a:pPr lvl="1"/>
            <a:r>
              <a:rPr lang="en-US" dirty="0" smtClean="0"/>
              <a:t>Save the table you wish to </a:t>
            </a:r>
            <a:r>
              <a:rPr lang="en-US" dirty="0" err="1" smtClean="0"/>
              <a:t>analyse</a:t>
            </a:r>
            <a:r>
              <a:rPr lang="en-US" dirty="0" smtClean="0"/>
              <a:t> as a tab-delimited text file</a:t>
            </a:r>
          </a:p>
          <a:p>
            <a:pPr lvl="1"/>
            <a:r>
              <a:rPr lang="en-US" dirty="0" smtClean="0"/>
              <a:t>Make use of packages such as as </a:t>
            </a:r>
            <a:r>
              <a:rPr lang="en-US" dirty="0" err="1" smtClean="0">
                <a:solidFill>
                  <a:srgbClr val="FF0000"/>
                </a:solidFill>
              </a:rPr>
              <a:t>RExcel</a:t>
            </a:r>
            <a:r>
              <a:rPr lang="en-US" dirty="0" smtClean="0"/>
              <a:t> or </a:t>
            </a:r>
            <a:r>
              <a:rPr lang="en-US" dirty="0" err="1" smtClean="0">
                <a:solidFill>
                  <a:srgbClr val="FF0000"/>
                </a:solidFill>
              </a:rPr>
              <a:t>XLConnect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3232" cy="365125"/>
          </a:xfrm>
        </p:spPr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Placeholder 5" descr="Cyber_Liability-02_bot.jpg"/>
          <p:cNvPicPr>
            <a:picLocks noChangeAspect="1"/>
          </p:cNvPicPr>
          <p:nvPr/>
        </p:nvPicPr>
        <p:blipFill>
          <a:blip r:embed="rId2" cstate="print"/>
          <a:srcRect l="32" r="32"/>
          <a:stretch>
            <a:fillRect/>
          </a:stretch>
        </p:blipFill>
        <p:spPr>
          <a:xfrm>
            <a:off x="479390" y="4682892"/>
            <a:ext cx="8280920" cy="155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Multivariate Modelling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smtClean="0"/>
              <a:t>illustrative example </a:t>
            </a:r>
            <a:r>
              <a:rPr lang="en-US" dirty="0"/>
              <a:t>of using logistic </a:t>
            </a:r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03232" cy="365125"/>
          </a:xfrm>
        </p:spPr>
        <p:txBody>
          <a:bodyPr/>
          <a:lstStyle/>
          <a:p>
            <a:r>
              <a:rPr lang="en-US" dirty="0"/>
              <a:t>© 2015, XL Catlin companies. All rights reserved. I  </a:t>
            </a:r>
            <a:r>
              <a:rPr lang="en-US" b="1" i="1" dirty="0"/>
              <a:t>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9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6007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3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XL Catlin Colour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XL CATLIN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1077</Words>
  <Application>Microsoft Office PowerPoint</Application>
  <PresentationFormat>On-screen Show (4:3)</PresentationFormat>
  <Paragraphs>232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</vt:lpstr>
      <vt:lpstr> Case Study of How Actuaries Use R  </vt:lpstr>
      <vt:lpstr>Agenda</vt:lpstr>
      <vt:lpstr>Background</vt:lpstr>
      <vt:lpstr> </vt:lpstr>
      <vt:lpstr>Multivariate Modelling </vt:lpstr>
      <vt:lpstr>Multivariate Modelling </vt:lpstr>
      <vt:lpstr>Multivariate Modelling </vt:lpstr>
      <vt:lpstr>Multivariate Modelling </vt:lpstr>
      <vt:lpstr>Multivariate Modelling </vt:lpstr>
      <vt:lpstr>Multivariate Modelling </vt:lpstr>
      <vt:lpstr> </vt:lpstr>
      <vt:lpstr>Interactive Data Visualisation </vt:lpstr>
      <vt:lpstr>Interactive Data Visualisation </vt:lpstr>
      <vt:lpstr>Interactive Data Visualisation </vt:lpstr>
      <vt:lpstr>Interactive Data Visualisation </vt:lpstr>
      <vt:lpstr> </vt:lpstr>
      <vt:lpstr>Enriching Data Sets </vt:lpstr>
      <vt:lpstr>Enriching Data Sets </vt:lpstr>
      <vt:lpstr>Enriching Data Sets </vt:lpstr>
      <vt:lpstr> </vt:lpstr>
      <vt:lpstr>Lessons Learned</vt:lpstr>
      <vt:lpstr>Lessons Learned</vt:lpstr>
      <vt:lpstr>Lessons Learned</vt:lpstr>
      <vt:lpstr>Lessons Learned</vt:lpstr>
      <vt:lpstr> </vt:lpstr>
    </vt:vector>
  </TitlesOfParts>
  <Company>Catlin Holdings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Chisholm, Mark</dc:creator>
  <cp:lastModifiedBy>Chisholm, Mark</cp:lastModifiedBy>
  <cp:revision>147</cp:revision>
  <dcterms:created xsi:type="dcterms:W3CDTF">2015-06-08T14:08:59Z</dcterms:created>
  <dcterms:modified xsi:type="dcterms:W3CDTF">2015-06-26T14:12:23Z</dcterms:modified>
</cp:coreProperties>
</file>