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97" r:id="rId4"/>
    <p:sldId id="302" r:id="rId5"/>
    <p:sldId id="303" r:id="rId6"/>
    <p:sldId id="304" r:id="rId7"/>
    <p:sldId id="305" r:id="rId8"/>
    <p:sldId id="306" r:id="rId9"/>
    <p:sldId id="307" r:id="rId10"/>
    <p:sldId id="298" r:id="rId11"/>
    <p:sldId id="308" r:id="rId12"/>
    <p:sldId id="313" r:id="rId13"/>
    <p:sldId id="314" r:id="rId14"/>
    <p:sldId id="315" r:id="rId15"/>
    <p:sldId id="299" r:id="rId16"/>
    <p:sldId id="316" r:id="rId17"/>
    <p:sldId id="317" r:id="rId18"/>
    <p:sldId id="323" r:id="rId19"/>
    <p:sldId id="300" r:id="rId20"/>
    <p:sldId id="318" r:id="rId21"/>
    <p:sldId id="322" r:id="rId22"/>
    <p:sldId id="325" r:id="rId23"/>
    <p:sldId id="324" r:id="rId24"/>
    <p:sldId id="296" r:id="rId25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as Daxhelet" initials="ND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E4"/>
    <a:srgbClr val="003366"/>
    <a:srgbClr val="0066CC"/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2" autoAdjust="0"/>
    <p:restoredTop sz="94718" autoAdjust="0"/>
  </p:normalViewPr>
  <p:slideViewPr>
    <p:cSldViewPr>
      <p:cViewPr>
        <p:scale>
          <a:sx n="100" d="100"/>
          <a:sy n="100" d="100"/>
        </p:scale>
        <p:origin x="-148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7F776-CBBE-400F-9398-13DC2C76B8E3}" type="doc">
      <dgm:prSet loTypeId="urn:microsoft.com/office/officeart/2005/8/layout/matrix3" loCatId="matrix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826E50E-1679-4172-8817-5C2B3DCC7D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Quota </a:t>
          </a:r>
          <a:r>
            <a:rPr lang="fr-BE" dirty="0" err="1" smtClean="0"/>
            <a:t>share</a:t>
          </a:r>
          <a:r>
            <a:rPr lang="fr-BE" dirty="0" smtClean="0"/>
            <a:t> (QS)</a:t>
          </a:r>
          <a:endParaRPr lang="en-GB" dirty="0"/>
        </a:p>
      </dgm:t>
    </dgm:pt>
    <dgm:pt modelId="{562A9DC4-3FA1-48E0-8BA0-DA78BECD8F60}" type="parTrans" cxnId="{95B74D7A-8E8E-42A9-83A1-6114881C0C16}">
      <dgm:prSet/>
      <dgm:spPr/>
      <dgm:t>
        <a:bodyPr/>
        <a:lstStyle/>
        <a:p>
          <a:endParaRPr lang="en-GB"/>
        </a:p>
      </dgm:t>
    </dgm:pt>
    <dgm:pt modelId="{78E8FD62-58BA-45E2-A815-F12339B95F4E}" type="sibTrans" cxnId="{95B74D7A-8E8E-42A9-83A1-6114881C0C16}">
      <dgm:prSet/>
      <dgm:spPr/>
      <dgm:t>
        <a:bodyPr/>
        <a:lstStyle/>
        <a:p>
          <a:endParaRPr lang="en-GB"/>
        </a:p>
      </dgm:t>
    </dgm:pt>
    <dgm:pt modelId="{1E1BF9A3-2F11-4B46-ABBE-994ABEF2E218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smtClean="0"/>
            <a:t>Stop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(SL)</a:t>
          </a:r>
          <a:endParaRPr lang="en-GB" dirty="0"/>
        </a:p>
      </dgm:t>
    </dgm:pt>
    <dgm:pt modelId="{855AAD49-80DA-42F7-AC17-CC804C5672C7}" type="parTrans" cxnId="{B4E287BA-C4F7-4957-8BFB-92720F14DC52}">
      <dgm:prSet/>
      <dgm:spPr/>
      <dgm:t>
        <a:bodyPr/>
        <a:lstStyle/>
        <a:p>
          <a:endParaRPr lang="en-GB"/>
        </a:p>
      </dgm:t>
    </dgm:pt>
    <dgm:pt modelId="{FB5C7DB2-7C3B-4D56-9D20-FCC690B5918E}" type="sibTrans" cxnId="{B4E287BA-C4F7-4957-8BFB-92720F14DC52}">
      <dgm:prSet/>
      <dgm:spPr/>
      <dgm:t>
        <a:bodyPr/>
        <a:lstStyle/>
        <a:p>
          <a:endParaRPr lang="en-GB"/>
        </a:p>
      </dgm:t>
    </dgm:pt>
    <dgm:pt modelId="{CE4A29F4-61DF-4192-8D0B-62CB879F3C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Surplus</a:t>
          </a:r>
        </a:p>
        <a:p>
          <a:r>
            <a:rPr lang="fr-BE" dirty="0" smtClean="0"/>
            <a:t>(SP)</a:t>
          </a:r>
          <a:endParaRPr lang="en-GB" dirty="0"/>
        </a:p>
      </dgm:t>
    </dgm:pt>
    <dgm:pt modelId="{BECD5953-2A9B-420F-9555-6F75BDE13D2A}" type="parTrans" cxnId="{782FB4A6-67C8-4D47-9622-99B28D640675}">
      <dgm:prSet/>
      <dgm:spPr/>
      <dgm:t>
        <a:bodyPr/>
        <a:lstStyle/>
        <a:p>
          <a:endParaRPr lang="en-GB"/>
        </a:p>
      </dgm:t>
    </dgm:pt>
    <dgm:pt modelId="{1F104F08-9D85-4E9E-A16C-75051C321BAF}" type="sibTrans" cxnId="{782FB4A6-67C8-4D47-9622-99B28D640675}">
      <dgm:prSet/>
      <dgm:spPr/>
      <dgm:t>
        <a:bodyPr/>
        <a:lstStyle/>
        <a:p>
          <a:endParaRPr lang="en-GB"/>
        </a:p>
      </dgm:t>
    </dgm:pt>
    <dgm:pt modelId="{486C3228-4673-4F3C-BBAF-47F9C6407B01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err="1" smtClean="0"/>
            <a:t>Excess</a:t>
          </a:r>
          <a:r>
            <a:rPr lang="fr-BE" dirty="0" smtClean="0"/>
            <a:t> of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(XL)</a:t>
          </a:r>
          <a:endParaRPr lang="en-GB" dirty="0"/>
        </a:p>
      </dgm:t>
    </dgm:pt>
    <dgm:pt modelId="{85319B0F-A610-4F29-B86A-313D7EB896B7}" type="parTrans" cxnId="{B8905327-B451-4A0B-9CBF-79CB271A836A}">
      <dgm:prSet/>
      <dgm:spPr/>
      <dgm:t>
        <a:bodyPr/>
        <a:lstStyle/>
        <a:p>
          <a:endParaRPr lang="en-GB"/>
        </a:p>
      </dgm:t>
    </dgm:pt>
    <dgm:pt modelId="{DB48B500-9325-4ED9-ADA6-191DEFE4D394}" type="sibTrans" cxnId="{B8905327-B451-4A0B-9CBF-79CB271A836A}">
      <dgm:prSet/>
      <dgm:spPr/>
      <dgm:t>
        <a:bodyPr/>
        <a:lstStyle/>
        <a:p>
          <a:endParaRPr lang="en-GB"/>
        </a:p>
      </dgm:t>
    </dgm:pt>
    <dgm:pt modelId="{EA6E2751-3919-44CE-9109-63A33AA6069F}" type="pres">
      <dgm:prSet presAssocID="{1BE7F776-CBBE-400F-9398-13DC2C76B8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2E04-EEC0-4C7B-82A1-1B3C7E54C8DD}" type="pres">
      <dgm:prSet presAssocID="{1BE7F776-CBBE-400F-9398-13DC2C76B8E3}" presName="diamond" presStyleLbl="bgShp" presStyleIdx="0" presStyleCnt="1"/>
      <dgm:spPr/>
      <dgm:t>
        <a:bodyPr/>
        <a:lstStyle/>
        <a:p>
          <a:endParaRPr lang="en-GB"/>
        </a:p>
      </dgm:t>
    </dgm:pt>
    <dgm:pt modelId="{E167698B-8558-42A2-89E8-55FCBD69C21A}" type="pres">
      <dgm:prSet presAssocID="{1BE7F776-CBBE-400F-9398-13DC2C76B8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048AC-DEDC-4EC7-B3C6-5F5C3ED7F5A0}" type="pres">
      <dgm:prSet presAssocID="{1BE7F776-CBBE-400F-9398-13DC2C76B8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FAB3-CF7C-4CD0-BB0C-81442E78A9A8}" type="pres">
      <dgm:prSet presAssocID="{1BE7F776-CBBE-400F-9398-13DC2C76B8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1AF18-A1C6-41EA-9507-5F0CB8C6848F}" type="pres">
      <dgm:prSet presAssocID="{1BE7F776-CBBE-400F-9398-13DC2C76B8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05327-B451-4A0B-9CBF-79CB271A836A}" srcId="{1BE7F776-CBBE-400F-9398-13DC2C76B8E3}" destId="{486C3228-4673-4F3C-BBAF-47F9C6407B01}" srcOrd="3" destOrd="0" parTransId="{85319B0F-A610-4F29-B86A-313D7EB896B7}" sibTransId="{DB48B500-9325-4ED9-ADA6-191DEFE4D394}"/>
    <dgm:cxn modelId="{B4E287BA-C4F7-4957-8BFB-92720F14DC52}" srcId="{1BE7F776-CBBE-400F-9398-13DC2C76B8E3}" destId="{1E1BF9A3-2F11-4B46-ABBE-994ABEF2E218}" srcOrd="1" destOrd="0" parTransId="{855AAD49-80DA-42F7-AC17-CC804C5672C7}" sibTransId="{FB5C7DB2-7C3B-4D56-9D20-FCC690B5918E}"/>
    <dgm:cxn modelId="{1467F000-6465-448D-AA3E-4F409D109C16}" type="presOf" srcId="{1BE7F776-CBBE-400F-9398-13DC2C76B8E3}" destId="{EA6E2751-3919-44CE-9109-63A33AA6069F}" srcOrd="0" destOrd="0" presId="urn:microsoft.com/office/officeart/2005/8/layout/matrix3"/>
    <dgm:cxn modelId="{FDA76F56-073E-4AB1-8BDE-2931030CE647}" type="presOf" srcId="{486C3228-4673-4F3C-BBAF-47F9C6407B01}" destId="{2F51AF18-A1C6-41EA-9507-5F0CB8C6848F}" srcOrd="0" destOrd="0" presId="urn:microsoft.com/office/officeart/2005/8/layout/matrix3"/>
    <dgm:cxn modelId="{95B74D7A-8E8E-42A9-83A1-6114881C0C16}" srcId="{1BE7F776-CBBE-400F-9398-13DC2C76B8E3}" destId="{2826E50E-1679-4172-8817-5C2B3DCC7D13}" srcOrd="0" destOrd="0" parTransId="{562A9DC4-3FA1-48E0-8BA0-DA78BECD8F60}" sibTransId="{78E8FD62-58BA-45E2-A815-F12339B95F4E}"/>
    <dgm:cxn modelId="{F841991D-9FB0-457A-81AF-F409F235823A}" type="presOf" srcId="{1E1BF9A3-2F11-4B46-ABBE-994ABEF2E218}" destId="{517048AC-DEDC-4EC7-B3C6-5F5C3ED7F5A0}" srcOrd="0" destOrd="0" presId="urn:microsoft.com/office/officeart/2005/8/layout/matrix3"/>
    <dgm:cxn modelId="{1595E788-2644-4E43-A3EE-1A44A90A64DF}" type="presOf" srcId="{2826E50E-1679-4172-8817-5C2B3DCC7D13}" destId="{E167698B-8558-42A2-89E8-55FCBD69C21A}" srcOrd="0" destOrd="0" presId="urn:microsoft.com/office/officeart/2005/8/layout/matrix3"/>
    <dgm:cxn modelId="{62883402-997A-4502-8315-05C0F77A3594}" type="presOf" srcId="{CE4A29F4-61DF-4192-8D0B-62CB879F3C40}" destId="{FBC1FAB3-CF7C-4CD0-BB0C-81442E78A9A8}" srcOrd="0" destOrd="0" presId="urn:microsoft.com/office/officeart/2005/8/layout/matrix3"/>
    <dgm:cxn modelId="{782FB4A6-67C8-4D47-9622-99B28D640675}" srcId="{1BE7F776-CBBE-400F-9398-13DC2C76B8E3}" destId="{CE4A29F4-61DF-4192-8D0B-62CB879F3C40}" srcOrd="2" destOrd="0" parTransId="{BECD5953-2A9B-420F-9555-6F75BDE13D2A}" sibTransId="{1F104F08-9D85-4E9E-A16C-75051C321BAF}"/>
    <dgm:cxn modelId="{0EE87744-01D0-406A-BC8C-94C4078B1634}" type="presParOf" srcId="{EA6E2751-3919-44CE-9109-63A33AA6069F}" destId="{79172E04-EEC0-4C7B-82A1-1B3C7E54C8DD}" srcOrd="0" destOrd="0" presId="urn:microsoft.com/office/officeart/2005/8/layout/matrix3"/>
    <dgm:cxn modelId="{DB0EC5DB-E418-4A17-93D2-1D737EB55392}" type="presParOf" srcId="{EA6E2751-3919-44CE-9109-63A33AA6069F}" destId="{E167698B-8558-42A2-89E8-55FCBD69C21A}" srcOrd="1" destOrd="0" presId="urn:microsoft.com/office/officeart/2005/8/layout/matrix3"/>
    <dgm:cxn modelId="{A637EF3D-8CD2-4A16-BBE6-D2B59CD062AA}" type="presParOf" srcId="{EA6E2751-3919-44CE-9109-63A33AA6069F}" destId="{517048AC-DEDC-4EC7-B3C6-5F5C3ED7F5A0}" srcOrd="2" destOrd="0" presId="urn:microsoft.com/office/officeart/2005/8/layout/matrix3"/>
    <dgm:cxn modelId="{A7950BF0-0F10-4949-8F98-907574CAD04A}" type="presParOf" srcId="{EA6E2751-3919-44CE-9109-63A33AA6069F}" destId="{FBC1FAB3-CF7C-4CD0-BB0C-81442E78A9A8}" srcOrd="3" destOrd="0" presId="urn:microsoft.com/office/officeart/2005/8/layout/matrix3"/>
    <dgm:cxn modelId="{324FF0D2-A835-482C-9B1C-B138F7AA7E37}" type="presParOf" srcId="{EA6E2751-3919-44CE-9109-63A33AA6069F}" destId="{2F51AF18-A1C6-41EA-9507-5F0CB8C684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7F776-CBBE-400F-9398-13DC2C76B8E3}" type="doc">
      <dgm:prSet loTypeId="urn:microsoft.com/office/officeart/2005/8/layout/matrix3" loCatId="matrix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826E50E-1679-4172-8817-5C2B3DCC7D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Quota </a:t>
          </a:r>
          <a:r>
            <a:rPr lang="fr-BE" dirty="0" err="1" smtClean="0"/>
            <a:t>share</a:t>
          </a:r>
          <a:r>
            <a:rPr lang="fr-BE" dirty="0" smtClean="0"/>
            <a:t> (QS)</a:t>
          </a:r>
          <a:endParaRPr lang="en-GB" dirty="0"/>
        </a:p>
      </dgm:t>
    </dgm:pt>
    <dgm:pt modelId="{562A9DC4-3FA1-48E0-8BA0-DA78BECD8F60}" type="parTrans" cxnId="{95B74D7A-8E8E-42A9-83A1-6114881C0C16}">
      <dgm:prSet/>
      <dgm:spPr/>
      <dgm:t>
        <a:bodyPr/>
        <a:lstStyle/>
        <a:p>
          <a:endParaRPr lang="en-GB"/>
        </a:p>
      </dgm:t>
    </dgm:pt>
    <dgm:pt modelId="{78E8FD62-58BA-45E2-A815-F12339B95F4E}" type="sibTrans" cxnId="{95B74D7A-8E8E-42A9-83A1-6114881C0C16}">
      <dgm:prSet/>
      <dgm:spPr/>
      <dgm:t>
        <a:bodyPr/>
        <a:lstStyle/>
        <a:p>
          <a:endParaRPr lang="en-GB"/>
        </a:p>
      </dgm:t>
    </dgm:pt>
    <dgm:pt modelId="{1E1BF9A3-2F11-4B46-ABBE-994ABEF2E218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smtClean="0"/>
            <a:t>Stop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(SL)</a:t>
          </a:r>
          <a:endParaRPr lang="en-GB" dirty="0"/>
        </a:p>
      </dgm:t>
    </dgm:pt>
    <dgm:pt modelId="{855AAD49-80DA-42F7-AC17-CC804C5672C7}" type="parTrans" cxnId="{B4E287BA-C4F7-4957-8BFB-92720F14DC52}">
      <dgm:prSet/>
      <dgm:spPr/>
      <dgm:t>
        <a:bodyPr/>
        <a:lstStyle/>
        <a:p>
          <a:endParaRPr lang="en-GB"/>
        </a:p>
      </dgm:t>
    </dgm:pt>
    <dgm:pt modelId="{FB5C7DB2-7C3B-4D56-9D20-FCC690B5918E}" type="sibTrans" cxnId="{B4E287BA-C4F7-4957-8BFB-92720F14DC52}">
      <dgm:prSet/>
      <dgm:spPr/>
      <dgm:t>
        <a:bodyPr/>
        <a:lstStyle/>
        <a:p>
          <a:endParaRPr lang="en-GB"/>
        </a:p>
      </dgm:t>
    </dgm:pt>
    <dgm:pt modelId="{CE4A29F4-61DF-4192-8D0B-62CB879F3C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Surplus</a:t>
          </a:r>
        </a:p>
        <a:p>
          <a:r>
            <a:rPr lang="fr-BE" dirty="0" smtClean="0"/>
            <a:t>(SP)</a:t>
          </a:r>
          <a:endParaRPr lang="en-GB" dirty="0"/>
        </a:p>
      </dgm:t>
    </dgm:pt>
    <dgm:pt modelId="{BECD5953-2A9B-420F-9555-6F75BDE13D2A}" type="parTrans" cxnId="{782FB4A6-67C8-4D47-9622-99B28D640675}">
      <dgm:prSet/>
      <dgm:spPr/>
      <dgm:t>
        <a:bodyPr/>
        <a:lstStyle/>
        <a:p>
          <a:endParaRPr lang="en-GB"/>
        </a:p>
      </dgm:t>
    </dgm:pt>
    <dgm:pt modelId="{1F104F08-9D85-4E9E-A16C-75051C321BAF}" type="sibTrans" cxnId="{782FB4A6-67C8-4D47-9622-99B28D640675}">
      <dgm:prSet/>
      <dgm:spPr/>
      <dgm:t>
        <a:bodyPr/>
        <a:lstStyle/>
        <a:p>
          <a:endParaRPr lang="en-GB"/>
        </a:p>
      </dgm:t>
    </dgm:pt>
    <dgm:pt modelId="{486C3228-4673-4F3C-BBAF-47F9C6407B01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err="1" smtClean="0"/>
            <a:t>Excess</a:t>
          </a:r>
          <a:r>
            <a:rPr lang="fr-BE" dirty="0" smtClean="0"/>
            <a:t> of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(XL)</a:t>
          </a:r>
          <a:endParaRPr lang="en-GB" dirty="0"/>
        </a:p>
      </dgm:t>
    </dgm:pt>
    <dgm:pt modelId="{85319B0F-A610-4F29-B86A-313D7EB896B7}" type="parTrans" cxnId="{B8905327-B451-4A0B-9CBF-79CB271A836A}">
      <dgm:prSet/>
      <dgm:spPr/>
      <dgm:t>
        <a:bodyPr/>
        <a:lstStyle/>
        <a:p>
          <a:endParaRPr lang="en-GB"/>
        </a:p>
      </dgm:t>
    </dgm:pt>
    <dgm:pt modelId="{DB48B500-9325-4ED9-ADA6-191DEFE4D394}" type="sibTrans" cxnId="{B8905327-B451-4A0B-9CBF-79CB271A836A}">
      <dgm:prSet/>
      <dgm:spPr/>
      <dgm:t>
        <a:bodyPr/>
        <a:lstStyle/>
        <a:p>
          <a:endParaRPr lang="en-GB"/>
        </a:p>
      </dgm:t>
    </dgm:pt>
    <dgm:pt modelId="{EA6E2751-3919-44CE-9109-63A33AA6069F}" type="pres">
      <dgm:prSet presAssocID="{1BE7F776-CBBE-400F-9398-13DC2C76B8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2E04-EEC0-4C7B-82A1-1B3C7E54C8DD}" type="pres">
      <dgm:prSet presAssocID="{1BE7F776-CBBE-400F-9398-13DC2C76B8E3}" presName="diamond" presStyleLbl="bgShp" presStyleIdx="0" presStyleCnt="1"/>
      <dgm:spPr/>
      <dgm:t>
        <a:bodyPr/>
        <a:lstStyle/>
        <a:p>
          <a:endParaRPr lang="en-GB"/>
        </a:p>
      </dgm:t>
    </dgm:pt>
    <dgm:pt modelId="{E167698B-8558-42A2-89E8-55FCBD69C21A}" type="pres">
      <dgm:prSet presAssocID="{1BE7F776-CBBE-400F-9398-13DC2C76B8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048AC-DEDC-4EC7-B3C6-5F5C3ED7F5A0}" type="pres">
      <dgm:prSet presAssocID="{1BE7F776-CBBE-400F-9398-13DC2C76B8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FAB3-CF7C-4CD0-BB0C-81442E78A9A8}" type="pres">
      <dgm:prSet presAssocID="{1BE7F776-CBBE-400F-9398-13DC2C76B8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1AF18-A1C6-41EA-9507-5F0CB8C6848F}" type="pres">
      <dgm:prSet presAssocID="{1BE7F776-CBBE-400F-9398-13DC2C76B8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B92A05-B41D-4C5F-87DD-12121F1FA1C1}" type="presOf" srcId="{CE4A29F4-61DF-4192-8D0B-62CB879F3C40}" destId="{FBC1FAB3-CF7C-4CD0-BB0C-81442E78A9A8}" srcOrd="0" destOrd="0" presId="urn:microsoft.com/office/officeart/2005/8/layout/matrix3"/>
    <dgm:cxn modelId="{B8905327-B451-4A0B-9CBF-79CB271A836A}" srcId="{1BE7F776-CBBE-400F-9398-13DC2C76B8E3}" destId="{486C3228-4673-4F3C-BBAF-47F9C6407B01}" srcOrd="3" destOrd="0" parTransId="{85319B0F-A610-4F29-B86A-313D7EB896B7}" sibTransId="{DB48B500-9325-4ED9-ADA6-191DEFE4D394}"/>
    <dgm:cxn modelId="{B4E287BA-C4F7-4957-8BFB-92720F14DC52}" srcId="{1BE7F776-CBBE-400F-9398-13DC2C76B8E3}" destId="{1E1BF9A3-2F11-4B46-ABBE-994ABEF2E218}" srcOrd="1" destOrd="0" parTransId="{855AAD49-80DA-42F7-AC17-CC804C5672C7}" sibTransId="{FB5C7DB2-7C3B-4D56-9D20-FCC690B5918E}"/>
    <dgm:cxn modelId="{DB4CFC01-E9E7-4F54-9605-459B9E81E0FE}" type="presOf" srcId="{1BE7F776-CBBE-400F-9398-13DC2C76B8E3}" destId="{EA6E2751-3919-44CE-9109-63A33AA6069F}" srcOrd="0" destOrd="0" presId="urn:microsoft.com/office/officeart/2005/8/layout/matrix3"/>
    <dgm:cxn modelId="{5E37BBF2-F917-4695-980A-B66408F32052}" type="presOf" srcId="{2826E50E-1679-4172-8817-5C2B3DCC7D13}" destId="{E167698B-8558-42A2-89E8-55FCBD69C21A}" srcOrd="0" destOrd="0" presId="urn:microsoft.com/office/officeart/2005/8/layout/matrix3"/>
    <dgm:cxn modelId="{95B74D7A-8E8E-42A9-83A1-6114881C0C16}" srcId="{1BE7F776-CBBE-400F-9398-13DC2C76B8E3}" destId="{2826E50E-1679-4172-8817-5C2B3DCC7D13}" srcOrd="0" destOrd="0" parTransId="{562A9DC4-3FA1-48E0-8BA0-DA78BECD8F60}" sibTransId="{78E8FD62-58BA-45E2-A815-F12339B95F4E}"/>
    <dgm:cxn modelId="{20E8FAF9-A81F-47D1-9620-9B3FE9473343}" type="presOf" srcId="{1E1BF9A3-2F11-4B46-ABBE-994ABEF2E218}" destId="{517048AC-DEDC-4EC7-B3C6-5F5C3ED7F5A0}" srcOrd="0" destOrd="0" presId="urn:microsoft.com/office/officeart/2005/8/layout/matrix3"/>
    <dgm:cxn modelId="{1616346B-E703-4E93-B72B-33317A9944E4}" type="presOf" srcId="{486C3228-4673-4F3C-BBAF-47F9C6407B01}" destId="{2F51AF18-A1C6-41EA-9507-5F0CB8C6848F}" srcOrd="0" destOrd="0" presId="urn:microsoft.com/office/officeart/2005/8/layout/matrix3"/>
    <dgm:cxn modelId="{782FB4A6-67C8-4D47-9622-99B28D640675}" srcId="{1BE7F776-CBBE-400F-9398-13DC2C76B8E3}" destId="{CE4A29F4-61DF-4192-8D0B-62CB879F3C40}" srcOrd="2" destOrd="0" parTransId="{BECD5953-2A9B-420F-9555-6F75BDE13D2A}" sibTransId="{1F104F08-9D85-4E9E-A16C-75051C321BAF}"/>
    <dgm:cxn modelId="{D092456C-A320-4BE0-812C-DD2405069FEC}" type="presParOf" srcId="{EA6E2751-3919-44CE-9109-63A33AA6069F}" destId="{79172E04-EEC0-4C7B-82A1-1B3C7E54C8DD}" srcOrd="0" destOrd="0" presId="urn:microsoft.com/office/officeart/2005/8/layout/matrix3"/>
    <dgm:cxn modelId="{58F9D722-E6C3-4340-9D80-3EEB44E376F0}" type="presParOf" srcId="{EA6E2751-3919-44CE-9109-63A33AA6069F}" destId="{E167698B-8558-42A2-89E8-55FCBD69C21A}" srcOrd="1" destOrd="0" presId="urn:microsoft.com/office/officeart/2005/8/layout/matrix3"/>
    <dgm:cxn modelId="{C292E181-2278-4B9F-BF4D-E670130AA120}" type="presParOf" srcId="{EA6E2751-3919-44CE-9109-63A33AA6069F}" destId="{517048AC-DEDC-4EC7-B3C6-5F5C3ED7F5A0}" srcOrd="2" destOrd="0" presId="urn:microsoft.com/office/officeart/2005/8/layout/matrix3"/>
    <dgm:cxn modelId="{C1AF9E60-05B9-4B29-9038-B74B0FAB0892}" type="presParOf" srcId="{EA6E2751-3919-44CE-9109-63A33AA6069F}" destId="{FBC1FAB3-CF7C-4CD0-BB0C-81442E78A9A8}" srcOrd="3" destOrd="0" presId="urn:microsoft.com/office/officeart/2005/8/layout/matrix3"/>
    <dgm:cxn modelId="{72D4EC31-0419-42D7-A1E0-749FE8152E6A}" type="presParOf" srcId="{EA6E2751-3919-44CE-9109-63A33AA6069F}" destId="{2F51AF18-A1C6-41EA-9507-5F0CB8C684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7F776-CBBE-400F-9398-13DC2C76B8E3}" type="doc">
      <dgm:prSet loTypeId="urn:microsoft.com/office/officeart/2005/8/layout/matrix3" loCatId="matrix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826E50E-1679-4172-8817-5C2B3DCC7D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Quota </a:t>
          </a:r>
          <a:r>
            <a:rPr lang="fr-BE" dirty="0" err="1" smtClean="0"/>
            <a:t>share</a:t>
          </a:r>
          <a:r>
            <a:rPr lang="fr-BE" dirty="0" smtClean="0"/>
            <a:t> (QS)</a:t>
          </a:r>
          <a:endParaRPr lang="en-GB" dirty="0"/>
        </a:p>
      </dgm:t>
    </dgm:pt>
    <dgm:pt modelId="{562A9DC4-3FA1-48E0-8BA0-DA78BECD8F60}" type="parTrans" cxnId="{95B74D7A-8E8E-42A9-83A1-6114881C0C16}">
      <dgm:prSet/>
      <dgm:spPr/>
      <dgm:t>
        <a:bodyPr/>
        <a:lstStyle/>
        <a:p>
          <a:endParaRPr lang="en-GB"/>
        </a:p>
      </dgm:t>
    </dgm:pt>
    <dgm:pt modelId="{78E8FD62-58BA-45E2-A815-F12339B95F4E}" type="sibTrans" cxnId="{95B74D7A-8E8E-42A9-83A1-6114881C0C16}">
      <dgm:prSet/>
      <dgm:spPr/>
      <dgm:t>
        <a:bodyPr/>
        <a:lstStyle/>
        <a:p>
          <a:endParaRPr lang="en-GB"/>
        </a:p>
      </dgm:t>
    </dgm:pt>
    <dgm:pt modelId="{1E1BF9A3-2F11-4B46-ABBE-994ABEF2E218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smtClean="0"/>
            <a:t>Stop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(SL)</a:t>
          </a:r>
          <a:endParaRPr lang="en-GB" dirty="0"/>
        </a:p>
      </dgm:t>
    </dgm:pt>
    <dgm:pt modelId="{855AAD49-80DA-42F7-AC17-CC804C5672C7}" type="parTrans" cxnId="{B4E287BA-C4F7-4957-8BFB-92720F14DC52}">
      <dgm:prSet/>
      <dgm:spPr/>
      <dgm:t>
        <a:bodyPr/>
        <a:lstStyle/>
        <a:p>
          <a:endParaRPr lang="en-GB"/>
        </a:p>
      </dgm:t>
    </dgm:pt>
    <dgm:pt modelId="{FB5C7DB2-7C3B-4D56-9D20-FCC690B5918E}" type="sibTrans" cxnId="{B4E287BA-C4F7-4957-8BFB-92720F14DC52}">
      <dgm:prSet/>
      <dgm:spPr/>
      <dgm:t>
        <a:bodyPr/>
        <a:lstStyle/>
        <a:p>
          <a:endParaRPr lang="en-GB"/>
        </a:p>
      </dgm:t>
    </dgm:pt>
    <dgm:pt modelId="{CE4A29F4-61DF-4192-8D0B-62CB879F3C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Surplus</a:t>
          </a:r>
        </a:p>
        <a:p>
          <a:r>
            <a:rPr lang="fr-BE" dirty="0" smtClean="0"/>
            <a:t>(SP)</a:t>
          </a:r>
          <a:endParaRPr lang="en-GB" dirty="0"/>
        </a:p>
      </dgm:t>
    </dgm:pt>
    <dgm:pt modelId="{BECD5953-2A9B-420F-9555-6F75BDE13D2A}" type="parTrans" cxnId="{782FB4A6-67C8-4D47-9622-99B28D640675}">
      <dgm:prSet/>
      <dgm:spPr/>
      <dgm:t>
        <a:bodyPr/>
        <a:lstStyle/>
        <a:p>
          <a:endParaRPr lang="en-GB"/>
        </a:p>
      </dgm:t>
    </dgm:pt>
    <dgm:pt modelId="{1F104F08-9D85-4E9E-A16C-75051C321BAF}" type="sibTrans" cxnId="{782FB4A6-67C8-4D47-9622-99B28D640675}">
      <dgm:prSet/>
      <dgm:spPr/>
      <dgm:t>
        <a:bodyPr/>
        <a:lstStyle/>
        <a:p>
          <a:endParaRPr lang="en-GB"/>
        </a:p>
      </dgm:t>
    </dgm:pt>
    <dgm:pt modelId="{486C3228-4673-4F3C-BBAF-47F9C6407B01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err="1" smtClean="0"/>
            <a:t>Excess</a:t>
          </a:r>
          <a:r>
            <a:rPr lang="fr-BE" dirty="0" smtClean="0"/>
            <a:t> of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(XL)</a:t>
          </a:r>
          <a:endParaRPr lang="en-GB" dirty="0"/>
        </a:p>
      </dgm:t>
    </dgm:pt>
    <dgm:pt modelId="{85319B0F-A610-4F29-B86A-313D7EB896B7}" type="parTrans" cxnId="{B8905327-B451-4A0B-9CBF-79CB271A836A}">
      <dgm:prSet/>
      <dgm:spPr/>
      <dgm:t>
        <a:bodyPr/>
        <a:lstStyle/>
        <a:p>
          <a:endParaRPr lang="en-GB"/>
        </a:p>
      </dgm:t>
    </dgm:pt>
    <dgm:pt modelId="{DB48B500-9325-4ED9-ADA6-191DEFE4D394}" type="sibTrans" cxnId="{B8905327-B451-4A0B-9CBF-79CB271A836A}">
      <dgm:prSet/>
      <dgm:spPr/>
      <dgm:t>
        <a:bodyPr/>
        <a:lstStyle/>
        <a:p>
          <a:endParaRPr lang="en-GB"/>
        </a:p>
      </dgm:t>
    </dgm:pt>
    <dgm:pt modelId="{EA6E2751-3919-44CE-9109-63A33AA6069F}" type="pres">
      <dgm:prSet presAssocID="{1BE7F776-CBBE-400F-9398-13DC2C76B8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2E04-EEC0-4C7B-82A1-1B3C7E54C8DD}" type="pres">
      <dgm:prSet presAssocID="{1BE7F776-CBBE-400F-9398-13DC2C76B8E3}" presName="diamond" presStyleLbl="bgShp" presStyleIdx="0" presStyleCnt="1"/>
      <dgm:spPr/>
      <dgm:t>
        <a:bodyPr/>
        <a:lstStyle/>
        <a:p>
          <a:endParaRPr lang="en-GB"/>
        </a:p>
      </dgm:t>
    </dgm:pt>
    <dgm:pt modelId="{E167698B-8558-42A2-89E8-55FCBD69C21A}" type="pres">
      <dgm:prSet presAssocID="{1BE7F776-CBBE-400F-9398-13DC2C76B8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048AC-DEDC-4EC7-B3C6-5F5C3ED7F5A0}" type="pres">
      <dgm:prSet presAssocID="{1BE7F776-CBBE-400F-9398-13DC2C76B8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FAB3-CF7C-4CD0-BB0C-81442E78A9A8}" type="pres">
      <dgm:prSet presAssocID="{1BE7F776-CBBE-400F-9398-13DC2C76B8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1AF18-A1C6-41EA-9507-5F0CB8C6848F}" type="pres">
      <dgm:prSet presAssocID="{1BE7F776-CBBE-400F-9398-13DC2C76B8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05327-B451-4A0B-9CBF-79CB271A836A}" srcId="{1BE7F776-CBBE-400F-9398-13DC2C76B8E3}" destId="{486C3228-4673-4F3C-BBAF-47F9C6407B01}" srcOrd="3" destOrd="0" parTransId="{85319B0F-A610-4F29-B86A-313D7EB896B7}" sibTransId="{DB48B500-9325-4ED9-ADA6-191DEFE4D394}"/>
    <dgm:cxn modelId="{B4E287BA-C4F7-4957-8BFB-92720F14DC52}" srcId="{1BE7F776-CBBE-400F-9398-13DC2C76B8E3}" destId="{1E1BF9A3-2F11-4B46-ABBE-994ABEF2E218}" srcOrd="1" destOrd="0" parTransId="{855AAD49-80DA-42F7-AC17-CC804C5672C7}" sibTransId="{FB5C7DB2-7C3B-4D56-9D20-FCC690B5918E}"/>
    <dgm:cxn modelId="{40B4E630-867B-4CDA-B832-22F74BCACE97}" type="presOf" srcId="{CE4A29F4-61DF-4192-8D0B-62CB879F3C40}" destId="{FBC1FAB3-CF7C-4CD0-BB0C-81442E78A9A8}" srcOrd="0" destOrd="0" presId="urn:microsoft.com/office/officeart/2005/8/layout/matrix3"/>
    <dgm:cxn modelId="{6440F35B-4471-488F-B804-849778409C48}" type="presOf" srcId="{1E1BF9A3-2F11-4B46-ABBE-994ABEF2E218}" destId="{517048AC-DEDC-4EC7-B3C6-5F5C3ED7F5A0}" srcOrd="0" destOrd="0" presId="urn:microsoft.com/office/officeart/2005/8/layout/matrix3"/>
    <dgm:cxn modelId="{95B74D7A-8E8E-42A9-83A1-6114881C0C16}" srcId="{1BE7F776-CBBE-400F-9398-13DC2C76B8E3}" destId="{2826E50E-1679-4172-8817-5C2B3DCC7D13}" srcOrd="0" destOrd="0" parTransId="{562A9DC4-3FA1-48E0-8BA0-DA78BECD8F60}" sibTransId="{78E8FD62-58BA-45E2-A815-F12339B95F4E}"/>
    <dgm:cxn modelId="{BA0B26F1-A9D9-4F4A-A7F3-5D0C8490AC6A}" type="presOf" srcId="{2826E50E-1679-4172-8817-5C2B3DCC7D13}" destId="{E167698B-8558-42A2-89E8-55FCBD69C21A}" srcOrd="0" destOrd="0" presId="urn:microsoft.com/office/officeart/2005/8/layout/matrix3"/>
    <dgm:cxn modelId="{4FC0B4DD-1994-4294-AF13-64145D0D10FE}" type="presOf" srcId="{486C3228-4673-4F3C-BBAF-47F9C6407B01}" destId="{2F51AF18-A1C6-41EA-9507-5F0CB8C6848F}" srcOrd="0" destOrd="0" presId="urn:microsoft.com/office/officeart/2005/8/layout/matrix3"/>
    <dgm:cxn modelId="{614C22EA-FA24-4B15-BAE6-3C37D575F2CF}" type="presOf" srcId="{1BE7F776-CBBE-400F-9398-13DC2C76B8E3}" destId="{EA6E2751-3919-44CE-9109-63A33AA6069F}" srcOrd="0" destOrd="0" presId="urn:microsoft.com/office/officeart/2005/8/layout/matrix3"/>
    <dgm:cxn modelId="{782FB4A6-67C8-4D47-9622-99B28D640675}" srcId="{1BE7F776-CBBE-400F-9398-13DC2C76B8E3}" destId="{CE4A29F4-61DF-4192-8D0B-62CB879F3C40}" srcOrd="2" destOrd="0" parTransId="{BECD5953-2A9B-420F-9555-6F75BDE13D2A}" sibTransId="{1F104F08-9D85-4E9E-A16C-75051C321BAF}"/>
    <dgm:cxn modelId="{B568587E-E2CA-40BC-A5CB-033AC6EF339B}" type="presParOf" srcId="{EA6E2751-3919-44CE-9109-63A33AA6069F}" destId="{79172E04-EEC0-4C7B-82A1-1B3C7E54C8DD}" srcOrd="0" destOrd="0" presId="urn:microsoft.com/office/officeart/2005/8/layout/matrix3"/>
    <dgm:cxn modelId="{18F5A11A-7B43-4EAF-B134-36045F39A306}" type="presParOf" srcId="{EA6E2751-3919-44CE-9109-63A33AA6069F}" destId="{E167698B-8558-42A2-89E8-55FCBD69C21A}" srcOrd="1" destOrd="0" presId="urn:microsoft.com/office/officeart/2005/8/layout/matrix3"/>
    <dgm:cxn modelId="{0E779AFD-FD2F-4D27-B875-E5E377A3D2AE}" type="presParOf" srcId="{EA6E2751-3919-44CE-9109-63A33AA6069F}" destId="{517048AC-DEDC-4EC7-B3C6-5F5C3ED7F5A0}" srcOrd="2" destOrd="0" presId="urn:microsoft.com/office/officeart/2005/8/layout/matrix3"/>
    <dgm:cxn modelId="{8CB9D89B-3D5D-4F17-A9F1-E396CC6F4BE8}" type="presParOf" srcId="{EA6E2751-3919-44CE-9109-63A33AA6069F}" destId="{FBC1FAB3-CF7C-4CD0-BB0C-81442E78A9A8}" srcOrd="3" destOrd="0" presId="urn:microsoft.com/office/officeart/2005/8/layout/matrix3"/>
    <dgm:cxn modelId="{BCB659BD-37AB-4272-811B-A96D21FC53ED}" type="presParOf" srcId="{EA6E2751-3919-44CE-9109-63A33AA6069F}" destId="{2F51AF18-A1C6-41EA-9507-5F0CB8C684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E7F776-CBBE-400F-9398-13DC2C76B8E3}" type="doc">
      <dgm:prSet loTypeId="urn:microsoft.com/office/officeart/2005/8/layout/matrix3" loCatId="matrix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826E50E-1679-4172-8817-5C2B3DCC7D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Quota </a:t>
          </a:r>
          <a:r>
            <a:rPr lang="fr-BE" dirty="0" err="1" smtClean="0"/>
            <a:t>share</a:t>
          </a:r>
          <a:r>
            <a:rPr lang="fr-BE" dirty="0" smtClean="0"/>
            <a:t> (QS)</a:t>
          </a:r>
          <a:endParaRPr lang="en-GB" dirty="0"/>
        </a:p>
      </dgm:t>
    </dgm:pt>
    <dgm:pt modelId="{562A9DC4-3FA1-48E0-8BA0-DA78BECD8F60}" type="parTrans" cxnId="{95B74D7A-8E8E-42A9-83A1-6114881C0C16}">
      <dgm:prSet/>
      <dgm:spPr/>
      <dgm:t>
        <a:bodyPr/>
        <a:lstStyle/>
        <a:p>
          <a:endParaRPr lang="en-GB"/>
        </a:p>
      </dgm:t>
    </dgm:pt>
    <dgm:pt modelId="{78E8FD62-58BA-45E2-A815-F12339B95F4E}" type="sibTrans" cxnId="{95B74D7A-8E8E-42A9-83A1-6114881C0C16}">
      <dgm:prSet/>
      <dgm:spPr/>
      <dgm:t>
        <a:bodyPr/>
        <a:lstStyle/>
        <a:p>
          <a:endParaRPr lang="en-GB"/>
        </a:p>
      </dgm:t>
    </dgm:pt>
    <dgm:pt modelId="{1E1BF9A3-2F11-4B46-ABBE-994ABEF2E218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smtClean="0"/>
            <a:t>Stop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(SL)</a:t>
          </a:r>
          <a:endParaRPr lang="en-GB" dirty="0"/>
        </a:p>
      </dgm:t>
    </dgm:pt>
    <dgm:pt modelId="{855AAD49-80DA-42F7-AC17-CC804C5672C7}" type="parTrans" cxnId="{B4E287BA-C4F7-4957-8BFB-92720F14DC52}">
      <dgm:prSet/>
      <dgm:spPr/>
      <dgm:t>
        <a:bodyPr/>
        <a:lstStyle/>
        <a:p>
          <a:endParaRPr lang="en-GB"/>
        </a:p>
      </dgm:t>
    </dgm:pt>
    <dgm:pt modelId="{FB5C7DB2-7C3B-4D56-9D20-FCC690B5918E}" type="sibTrans" cxnId="{B4E287BA-C4F7-4957-8BFB-92720F14DC52}">
      <dgm:prSet/>
      <dgm:spPr/>
      <dgm:t>
        <a:bodyPr/>
        <a:lstStyle/>
        <a:p>
          <a:endParaRPr lang="en-GB"/>
        </a:p>
      </dgm:t>
    </dgm:pt>
    <dgm:pt modelId="{CE4A29F4-61DF-4192-8D0B-62CB879F3C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Surplus</a:t>
          </a:r>
        </a:p>
        <a:p>
          <a:r>
            <a:rPr lang="fr-BE" dirty="0" smtClean="0"/>
            <a:t>(SP)</a:t>
          </a:r>
          <a:endParaRPr lang="en-GB" dirty="0"/>
        </a:p>
      </dgm:t>
    </dgm:pt>
    <dgm:pt modelId="{BECD5953-2A9B-420F-9555-6F75BDE13D2A}" type="parTrans" cxnId="{782FB4A6-67C8-4D47-9622-99B28D640675}">
      <dgm:prSet/>
      <dgm:spPr/>
      <dgm:t>
        <a:bodyPr/>
        <a:lstStyle/>
        <a:p>
          <a:endParaRPr lang="en-GB"/>
        </a:p>
      </dgm:t>
    </dgm:pt>
    <dgm:pt modelId="{1F104F08-9D85-4E9E-A16C-75051C321BAF}" type="sibTrans" cxnId="{782FB4A6-67C8-4D47-9622-99B28D640675}">
      <dgm:prSet/>
      <dgm:spPr/>
      <dgm:t>
        <a:bodyPr/>
        <a:lstStyle/>
        <a:p>
          <a:endParaRPr lang="en-GB"/>
        </a:p>
      </dgm:t>
    </dgm:pt>
    <dgm:pt modelId="{486C3228-4673-4F3C-BBAF-47F9C6407B01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err="1" smtClean="0"/>
            <a:t>Excess</a:t>
          </a:r>
          <a:r>
            <a:rPr lang="fr-BE" dirty="0" smtClean="0"/>
            <a:t> of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(XL)</a:t>
          </a:r>
          <a:endParaRPr lang="en-GB" dirty="0"/>
        </a:p>
      </dgm:t>
    </dgm:pt>
    <dgm:pt modelId="{85319B0F-A610-4F29-B86A-313D7EB896B7}" type="parTrans" cxnId="{B8905327-B451-4A0B-9CBF-79CB271A836A}">
      <dgm:prSet/>
      <dgm:spPr/>
      <dgm:t>
        <a:bodyPr/>
        <a:lstStyle/>
        <a:p>
          <a:endParaRPr lang="en-GB"/>
        </a:p>
      </dgm:t>
    </dgm:pt>
    <dgm:pt modelId="{DB48B500-9325-4ED9-ADA6-191DEFE4D394}" type="sibTrans" cxnId="{B8905327-B451-4A0B-9CBF-79CB271A836A}">
      <dgm:prSet/>
      <dgm:spPr/>
      <dgm:t>
        <a:bodyPr/>
        <a:lstStyle/>
        <a:p>
          <a:endParaRPr lang="en-GB"/>
        </a:p>
      </dgm:t>
    </dgm:pt>
    <dgm:pt modelId="{EA6E2751-3919-44CE-9109-63A33AA6069F}" type="pres">
      <dgm:prSet presAssocID="{1BE7F776-CBBE-400F-9398-13DC2C76B8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2E04-EEC0-4C7B-82A1-1B3C7E54C8DD}" type="pres">
      <dgm:prSet presAssocID="{1BE7F776-CBBE-400F-9398-13DC2C76B8E3}" presName="diamond" presStyleLbl="bgShp" presStyleIdx="0" presStyleCnt="1"/>
      <dgm:spPr/>
      <dgm:t>
        <a:bodyPr/>
        <a:lstStyle/>
        <a:p>
          <a:endParaRPr lang="en-GB"/>
        </a:p>
      </dgm:t>
    </dgm:pt>
    <dgm:pt modelId="{E167698B-8558-42A2-89E8-55FCBD69C21A}" type="pres">
      <dgm:prSet presAssocID="{1BE7F776-CBBE-400F-9398-13DC2C76B8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048AC-DEDC-4EC7-B3C6-5F5C3ED7F5A0}" type="pres">
      <dgm:prSet presAssocID="{1BE7F776-CBBE-400F-9398-13DC2C76B8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FAB3-CF7C-4CD0-BB0C-81442E78A9A8}" type="pres">
      <dgm:prSet presAssocID="{1BE7F776-CBBE-400F-9398-13DC2C76B8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1AF18-A1C6-41EA-9507-5F0CB8C6848F}" type="pres">
      <dgm:prSet presAssocID="{1BE7F776-CBBE-400F-9398-13DC2C76B8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05327-B451-4A0B-9CBF-79CB271A836A}" srcId="{1BE7F776-CBBE-400F-9398-13DC2C76B8E3}" destId="{486C3228-4673-4F3C-BBAF-47F9C6407B01}" srcOrd="3" destOrd="0" parTransId="{85319B0F-A610-4F29-B86A-313D7EB896B7}" sibTransId="{DB48B500-9325-4ED9-ADA6-191DEFE4D394}"/>
    <dgm:cxn modelId="{B4E287BA-C4F7-4957-8BFB-92720F14DC52}" srcId="{1BE7F776-CBBE-400F-9398-13DC2C76B8E3}" destId="{1E1BF9A3-2F11-4B46-ABBE-994ABEF2E218}" srcOrd="1" destOrd="0" parTransId="{855AAD49-80DA-42F7-AC17-CC804C5672C7}" sibTransId="{FB5C7DB2-7C3B-4D56-9D20-FCC690B5918E}"/>
    <dgm:cxn modelId="{1E8A6986-3C6C-4CFE-ABCB-62B521ED8453}" type="presOf" srcId="{CE4A29F4-61DF-4192-8D0B-62CB879F3C40}" destId="{FBC1FAB3-CF7C-4CD0-BB0C-81442E78A9A8}" srcOrd="0" destOrd="0" presId="urn:microsoft.com/office/officeart/2005/8/layout/matrix3"/>
    <dgm:cxn modelId="{9EB126B4-B52A-463A-A018-087FD4916F61}" type="presOf" srcId="{486C3228-4673-4F3C-BBAF-47F9C6407B01}" destId="{2F51AF18-A1C6-41EA-9507-5F0CB8C6848F}" srcOrd="0" destOrd="0" presId="urn:microsoft.com/office/officeart/2005/8/layout/matrix3"/>
    <dgm:cxn modelId="{E08D9F31-1CEF-4B5E-97C8-2A4601880FF6}" type="presOf" srcId="{1E1BF9A3-2F11-4B46-ABBE-994ABEF2E218}" destId="{517048AC-DEDC-4EC7-B3C6-5F5C3ED7F5A0}" srcOrd="0" destOrd="0" presId="urn:microsoft.com/office/officeart/2005/8/layout/matrix3"/>
    <dgm:cxn modelId="{95B74D7A-8E8E-42A9-83A1-6114881C0C16}" srcId="{1BE7F776-CBBE-400F-9398-13DC2C76B8E3}" destId="{2826E50E-1679-4172-8817-5C2B3DCC7D13}" srcOrd="0" destOrd="0" parTransId="{562A9DC4-3FA1-48E0-8BA0-DA78BECD8F60}" sibTransId="{78E8FD62-58BA-45E2-A815-F12339B95F4E}"/>
    <dgm:cxn modelId="{12DE291C-B723-4B3D-BBFC-8C3CB5EB09FB}" type="presOf" srcId="{2826E50E-1679-4172-8817-5C2B3DCC7D13}" destId="{E167698B-8558-42A2-89E8-55FCBD69C21A}" srcOrd="0" destOrd="0" presId="urn:microsoft.com/office/officeart/2005/8/layout/matrix3"/>
    <dgm:cxn modelId="{4C1F1992-B945-4263-ACD3-AC5BBC25077B}" type="presOf" srcId="{1BE7F776-CBBE-400F-9398-13DC2C76B8E3}" destId="{EA6E2751-3919-44CE-9109-63A33AA6069F}" srcOrd="0" destOrd="0" presId="urn:microsoft.com/office/officeart/2005/8/layout/matrix3"/>
    <dgm:cxn modelId="{782FB4A6-67C8-4D47-9622-99B28D640675}" srcId="{1BE7F776-CBBE-400F-9398-13DC2C76B8E3}" destId="{CE4A29F4-61DF-4192-8D0B-62CB879F3C40}" srcOrd="2" destOrd="0" parTransId="{BECD5953-2A9B-420F-9555-6F75BDE13D2A}" sibTransId="{1F104F08-9D85-4E9E-A16C-75051C321BAF}"/>
    <dgm:cxn modelId="{66CB60B5-767C-4501-A340-E93D3F4BDA39}" type="presParOf" srcId="{EA6E2751-3919-44CE-9109-63A33AA6069F}" destId="{79172E04-EEC0-4C7B-82A1-1B3C7E54C8DD}" srcOrd="0" destOrd="0" presId="urn:microsoft.com/office/officeart/2005/8/layout/matrix3"/>
    <dgm:cxn modelId="{F1A327AA-2944-4900-9E0B-26F9AB5C5D52}" type="presParOf" srcId="{EA6E2751-3919-44CE-9109-63A33AA6069F}" destId="{E167698B-8558-42A2-89E8-55FCBD69C21A}" srcOrd="1" destOrd="0" presId="urn:microsoft.com/office/officeart/2005/8/layout/matrix3"/>
    <dgm:cxn modelId="{0B253253-815D-442C-8228-7B3AD000FB83}" type="presParOf" srcId="{EA6E2751-3919-44CE-9109-63A33AA6069F}" destId="{517048AC-DEDC-4EC7-B3C6-5F5C3ED7F5A0}" srcOrd="2" destOrd="0" presId="urn:microsoft.com/office/officeart/2005/8/layout/matrix3"/>
    <dgm:cxn modelId="{0FD54986-6F17-410E-AE70-C03F3134D01A}" type="presParOf" srcId="{EA6E2751-3919-44CE-9109-63A33AA6069F}" destId="{FBC1FAB3-CF7C-4CD0-BB0C-81442E78A9A8}" srcOrd="3" destOrd="0" presId="urn:microsoft.com/office/officeart/2005/8/layout/matrix3"/>
    <dgm:cxn modelId="{632C23D6-4806-4BEF-BFE1-486BD139A0D1}" type="presParOf" srcId="{EA6E2751-3919-44CE-9109-63A33AA6069F}" destId="{2F51AF18-A1C6-41EA-9507-5F0CB8C684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E7F776-CBBE-400F-9398-13DC2C76B8E3}" type="doc">
      <dgm:prSet loTypeId="urn:microsoft.com/office/officeart/2005/8/layout/matrix3" loCatId="matrix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2826E50E-1679-4172-8817-5C2B3DCC7D1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Quota </a:t>
          </a:r>
          <a:r>
            <a:rPr lang="fr-BE" dirty="0" err="1" smtClean="0"/>
            <a:t>share</a:t>
          </a:r>
          <a:r>
            <a:rPr lang="fr-BE" dirty="0" smtClean="0"/>
            <a:t> (QS)</a:t>
          </a:r>
          <a:endParaRPr lang="en-GB" dirty="0"/>
        </a:p>
      </dgm:t>
    </dgm:pt>
    <dgm:pt modelId="{562A9DC4-3FA1-48E0-8BA0-DA78BECD8F60}" type="parTrans" cxnId="{95B74D7A-8E8E-42A9-83A1-6114881C0C16}">
      <dgm:prSet/>
      <dgm:spPr/>
      <dgm:t>
        <a:bodyPr/>
        <a:lstStyle/>
        <a:p>
          <a:endParaRPr lang="en-GB"/>
        </a:p>
      </dgm:t>
    </dgm:pt>
    <dgm:pt modelId="{78E8FD62-58BA-45E2-A815-F12339B95F4E}" type="sibTrans" cxnId="{95B74D7A-8E8E-42A9-83A1-6114881C0C16}">
      <dgm:prSet/>
      <dgm:spPr/>
      <dgm:t>
        <a:bodyPr/>
        <a:lstStyle/>
        <a:p>
          <a:endParaRPr lang="en-GB"/>
        </a:p>
      </dgm:t>
    </dgm:pt>
    <dgm:pt modelId="{1E1BF9A3-2F11-4B46-ABBE-994ABEF2E218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smtClean="0"/>
            <a:t>Stop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(SL)</a:t>
          </a:r>
          <a:endParaRPr lang="en-GB" dirty="0"/>
        </a:p>
      </dgm:t>
    </dgm:pt>
    <dgm:pt modelId="{855AAD49-80DA-42F7-AC17-CC804C5672C7}" type="parTrans" cxnId="{B4E287BA-C4F7-4957-8BFB-92720F14DC52}">
      <dgm:prSet/>
      <dgm:spPr/>
      <dgm:t>
        <a:bodyPr/>
        <a:lstStyle/>
        <a:p>
          <a:endParaRPr lang="en-GB"/>
        </a:p>
      </dgm:t>
    </dgm:pt>
    <dgm:pt modelId="{FB5C7DB2-7C3B-4D56-9D20-FCC690B5918E}" type="sibTrans" cxnId="{B4E287BA-C4F7-4957-8BFB-92720F14DC52}">
      <dgm:prSet/>
      <dgm:spPr/>
      <dgm:t>
        <a:bodyPr/>
        <a:lstStyle/>
        <a:p>
          <a:endParaRPr lang="en-GB"/>
        </a:p>
      </dgm:t>
    </dgm:pt>
    <dgm:pt modelId="{CE4A29F4-61DF-4192-8D0B-62CB879F3C4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BE" dirty="0" smtClean="0"/>
            <a:t>Surplus</a:t>
          </a:r>
        </a:p>
        <a:p>
          <a:r>
            <a:rPr lang="fr-BE" dirty="0" smtClean="0"/>
            <a:t>(SP)</a:t>
          </a:r>
          <a:endParaRPr lang="en-GB" dirty="0"/>
        </a:p>
      </dgm:t>
    </dgm:pt>
    <dgm:pt modelId="{BECD5953-2A9B-420F-9555-6F75BDE13D2A}" type="parTrans" cxnId="{782FB4A6-67C8-4D47-9622-99B28D640675}">
      <dgm:prSet/>
      <dgm:spPr/>
      <dgm:t>
        <a:bodyPr/>
        <a:lstStyle/>
        <a:p>
          <a:endParaRPr lang="en-GB"/>
        </a:p>
      </dgm:t>
    </dgm:pt>
    <dgm:pt modelId="{1F104F08-9D85-4E9E-A16C-75051C321BAF}" type="sibTrans" cxnId="{782FB4A6-67C8-4D47-9622-99B28D640675}">
      <dgm:prSet/>
      <dgm:spPr/>
      <dgm:t>
        <a:bodyPr/>
        <a:lstStyle/>
        <a:p>
          <a:endParaRPr lang="en-GB"/>
        </a:p>
      </dgm:t>
    </dgm:pt>
    <dgm:pt modelId="{486C3228-4673-4F3C-BBAF-47F9C6407B01}">
      <dgm:prSet phldrT="[Text]"/>
      <dgm:spPr>
        <a:solidFill>
          <a:srgbClr val="009AE4"/>
        </a:solidFill>
      </dgm:spPr>
      <dgm:t>
        <a:bodyPr/>
        <a:lstStyle/>
        <a:p>
          <a:r>
            <a:rPr lang="fr-BE" dirty="0" err="1" smtClean="0"/>
            <a:t>Excess</a:t>
          </a:r>
          <a:r>
            <a:rPr lang="fr-BE" dirty="0" smtClean="0"/>
            <a:t> of </a:t>
          </a:r>
          <a:r>
            <a:rPr lang="fr-BE" dirty="0" err="1" smtClean="0"/>
            <a:t>loss</a:t>
          </a:r>
          <a:endParaRPr lang="fr-BE" dirty="0" smtClean="0"/>
        </a:p>
        <a:p>
          <a:r>
            <a:rPr lang="fr-BE" dirty="0" smtClean="0"/>
            <a:t>(XL)</a:t>
          </a:r>
          <a:endParaRPr lang="en-GB" dirty="0"/>
        </a:p>
      </dgm:t>
    </dgm:pt>
    <dgm:pt modelId="{85319B0F-A610-4F29-B86A-313D7EB896B7}" type="parTrans" cxnId="{B8905327-B451-4A0B-9CBF-79CB271A836A}">
      <dgm:prSet/>
      <dgm:spPr/>
      <dgm:t>
        <a:bodyPr/>
        <a:lstStyle/>
        <a:p>
          <a:endParaRPr lang="en-GB"/>
        </a:p>
      </dgm:t>
    </dgm:pt>
    <dgm:pt modelId="{DB48B500-9325-4ED9-ADA6-191DEFE4D394}" type="sibTrans" cxnId="{B8905327-B451-4A0B-9CBF-79CB271A836A}">
      <dgm:prSet/>
      <dgm:spPr/>
      <dgm:t>
        <a:bodyPr/>
        <a:lstStyle/>
        <a:p>
          <a:endParaRPr lang="en-GB"/>
        </a:p>
      </dgm:t>
    </dgm:pt>
    <dgm:pt modelId="{EA6E2751-3919-44CE-9109-63A33AA6069F}" type="pres">
      <dgm:prSet presAssocID="{1BE7F776-CBBE-400F-9398-13DC2C76B8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2E04-EEC0-4C7B-82A1-1B3C7E54C8DD}" type="pres">
      <dgm:prSet presAssocID="{1BE7F776-CBBE-400F-9398-13DC2C76B8E3}" presName="diamond" presStyleLbl="bgShp" presStyleIdx="0" presStyleCnt="1"/>
      <dgm:spPr/>
      <dgm:t>
        <a:bodyPr/>
        <a:lstStyle/>
        <a:p>
          <a:endParaRPr lang="en-GB"/>
        </a:p>
      </dgm:t>
    </dgm:pt>
    <dgm:pt modelId="{E167698B-8558-42A2-89E8-55FCBD69C21A}" type="pres">
      <dgm:prSet presAssocID="{1BE7F776-CBBE-400F-9398-13DC2C76B8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048AC-DEDC-4EC7-B3C6-5F5C3ED7F5A0}" type="pres">
      <dgm:prSet presAssocID="{1BE7F776-CBBE-400F-9398-13DC2C76B8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FAB3-CF7C-4CD0-BB0C-81442E78A9A8}" type="pres">
      <dgm:prSet presAssocID="{1BE7F776-CBBE-400F-9398-13DC2C76B8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1AF18-A1C6-41EA-9507-5F0CB8C6848F}" type="pres">
      <dgm:prSet presAssocID="{1BE7F776-CBBE-400F-9398-13DC2C76B8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05327-B451-4A0B-9CBF-79CB271A836A}" srcId="{1BE7F776-CBBE-400F-9398-13DC2C76B8E3}" destId="{486C3228-4673-4F3C-BBAF-47F9C6407B01}" srcOrd="3" destOrd="0" parTransId="{85319B0F-A610-4F29-B86A-313D7EB896B7}" sibTransId="{DB48B500-9325-4ED9-ADA6-191DEFE4D394}"/>
    <dgm:cxn modelId="{B4E287BA-C4F7-4957-8BFB-92720F14DC52}" srcId="{1BE7F776-CBBE-400F-9398-13DC2C76B8E3}" destId="{1E1BF9A3-2F11-4B46-ABBE-994ABEF2E218}" srcOrd="1" destOrd="0" parTransId="{855AAD49-80DA-42F7-AC17-CC804C5672C7}" sibTransId="{FB5C7DB2-7C3B-4D56-9D20-FCC690B5918E}"/>
    <dgm:cxn modelId="{3386B531-7528-4251-A7B6-9E44293300ED}" type="presOf" srcId="{486C3228-4673-4F3C-BBAF-47F9C6407B01}" destId="{2F51AF18-A1C6-41EA-9507-5F0CB8C6848F}" srcOrd="0" destOrd="0" presId="urn:microsoft.com/office/officeart/2005/8/layout/matrix3"/>
    <dgm:cxn modelId="{AAA4619A-2562-48B8-887E-044D74774605}" type="presOf" srcId="{CE4A29F4-61DF-4192-8D0B-62CB879F3C40}" destId="{FBC1FAB3-CF7C-4CD0-BB0C-81442E78A9A8}" srcOrd="0" destOrd="0" presId="urn:microsoft.com/office/officeart/2005/8/layout/matrix3"/>
    <dgm:cxn modelId="{B0417EDB-B52E-48DE-8844-7846EB064ECC}" type="presOf" srcId="{2826E50E-1679-4172-8817-5C2B3DCC7D13}" destId="{E167698B-8558-42A2-89E8-55FCBD69C21A}" srcOrd="0" destOrd="0" presId="urn:microsoft.com/office/officeart/2005/8/layout/matrix3"/>
    <dgm:cxn modelId="{95B74D7A-8E8E-42A9-83A1-6114881C0C16}" srcId="{1BE7F776-CBBE-400F-9398-13DC2C76B8E3}" destId="{2826E50E-1679-4172-8817-5C2B3DCC7D13}" srcOrd="0" destOrd="0" parTransId="{562A9DC4-3FA1-48E0-8BA0-DA78BECD8F60}" sibTransId="{78E8FD62-58BA-45E2-A815-F12339B95F4E}"/>
    <dgm:cxn modelId="{70BC3567-CC1B-405A-8F09-B6F8500145F6}" type="presOf" srcId="{1BE7F776-CBBE-400F-9398-13DC2C76B8E3}" destId="{EA6E2751-3919-44CE-9109-63A33AA6069F}" srcOrd="0" destOrd="0" presId="urn:microsoft.com/office/officeart/2005/8/layout/matrix3"/>
    <dgm:cxn modelId="{782FB4A6-67C8-4D47-9622-99B28D640675}" srcId="{1BE7F776-CBBE-400F-9398-13DC2C76B8E3}" destId="{CE4A29F4-61DF-4192-8D0B-62CB879F3C40}" srcOrd="2" destOrd="0" parTransId="{BECD5953-2A9B-420F-9555-6F75BDE13D2A}" sibTransId="{1F104F08-9D85-4E9E-A16C-75051C321BAF}"/>
    <dgm:cxn modelId="{A4F50CC3-1522-446A-B667-DDD2F71F4FE3}" type="presOf" srcId="{1E1BF9A3-2F11-4B46-ABBE-994ABEF2E218}" destId="{517048AC-DEDC-4EC7-B3C6-5F5C3ED7F5A0}" srcOrd="0" destOrd="0" presId="urn:microsoft.com/office/officeart/2005/8/layout/matrix3"/>
    <dgm:cxn modelId="{75008389-CF5D-42C3-BD96-04D032F4A5AB}" type="presParOf" srcId="{EA6E2751-3919-44CE-9109-63A33AA6069F}" destId="{79172E04-EEC0-4C7B-82A1-1B3C7E54C8DD}" srcOrd="0" destOrd="0" presId="urn:microsoft.com/office/officeart/2005/8/layout/matrix3"/>
    <dgm:cxn modelId="{5D3ABD0E-1157-4BFD-83DD-651BBA955C3B}" type="presParOf" srcId="{EA6E2751-3919-44CE-9109-63A33AA6069F}" destId="{E167698B-8558-42A2-89E8-55FCBD69C21A}" srcOrd="1" destOrd="0" presId="urn:microsoft.com/office/officeart/2005/8/layout/matrix3"/>
    <dgm:cxn modelId="{7F2D678D-6FF5-4EAD-B313-ED543A15690D}" type="presParOf" srcId="{EA6E2751-3919-44CE-9109-63A33AA6069F}" destId="{517048AC-DEDC-4EC7-B3C6-5F5C3ED7F5A0}" srcOrd="2" destOrd="0" presId="urn:microsoft.com/office/officeart/2005/8/layout/matrix3"/>
    <dgm:cxn modelId="{438DDB6B-BB09-4A5E-90FE-A04C36176DBC}" type="presParOf" srcId="{EA6E2751-3919-44CE-9109-63A33AA6069F}" destId="{FBC1FAB3-CF7C-4CD0-BB0C-81442E78A9A8}" srcOrd="3" destOrd="0" presId="urn:microsoft.com/office/officeart/2005/8/layout/matrix3"/>
    <dgm:cxn modelId="{A9798224-C0EF-4D21-A14A-A4F1FB9C26F5}" type="presParOf" srcId="{EA6E2751-3919-44CE-9109-63A33AA6069F}" destId="{2F51AF18-A1C6-41EA-9507-5F0CB8C684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E04-EEC0-4C7B-82A1-1B3C7E54C8DD}">
      <dsp:nvSpPr>
        <dsp:cNvPr id="0" name=""/>
        <dsp:cNvSpPr/>
      </dsp:nvSpPr>
      <dsp:spPr>
        <a:xfrm>
          <a:off x="1409700" y="0"/>
          <a:ext cx="4800600" cy="4800600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7698B-8558-42A2-89E8-55FCBD69C21A}">
      <dsp:nvSpPr>
        <dsp:cNvPr id="0" name=""/>
        <dsp:cNvSpPr/>
      </dsp:nvSpPr>
      <dsp:spPr>
        <a:xfrm>
          <a:off x="1865757" y="456056"/>
          <a:ext cx="1872234" cy="187223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Quota </a:t>
          </a:r>
          <a:r>
            <a:rPr lang="fr-BE" sz="3200" kern="1200" dirty="0" err="1" smtClean="0"/>
            <a:t>share</a:t>
          </a:r>
          <a:r>
            <a:rPr lang="fr-BE" sz="3200" kern="1200" dirty="0" smtClean="0"/>
            <a:t> (QS)</a:t>
          </a:r>
          <a:endParaRPr lang="en-GB" sz="3200" kern="1200" dirty="0"/>
        </a:p>
      </dsp:txBody>
      <dsp:txXfrm>
        <a:off x="1957152" y="547451"/>
        <a:ext cx="1689444" cy="1689444"/>
      </dsp:txXfrm>
    </dsp:sp>
    <dsp:sp modelId="{517048AC-DEDC-4EC7-B3C6-5F5C3ED7F5A0}">
      <dsp:nvSpPr>
        <dsp:cNvPr id="0" name=""/>
        <dsp:cNvSpPr/>
      </dsp:nvSpPr>
      <dsp:spPr>
        <a:xfrm>
          <a:off x="3882008" y="456056"/>
          <a:ext cx="1872234" cy="187223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Stop </a:t>
          </a:r>
          <a:r>
            <a:rPr lang="fr-BE" sz="3200" kern="1200" dirty="0" err="1" smtClean="0"/>
            <a:t>loss</a:t>
          </a:r>
          <a:endParaRPr lang="fr-BE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(SL)</a:t>
          </a:r>
          <a:endParaRPr lang="en-GB" sz="3200" kern="1200" dirty="0"/>
        </a:p>
      </dsp:txBody>
      <dsp:txXfrm>
        <a:off x="3973403" y="547451"/>
        <a:ext cx="1689444" cy="1689444"/>
      </dsp:txXfrm>
    </dsp:sp>
    <dsp:sp modelId="{FBC1FAB3-CF7C-4CD0-BB0C-81442E78A9A8}">
      <dsp:nvSpPr>
        <dsp:cNvPr id="0" name=""/>
        <dsp:cNvSpPr/>
      </dsp:nvSpPr>
      <dsp:spPr>
        <a:xfrm>
          <a:off x="1865757" y="2472308"/>
          <a:ext cx="1872234" cy="187223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Surplus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(SP)</a:t>
          </a:r>
          <a:endParaRPr lang="en-GB" sz="3200" kern="1200" dirty="0"/>
        </a:p>
      </dsp:txBody>
      <dsp:txXfrm>
        <a:off x="1957152" y="2563703"/>
        <a:ext cx="1689444" cy="1689444"/>
      </dsp:txXfrm>
    </dsp:sp>
    <dsp:sp modelId="{2F51AF18-A1C6-41EA-9507-5F0CB8C6848F}">
      <dsp:nvSpPr>
        <dsp:cNvPr id="0" name=""/>
        <dsp:cNvSpPr/>
      </dsp:nvSpPr>
      <dsp:spPr>
        <a:xfrm>
          <a:off x="3882008" y="2472308"/>
          <a:ext cx="1872234" cy="187223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err="1" smtClean="0"/>
            <a:t>Excess</a:t>
          </a:r>
          <a:r>
            <a:rPr lang="fr-BE" sz="3200" kern="1200" dirty="0" smtClean="0"/>
            <a:t> of </a:t>
          </a:r>
          <a:r>
            <a:rPr lang="fr-BE" sz="3200" kern="1200" dirty="0" err="1" smtClean="0"/>
            <a:t>loss</a:t>
          </a:r>
          <a:endParaRPr lang="fr-BE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200" kern="1200" dirty="0" smtClean="0"/>
            <a:t>(XL)</a:t>
          </a:r>
          <a:endParaRPr lang="en-GB" sz="3200" kern="1200" dirty="0"/>
        </a:p>
      </dsp:txBody>
      <dsp:txXfrm>
        <a:off x="3973403" y="2563703"/>
        <a:ext cx="1689444" cy="1689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E04-EEC0-4C7B-82A1-1B3C7E54C8DD}">
      <dsp:nvSpPr>
        <dsp:cNvPr id="0" name=""/>
        <dsp:cNvSpPr/>
      </dsp:nvSpPr>
      <dsp:spPr>
        <a:xfrm>
          <a:off x="0" y="12948"/>
          <a:ext cx="2306216" cy="2306216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7698B-8558-42A2-89E8-55FCBD69C21A}">
      <dsp:nvSpPr>
        <dsp:cNvPr id="0" name=""/>
        <dsp:cNvSpPr/>
      </dsp:nvSpPr>
      <dsp:spPr>
        <a:xfrm>
          <a:off x="219090" y="232038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Quota </a:t>
          </a:r>
          <a:r>
            <a:rPr lang="fr-BE" sz="1500" kern="1200" dirty="0" err="1" smtClean="0"/>
            <a:t>share</a:t>
          </a:r>
          <a:r>
            <a:rPr lang="fr-BE" sz="1500" kern="1200" dirty="0" smtClean="0"/>
            <a:t> (QS)</a:t>
          </a:r>
          <a:endParaRPr lang="en-GB" sz="1500" kern="1200" dirty="0"/>
        </a:p>
      </dsp:txBody>
      <dsp:txXfrm>
        <a:off x="262996" y="275944"/>
        <a:ext cx="811612" cy="811612"/>
      </dsp:txXfrm>
    </dsp:sp>
    <dsp:sp modelId="{517048AC-DEDC-4EC7-B3C6-5F5C3ED7F5A0}">
      <dsp:nvSpPr>
        <dsp:cNvPr id="0" name=""/>
        <dsp:cNvSpPr/>
      </dsp:nvSpPr>
      <dsp:spPr>
        <a:xfrm>
          <a:off x="1187701" y="232038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Stop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(SL)</a:t>
          </a:r>
          <a:endParaRPr lang="en-GB" sz="1500" kern="1200" dirty="0"/>
        </a:p>
      </dsp:txBody>
      <dsp:txXfrm>
        <a:off x="1231607" y="275944"/>
        <a:ext cx="811612" cy="811612"/>
      </dsp:txXfrm>
    </dsp:sp>
    <dsp:sp modelId="{FBC1FAB3-CF7C-4CD0-BB0C-81442E78A9A8}">
      <dsp:nvSpPr>
        <dsp:cNvPr id="0" name=""/>
        <dsp:cNvSpPr/>
      </dsp:nvSpPr>
      <dsp:spPr>
        <a:xfrm>
          <a:off x="219090" y="1200649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Surplus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(SP)</a:t>
          </a:r>
          <a:endParaRPr lang="en-GB" sz="1500" kern="1200" dirty="0"/>
        </a:p>
      </dsp:txBody>
      <dsp:txXfrm>
        <a:off x="262996" y="1244555"/>
        <a:ext cx="811612" cy="811612"/>
      </dsp:txXfrm>
    </dsp:sp>
    <dsp:sp modelId="{2F51AF18-A1C6-41EA-9507-5F0CB8C6848F}">
      <dsp:nvSpPr>
        <dsp:cNvPr id="0" name=""/>
        <dsp:cNvSpPr/>
      </dsp:nvSpPr>
      <dsp:spPr>
        <a:xfrm>
          <a:off x="1187701" y="1200649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err="1" smtClean="0"/>
            <a:t>Excess</a:t>
          </a:r>
          <a:r>
            <a:rPr lang="fr-BE" sz="1500" kern="1200" dirty="0" smtClean="0"/>
            <a:t> of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(XL)</a:t>
          </a:r>
          <a:endParaRPr lang="en-GB" sz="1500" kern="1200" dirty="0"/>
        </a:p>
      </dsp:txBody>
      <dsp:txXfrm>
        <a:off x="1231607" y="1244555"/>
        <a:ext cx="811612" cy="811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E04-EEC0-4C7B-82A1-1B3C7E54C8DD}">
      <dsp:nvSpPr>
        <dsp:cNvPr id="0" name=""/>
        <dsp:cNvSpPr/>
      </dsp:nvSpPr>
      <dsp:spPr>
        <a:xfrm>
          <a:off x="0" y="12948"/>
          <a:ext cx="2306216" cy="2306216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7698B-8558-42A2-89E8-55FCBD69C21A}">
      <dsp:nvSpPr>
        <dsp:cNvPr id="0" name=""/>
        <dsp:cNvSpPr/>
      </dsp:nvSpPr>
      <dsp:spPr>
        <a:xfrm>
          <a:off x="219090" y="232038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Quota </a:t>
          </a:r>
          <a:r>
            <a:rPr lang="fr-BE" sz="1500" kern="1200" dirty="0" err="1" smtClean="0"/>
            <a:t>share</a:t>
          </a:r>
          <a:r>
            <a:rPr lang="fr-BE" sz="1500" kern="1200" dirty="0" smtClean="0"/>
            <a:t> (QS)</a:t>
          </a:r>
          <a:endParaRPr lang="en-GB" sz="1500" kern="1200" dirty="0"/>
        </a:p>
      </dsp:txBody>
      <dsp:txXfrm>
        <a:off x="262996" y="275944"/>
        <a:ext cx="811612" cy="811612"/>
      </dsp:txXfrm>
    </dsp:sp>
    <dsp:sp modelId="{517048AC-DEDC-4EC7-B3C6-5F5C3ED7F5A0}">
      <dsp:nvSpPr>
        <dsp:cNvPr id="0" name=""/>
        <dsp:cNvSpPr/>
      </dsp:nvSpPr>
      <dsp:spPr>
        <a:xfrm>
          <a:off x="1187701" y="232038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Stop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(SL)</a:t>
          </a:r>
          <a:endParaRPr lang="en-GB" sz="1500" kern="1200" dirty="0"/>
        </a:p>
      </dsp:txBody>
      <dsp:txXfrm>
        <a:off x="1231607" y="275944"/>
        <a:ext cx="811612" cy="811612"/>
      </dsp:txXfrm>
    </dsp:sp>
    <dsp:sp modelId="{FBC1FAB3-CF7C-4CD0-BB0C-81442E78A9A8}">
      <dsp:nvSpPr>
        <dsp:cNvPr id="0" name=""/>
        <dsp:cNvSpPr/>
      </dsp:nvSpPr>
      <dsp:spPr>
        <a:xfrm>
          <a:off x="219090" y="1200649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Surplus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(SP)</a:t>
          </a:r>
          <a:endParaRPr lang="en-GB" sz="1500" kern="1200" dirty="0"/>
        </a:p>
      </dsp:txBody>
      <dsp:txXfrm>
        <a:off x="262996" y="1244555"/>
        <a:ext cx="811612" cy="811612"/>
      </dsp:txXfrm>
    </dsp:sp>
    <dsp:sp modelId="{2F51AF18-A1C6-41EA-9507-5F0CB8C6848F}">
      <dsp:nvSpPr>
        <dsp:cNvPr id="0" name=""/>
        <dsp:cNvSpPr/>
      </dsp:nvSpPr>
      <dsp:spPr>
        <a:xfrm>
          <a:off x="1187701" y="1200649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err="1" smtClean="0"/>
            <a:t>Excess</a:t>
          </a:r>
          <a:r>
            <a:rPr lang="fr-BE" sz="1500" kern="1200" dirty="0" smtClean="0"/>
            <a:t> of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(XL)</a:t>
          </a:r>
          <a:endParaRPr lang="en-GB" sz="1500" kern="1200" dirty="0"/>
        </a:p>
      </dsp:txBody>
      <dsp:txXfrm>
        <a:off x="1231607" y="1244555"/>
        <a:ext cx="811612" cy="811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E04-EEC0-4C7B-82A1-1B3C7E54C8DD}">
      <dsp:nvSpPr>
        <dsp:cNvPr id="0" name=""/>
        <dsp:cNvSpPr/>
      </dsp:nvSpPr>
      <dsp:spPr>
        <a:xfrm>
          <a:off x="0" y="12948"/>
          <a:ext cx="2306216" cy="2306216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7698B-8558-42A2-89E8-55FCBD69C21A}">
      <dsp:nvSpPr>
        <dsp:cNvPr id="0" name=""/>
        <dsp:cNvSpPr/>
      </dsp:nvSpPr>
      <dsp:spPr>
        <a:xfrm>
          <a:off x="219090" y="232038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Quota </a:t>
          </a:r>
          <a:r>
            <a:rPr lang="fr-BE" sz="1500" kern="1200" dirty="0" err="1" smtClean="0"/>
            <a:t>share</a:t>
          </a:r>
          <a:r>
            <a:rPr lang="fr-BE" sz="1500" kern="1200" dirty="0" smtClean="0"/>
            <a:t> (QS)</a:t>
          </a:r>
          <a:endParaRPr lang="en-GB" sz="1500" kern="1200" dirty="0"/>
        </a:p>
      </dsp:txBody>
      <dsp:txXfrm>
        <a:off x="262996" y="275944"/>
        <a:ext cx="811612" cy="811612"/>
      </dsp:txXfrm>
    </dsp:sp>
    <dsp:sp modelId="{517048AC-DEDC-4EC7-B3C6-5F5C3ED7F5A0}">
      <dsp:nvSpPr>
        <dsp:cNvPr id="0" name=""/>
        <dsp:cNvSpPr/>
      </dsp:nvSpPr>
      <dsp:spPr>
        <a:xfrm>
          <a:off x="1187701" y="232038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Stop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(SL)</a:t>
          </a:r>
          <a:endParaRPr lang="en-GB" sz="1500" kern="1200" dirty="0"/>
        </a:p>
      </dsp:txBody>
      <dsp:txXfrm>
        <a:off x="1231607" y="275944"/>
        <a:ext cx="811612" cy="811612"/>
      </dsp:txXfrm>
    </dsp:sp>
    <dsp:sp modelId="{FBC1FAB3-CF7C-4CD0-BB0C-81442E78A9A8}">
      <dsp:nvSpPr>
        <dsp:cNvPr id="0" name=""/>
        <dsp:cNvSpPr/>
      </dsp:nvSpPr>
      <dsp:spPr>
        <a:xfrm>
          <a:off x="219090" y="1200649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Surplus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(SP)</a:t>
          </a:r>
          <a:endParaRPr lang="en-GB" sz="1500" kern="1200" dirty="0"/>
        </a:p>
      </dsp:txBody>
      <dsp:txXfrm>
        <a:off x="262996" y="1244555"/>
        <a:ext cx="811612" cy="811612"/>
      </dsp:txXfrm>
    </dsp:sp>
    <dsp:sp modelId="{2F51AF18-A1C6-41EA-9507-5F0CB8C6848F}">
      <dsp:nvSpPr>
        <dsp:cNvPr id="0" name=""/>
        <dsp:cNvSpPr/>
      </dsp:nvSpPr>
      <dsp:spPr>
        <a:xfrm>
          <a:off x="1187701" y="1200649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err="1" smtClean="0"/>
            <a:t>Excess</a:t>
          </a:r>
          <a:r>
            <a:rPr lang="fr-BE" sz="1500" kern="1200" dirty="0" smtClean="0"/>
            <a:t> of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(XL)</a:t>
          </a:r>
          <a:endParaRPr lang="en-GB" sz="1500" kern="1200" dirty="0"/>
        </a:p>
      </dsp:txBody>
      <dsp:txXfrm>
        <a:off x="1231607" y="1244555"/>
        <a:ext cx="811612" cy="811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E04-EEC0-4C7B-82A1-1B3C7E54C8DD}">
      <dsp:nvSpPr>
        <dsp:cNvPr id="0" name=""/>
        <dsp:cNvSpPr/>
      </dsp:nvSpPr>
      <dsp:spPr>
        <a:xfrm>
          <a:off x="0" y="12948"/>
          <a:ext cx="2306216" cy="2306216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7698B-8558-42A2-89E8-55FCBD69C21A}">
      <dsp:nvSpPr>
        <dsp:cNvPr id="0" name=""/>
        <dsp:cNvSpPr/>
      </dsp:nvSpPr>
      <dsp:spPr>
        <a:xfrm>
          <a:off x="219090" y="232038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Quota </a:t>
          </a:r>
          <a:r>
            <a:rPr lang="fr-BE" sz="1500" kern="1200" dirty="0" err="1" smtClean="0"/>
            <a:t>share</a:t>
          </a:r>
          <a:r>
            <a:rPr lang="fr-BE" sz="1500" kern="1200" dirty="0" smtClean="0"/>
            <a:t> (QS)</a:t>
          </a:r>
          <a:endParaRPr lang="en-GB" sz="1500" kern="1200" dirty="0"/>
        </a:p>
      </dsp:txBody>
      <dsp:txXfrm>
        <a:off x="262996" y="275944"/>
        <a:ext cx="811612" cy="811612"/>
      </dsp:txXfrm>
    </dsp:sp>
    <dsp:sp modelId="{517048AC-DEDC-4EC7-B3C6-5F5C3ED7F5A0}">
      <dsp:nvSpPr>
        <dsp:cNvPr id="0" name=""/>
        <dsp:cNvSpPr/>
      </dsp:nvSpPr>
      <dsp:spPr>
        <a:xfrm>
          <a:off x="1187701" y="232038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Stop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(SL)</a:t>
          </a:r>
          <a:endParaRPr lang="en-GB" sz="1500" kern="1200" dirty="0"/>
        </a:p>
      </dsp:txBody>
      <dsp:txXfrm>
        <a:off x="1231607" y="275944"/>
        <a:ext cx="811612" cy="811612"/>
      </dsp:txXfrm>
    </dsp:sp>
    <dsp:sp modelId="{FBC1FAB3-CF7C-4CD0-BB0C-81442E78A9A8}">
      <dsp:nvSpPr>
        <dsp:cNvPr id="0" name=""/>
        <dsp:cNvSpPr/>
      </dsp:nvSpPr>
      <dsp:spPr>
        <a:xfrm>
          <a:off x="219090" y="1200649"/>
          <a:ext cx="899424" cy="899424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Surplus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(SP)</a:t>
          </a:r>
          <a:endParaRPr lang="en-GB" sz="1500" kern="1200" dirty="0"/>
        </a:p>
      </dsp:txBody>
      <dsp:txXfrm>
        <a:off x="262996" y="1244555"/>
        <a:ext cx="811612" cy="811612"/>
      </dsp:txXfrm>
    </dsp:sp>
    <dsp:sp modelId="{2F51AF18-A1C6-41EA-9507-5F0CB8C6848F}">
      <dsp:nvSpPr>
        <dsp:cNvPr id="0" name=""/>
        <dsp:cNvSpPr/>
      </dsp:nvSpPr>
      <dsp:spPr>
        <a:xfrm>
          <a:off x="1187701" y="1200649"/>
          <a:ext cx="899424" cy="899424"/>
        </a:xfrm>
        <a:prstGeom prst="roundRect">
          <a:avLst/>
        </a:prstGeom>
        <a:solidFill>
          <a:srgbClr val="009AE4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err="1" smtClean="0"/>
            <a:t>Excess</a:t>
          </a:r>
          <a:r>
            <a:rPr lang="fr-BE" sz="1500" kern="1200" dirty="0" smtClean="0"/>
            <a:t> of </a:t>
          </a:r>
          <a:r>
            <a:rPr lang="fr-BE" sz="1500" kern="1200" dirty="0" err="1" smtClean="0"/>
            <a:t>loss</a:t>
          </a: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(XL)</a:t>
          </a:r>
          <a:endParaRPr lang="en-GB" sz="1500" kern="1200" dirty="0"/>
        </a:p>
      </dsp:txBody>
      <dsp:txXfrm>
        <a:off x="1231607" y="1244555"/>
        <a:ext cx="811612" cy="811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05350"/>
            <a:ext cx="55054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6A2D27-3EEA-483E-800F-460E80804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96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C2E813-7B00-4C85-8783-4D8793D2C362}" type="slidenum">
              <a:rPr lang="fr-BE" sz="1200">
                <a:latin typeface="Times New Roman" pitchFamily="18" charset="0"/>
              </a:rPr>
              <a:pPr/>
              <a:t>5</a:t>
            </a:fld>
            <a:endParaRPr lang="fr-BE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C2E813-7B00-4C85-8783-4D8793D2C362}" type="slidenum">
              <a:rPr lang="fr-BE" sz="1200">
                <a:latin typeface="Times New Roman" pitchFamily="18" charset="0"/>
              </a:rPr>
              <a:pPr/>
              <a:t>6</a:t>
            </a:fld>
            <a:endParaRPr lang="fr-BE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C2E813-7B00-4C85-8783-4D8793D2C362}" type="slidenum">
              <a:rPr lang="fr-BE" sz="1200">
                <a:latin typeface="Times New Roman" pitchFamily="18" charset="0"/>
              </a:rPr>
              <a:pPr/>
              <a:t>7</a:t>
            </a:fld>
            <a:endParaRPr lang="fr-BE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C2E813-7B00-4C85-8783-4D8793D2C362}" type="slidenum">
              <a:rPr lang="fr-BE" sz="1200">
                <a:latin typeface="Times New Roman" pitchFamily="18" charset="0"/>
              </a:rPr>
              <a:pPr/>
              <a:t>8</a:t>
            </a:fld>
            <a:endParaRPr lang="fr-BE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2E6EA-E150-4C90-B053-4B469D947F4A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A2D27-3EEA-483E-800F-460E8080434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5949950"/>
            <a:ext cx="923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7772400" cy="2019300"/>
          </a:xfrm>
          <a:solidFill>
            <a:srgbClr val="0099CC"/>
          </a:solidFill>
        </p:spPr>
        <p:txBody>
          <a:bodyPr/>
          <a:lstStyle>
            <a:lvl1pPr marL="1071563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852738"/>
            <a:ext cx="6400800" cy="431800"/>
          </a:xfrm>
        </p:spPr>
        <p:txBody>
          <a:bodyPr/>
          <a:lstStyle>
            <a:lvl1pPr marL="90170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0827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9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115888"/>
            <a:ext cx="2159000" cy="6265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15888"/>
            <a:ext cx="6329363" cy="6265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4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7272338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243388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908050"/>
            <a:ext cx="4244975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1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13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08050"/>
            <a:ext cx="4243388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908050"/>
            <a:ext cx="4244975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3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1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8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727233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08050"/>
            <a:ext cx="8640763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Line 28"/>
          <p:cNvSpPr>
            <a:spLocks noChangeShapeType="1"/>
          </p:cNvSpPr>
          <p:nvPr/>
        </p:nvSpPr>
        <p:spPr bwMode="auto">
          <a:xfrm>
            <a:off x="395288" y="908050"/>
            <a:ext cx="8569325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30" name="Text Box 30"/>
          <p:cNvSpPr txBox="1">
            <a:spLocks noChangeArrowheads="1"/>
          </p:cNvSpPr>
          <p:nvPr/>
        </p:nvSpPr>
        <p:spPr bwMode="auto">
          <a:xfrm>
            <a:off x="8388350" y="6524625"/>
            <a:ext cx="755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549DD5E5-3A72-4B38-B12E-ED79621A4ED7}" type="slidenum">
              <a:rPr lang="en-US" sz="1200"/>
              <a:pPr algn="ctr" eaLnBrk="1" hangingPunct="1">
                <a:spcBef>
                  <a:spcPct val="50000"/>
                </a:spcBef>
              </a:pPr>
              <a:t>‹#›</a:t>
            </a:fld>
            <a:endParaRPr lang="en-US" sz="1200"/>
          </a:p>
        </p:txBody>
      </p:sp>
      <p:sp>
        <p:nvSpPr>
          <p:cNvPr id="2" name="Line 32"/>
          <p:cNvSpPr>
            <a:spLocks noChangeShapeType="1"/>
          </p:cNvSpPr>
          <p:nvPr/>
        </p:nvSpPr>
        <p:spPr bwMode="auto">
          <a:xfrm>
            <a:off x="395288" y="6524625"/>
            <a:ext cx="8569325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1031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42863"/>
            <a:ext cx="923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SzPct val="8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SzPct val="80000"/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SzPct val="80000"/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3.emf"/><Relationship Id="rId5" Type="http://schemas.openxmlformats.org/officeDocument/2006/relationships/diagramData" Target="../diagrams/data3.xml"/><Relationship Id="rId10" Type="http://schemas.openxmlformats.org/officeDocument/2006/relationships/oleObject" Target="../embeddings/Microsoft_Excel_97-2003_Worksheet1.xls"/><Relationship Id="rId4" Type="http://schemas.openxmlformats.org/officeDocument/2006/relationships/image" Target="../media/image15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4.emf"/><Relationship Id="rId5" Type="http://schemas.openxmlformats.org/officeDocument/2006/relationships/diagramData" Target="../diagrams/data4.xml"/><Relationship Id="rId10" Type="http://schemas.openxmlformats.org/officeDocument/2006/relationships/oleObject" Target="../embeddings/Microsoft_Excel_97-2003_Worksheet2.xls"/><Relationship Id="rId4" Type="http://schemas.openxmlformats.org/officeDocument/2006/relationships/image" Target="../media/image5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3" y="1557338"/>
            <a:ext cx="7772401" cy="2019300"/>
          </a:xfrm>
          <a:solidFill>
            <a:srgbClr val="009AE4"/>
          </a:solidFill>
        </p:spPr>
        <p:txBody>
          <a:bodyPr/>
          <a:lstStyle/>
          <a:p>
            <a:r>
              <a:rPr lang="fr-FR" sz="3200" dirty="0" smtClean="0"/>
              <a:t>Pricing of MAXL </a:t>
            </a:r>
            <a:r>
              <a:rPr lang="fr-FR" sz="3200" dirty="0" err="1" smtClean="0"/>
              <a:t>treaties</a:t>
            </a:r>
            <a:endParaRPr lang="fr-FR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2843213"/>
            <a:ext cx="5392738" cy="431800"/>
          </a:xfrm>
        </p:spPr>
        <p:txBody>
          <a:bodyPr/>
          <a:lstStyle/>
          <a:p>
            <a:pPr marL="0" defTabSz="1346200"/>
            <a:r>
              <a:rPr lang="fr-FR" sz="2000" dirty="0" err="1" smtClean="0"/>
              <a:t>Conference</a:t>
            </a:r>
            <a:r>
              <a:rPr lang="fr-FR" sz="2000" dirty="0" smtClean="0"/>
              <a:t> R </a:t>
            </a:r>
            <a:r>
              <a:rPr lang="fr-FR" sz="2000" dirty="0" smtClean="0"/>
              <a:t>in </a:t>
            </a:r>
            <a:r>
              <a:rPr lang="fr-FR" sz="2000" dirty="0" err="1" smtClean="0"/>
              <a:t>Insurance</a:t>
            </a:r>
            <a:r>
              <a:rPr lang="fr-FR" sz="2000" dirty="0" smtClean="0"/>
              <a:t> – </a:t>
            </a:r>
            <a:r>
              <a:rPr lang="fr-FR" sz="2000" dirty="0" smtClean="0"/>
              <a:t>29/06/2015</a:t>
            </a:r>
          </a:p>
          <a:p>
            <a:pPr marL="0" defTabSz="1346200"/>
            <a:r>
              <a:rPr lang="fr-FR" sz="1200" dirty="0" smtClean="0"/>
              <a:t>Indra LOLJEEH – </a:t>
            </a:r>
            <a:r>
              <a:rPr lang="fr-FR" sz="1200" dirty="0" err="1" smtClean="0"/>
              <a:t>Technical</a:t>
            </a:r>
            <a:r>
              <a:rPr lang="fr-FR" sz="1200" dirty="0" smtClean="0"/>
              <a:t> </a:t>
            </a:r>
            <a:r>
              <a:rPr lang="fr-FR" sz="1200" dirty="0" err="1" smtClean="0"/>
              <a:t>Advisor</a:t>
            </a:r>
            <a:r>
              <a:rPr lang="fr-FR" sz="1200" dirty="0" smtClean="0"/>
              <a:t> </a:t>
            </a:r>
            <a:r>
              <a:rPr lang="fr-FR" sz="1200" dirty="0" err="1" smtClean="0"/>
              <a:t>Analytics</a:t>
            </a:r>
            <a:r>
              <a:rPr lang="fr-FR" sz="1200" dirty="0" smtClean="0"/>
              <a:t> at QBE </a:t>
            </a:r>
            <a:r>
              <a:rPr lang="fr-FR" sz="1200" dirty="0" err="1" smtClean="0"/>
              <a:t>Re</a:t>
            </a:r>
            <a:r>
              <a:rPr lang="fr-FR" sz="1200" dirty="0" smtClean="0"/>
              <a:t> – li@qbere.com</a:t>
            </a:r>
            <a:endParaRPr lang="fr-FR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Reminder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about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reinsurance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u="sng" dirty="0"/>
              <a:t>MAXL </a:t>
            </a:r>
            <a:r>
              <a:rPr lang="en-US" u="sng" dirty="0" smtClean="0"/>
              <a:t>treaties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Concept of MAXL treaties</a:t>
            </a:r>
          </a:p>
          <a:p>
            <a:pPr lvl="1"/>
            <a:r>
              <a:rPr lang="en-US" dirty="0" smtClean="0"/>
              <a:t>Illustration/Example</a:t>
            </a:r>
          </a:p>
          <a:p>
            <a:pPr lvl="1"/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Pricing of MAXL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Structure of the pricing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program</a:t>
            </a:r>
          </a:p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3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Concept of MAXL </a:t>
            </a:r>
            <a:r>
              <a:rPr lang="fr-BE" dirty="0" err="1" smtClean="0"/>
              <a:t>treaties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Multiline</a:t>
            </a:r>
            <a:r>
              <a:rPr lang="fr-BE" dirty="0" smtClean="0"/>
              <a:t>:</a:t>
            </a:r>
          </a:p>
          <a:p>
            <a:pPr lvl="1"/>
            <a:endParaRPr lang="fr-BE" dirty="0"/>
          </a:p>
          <a:p>
            <a:pPr lvl="1"/>
            <a:r>
              <a:rPr lang="fr-BE" dirty="0" err="1" smtClean="0"/>
              <a:t>Reinsurance</a:t>
            </a:r>
            <a:r>
              <a:rPr lang="fr-BE" dirty="0" smtClean="0"/>
              <a:t> </a:t>
            </a:r>
            <a:r>
              <a:rPr lang="fr-BE" dirty="0" err="1" smtClean="0"/>
              <a:t>treaty</a:t>
            </a:r>
            <a:r>
              <a:rPr lang="fr-BE" dirty="0" smtClean="0"/>
              <a:t> </a:t>
            </a:r>
            <a:r>
              <a:rPr lang="fr-BE" dirty="0" err="1" smtClean="0"/>
              <a:t>covering</a:t>
            </a:r>
            <a:r>
              <a:rPr lang="fr-BE" dirty="0" smtClean="0"/>
              <a:t> </a:t>
            </a:r>
            <a:r>
              <a:rPr lang="fr-BE" dirty="0" err="1" smtClean="0"/>
              <a:t>several</a:t>
            </a:r>
            <a:r>
              <a:rPr lang="fr-BE" dirty="0" smtClean="0"/>
              <a:t> </a:t>
            </a:r>
            <a:r>
              <a:rPr lang="fr-BE" dirty="0" err="1" smtClean="0"/>
              <a:t>lines</a:t>
            </a:r>
            <a:r>
              <a:rPr lang="fr-BE" dirty="0" smtClean="0"/>
              <a:t> of business at the </a:t>
            </a:r>
            <a:r>
              <a:rPr lang="fr-BE" dirty="0" err="1" smtClean="0"/>
              <a:t>same</a:t>
            </a:r>
            <a:r>
              <a:rPr lang="fr-BE" dirty="0" smtClean="0"/>
              <a:t> time</a:t>
            </a:r>
          </a:p>
          <a:p>
            <a:pPr lvl="1"/>
            <a:r>
              <a:rPr lang="fr-BE" dirty="0" smtClean="0"/>
              <a:t>Common protection for </a:t>
            </a:r>
            <a:r>
              <a:rPr lang="fr-BE" dirty="0" err="1" smtClean="0"/>
              <a:t>several</a:t>
            </a:r>
            <a:r>
              <a:rPr lang="fr-BE" dirty="0" smtClean="0"/>
              <a:t> portfolios</a:t>
            </a:r>
          </a:p>
          <a:p>
            <a:endParaRPr lang="fr-BE" dirty="0"/>
          </a:p>
          <a:p>
            <a:r>
              <a:rPr lang="fr-BE" dirty="0" err="1" smtClean="0"/>
              <a:t>Aggregate</a:t>
            </a:r>
            <a:endParaRPr lang="fr-BE" dirty="0" smtClean="0"/>
          </a:p>
          <a:p>
            <a:endParaRPr lang="fr-BE" dirty="0" smtClean="0"/>
          </a:p>
          <a:p>
            <a:pPr lvl="1"/>
            <a:r>
              <a:rPr lang="fr-BE" dirty="0" smtClean="0"/>
              <a:t>Structure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contains</a:t>
            </a:r>
            <a:r>
              <a:rPr lang="fr-BE" dirty="0" smtClean="0"/>
              <a:t> </a:t>
            </a:r>
            <a:r>
              <a:rPr lang="fr-BE" dirty="0" err="1" smtClean="0"/>
              <a:t>aggregate</a:t>
            </a:r>
            <a:r>
              <a:rPr lang="fr-BE" dirty="0" smtClean="0"/>
              <a:t> clauses </a:t>
            </a:r>
            <a:r>
              <a:rPr lang="fr-BE" dirty="0" smtClean="0"/>
              <a:t>(MAAD/MAAL</a:t>
            </a:r>
            <a:r>
              <a:rPr lang="fr-BE" dirty="0" smtClean="0"/>
              <a:t>)</a:t>
            </a:r>
          </a:p>
          <a:p>
            <a:pPr lvl="1"/>
            <a:r>
              <a:rPr lang="fr-BE" dirty="0" err="1" smtClean="0"/>
              <a:t>These</a:t>
            </a:r>
            <a:r>
              <a:rPr lang="fr-BE" dirty="0" smtClean="0"/>
              <a:t> clauses are </a:t>
            </a:r>
            <a:r>
              <a:rPr lang="fr-BE" dirty="0" err="1" smtClean="0"/>
              <a:t>applied</a:t>
            </a:r>
            <a:r>
              <a:rPr lang="fr-BE" dirty="0" smtClean="0"/>
              <a:t> on a global </a:t>
            </a:r>
            <a:r>
              <a:rPr lang="fr-BE" dirty="0" err="1" smtClean="0"/>
              <a:t>level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eXcess</a:t>
            </a:r>
            <a:r>
              <a:rPr lang="fr-BE" dirty="0" smtClean="0"/>
              <a:t> of </a:t>
            </a:r>
            <a:r>
              <a:rPr lang="fr-BE" dirty="0" err="1" smtClean="0"/>
              <a:t>Loss</a:t>
            </a:r>
            <a:endParaRPr lang="fr-BE" dirty="0" smtClean="0"/>
          </a:p>
          <a:p>
            <a:endParaRPr lang="fr-BE" dirty="0"/>
          </a:p>
          <a:p>
            <a:pPr lvl="1"/>
            <a:r>
              <a:rPr lang="fr-BE" dirty="0" smtClean="0"/>
              <a:t>Non-</a:t>
            </a:r>
            <a:r>
              <a:rPr lang="fr-BE" dirty="0" err="1" smtClean="0"/>
              <a:t>proportional</a:t>
            </a:r>
            <a:r>
              <a:rPr lang="fr-BE" dirty="0" smtClean="0"/>
              <a:t> structure</a:t>
            </a:r>
          </a:p>
          <a:p>
            <a:pPr lvl="1"/>
            <a:r>
              <a:rPr lang="fr-BE" dirty="0" smtClean="0"/>
              <a:t>Protection </a:t>
            </a:r>
            <a:r>
              <a:rPr lang="fr-BE" dirty="0" err="1" smtClean="0"/>
              <a:t>against</a:t>
            </a:r>
            <a:r>
              <a:rPr lang="fr-BE" dirty="0" smtClean="0"/>
              <a:t> medium/high claims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57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990" y="116632"/>
            <a:ext cx="7272338" cy="777875"/>
          </a:xfrm>
        </p:spPr>
        <p:txBody>
          <a:bodyPr/>
          <a:lstStyle/>
          <a:p>
            <a:r>
              <a:rPr lang="en-US" altLang="fr-FR" dirty="0" smtClean="0"/>
              <a:t>MAXL Example</a:t>
            </a:r>
            <a:endParaRPr lang="fr-FR" altLang="fr-FR" dirty="0" smtClean="0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4" y="1052736"/>
            <a:ext cx="7984112" cy="54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0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990" y="116632"/>
            <a:ext cx="7272338" cy="777875"/>
          </a:xfrm>
        </p:spPr>
        <p:txBody>
          <a:bodyPr/>
          <a:lstStyle/>
          <a:p>
            <a:r>
              <a:rPr lang="en-US" altLang="fr-FR" dirty="0" smtClean="0"/>
              <a:t>MAXL Example</a:t>
            </a:r>
            <a:endParaRPr lang="fr-FR" altLang="fr-FR" dirty="0" smtClean="0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4" y="1052736"/>
            <a:ext cx="7984112" cy="54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1259632" y="4581128"/>
            <a:ext cx="792088" cy="93610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259632" y="4733528"/>
            <a:ext cx="1872208" cy="78370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259632" y="4293096"/>
            <a:ext cx="2484276" cy="1224136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59632" y="4869160"/>
            <a:ext cx="3888432" cy="648072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59632" y="4869160"/>
            <a:ext cx="4968552" cy="648072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528" y="5445224"/>
            <a:ext cx="118813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366"/>
                </a:solidFill>
              </a:rPr>
              <a:t>Interior Priority</a:t>
            </a:r>
            <a:endParaRPr lang="en-US" sz="1400" dirty="0">
              <a:solidFill>
                <a:srgbClr val="0033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051720" y="3501008"/>
            <a:ext cx="5256584" cy="57606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15816" y="3501008"/>
            <a:ext cx="4392488" cy="54865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139952" y="3501008"/>
            <a:ext cx="3168352" cy="14401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48064" y="3501008"/>
            <a:ext cx="2160240" cy="864096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228184" y="3501008"/>
            <a:ext cx="1080120" cy="1016496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92280" y="3122384"/>
            <a:ext cx="1188132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366"/>
                </a:solidFill>
              </a:rPr>
              <a:t>Eligible Claim Activity</a:t>
            </a:r>
            <a:endParaRPr lang="en-US" sz="1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Advantages</a:t>
            </a:r>
            <a:r>
              <a:rPr lang="fr-BE" dirty="0" smtClean="0"/>
              <a:t> of </a:t>
            </a:r>
            <a:r>
              <a:rPr lang="fr-BE" dirty="0" err="1" smtClean="0"/>
              <a:t>such</a:t>
            </a:r>
            <a:r>
              <a:rPr lang="fr-BE" dirty="0" smtClean="0"/>
              <a:t> structures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Improved</a:t>
            </a:r>
            <a:r>
              <a:rPr lang="fr-BE" dirty="0" smtClean="0"/>
              <a:t> protection </a:t>
            </a:r>
            <a:r>
              <a:rPr lang="fr-BE" dirty="0" err="1" smtClean="0"/>
              <a:t>against</a:t>
            </a:r>
            <a:r>
              <a:rPr lang="fr-BE" dirty="0" smtClean="0"/>
              <a:t> medium </a:t>
            </a:r>
            <a:r>
              <a:rPr lang="fr-BE" dirty="0" err="1" smtClean="0"/>
              <a:t>sized</a:t>
            </a:r>
            <a:r>
              <a:rPr lang="fr-BE" dirty="0" smtClean="0"/>
              <a:t> claims</a:t>
            </a:r>
          </a:p>
          <a:p>
            <a:pPr lvl="1"/>
            <a:endParaRPr lang="fr-BE" dirty="0" smtClean="0"/>
          </a:p>
          <a:p>
            <a:pPr lvl="1"/>
            <a:r>
              <a:rPr lang="fr-BE" dirty="0" err="1" smtClean="0"/>
              <a:t>Towards</a:t>
            </a:r>
            <a:r>
              <a:rPr lang="fr-BE" dirty="0" smtClean="0"/>
              <a:t> </a:t>
            </a:r>
            <a:r>
              <a:rPr lang="fr-BE" dirty="0" err="1" smtClean="0"/>
              <a:t>frequency</a:t>
            </a:r>
            <a:endParaRPr lang="fr-BE" dirty="0" smtClean="0"/>
          </a:p>
          <a:p>
            <a:pPr lvl="1"/>
            <a:r>
              <a:rPr lang="fr-BE" dirty="0" err="1" smtClean="0"/>
              <a:t>Towards</a:t>
            </a:r>
            <a:r>
              <a:rPr lang="fr-BE" dirty="0" smtClean="0"/>
              <a:t> changes in </a:t>
            </a:r>
            <a:r>
              <a:rPr lang="fr-BE" dirty="0" err="1" smtClean="0"/>
              <a:t>legislation</a:t>
            </a:r>
            <a:endParaRPr lang="fr-BE" dirty="0" smtClean="0"/>
          </a:p>
          <a:p>
            <a:pPr lvl="1"/>
            <a:endParaRPr lang="fr-BE" dirty="0" smtClean="0"/>
          </a:p>
          <a:p>
            <a:r>
              <a:rPr lang="fr-BE" dirty="0"/>
              <a:t>P</a:t>
            </a:r>
            <a:r>
              <a:rPr lang="fr-BE" dirty="0" smtClean="0"/>
              <a:t>rotection of </a:t>
            </a:r>
            <a:r>
              <a:rPr lang="fr-BE" dirty="0" err="1" smtClean="0"/>
              <a:t>insurer’s</a:t>
            </a:r>
            <a:r>
              <a:rPr lang="fr-BE" dirty="0" smtClean="0"/>
              <a:t> global </a:t>
            </a:r>
            <a:r>
              <a:rPr lang="fr-BE" dirty="0" err="1" smtClean="0"/>
              <a:t>results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Can </a:t>
            </a:r>
            <a:r>
              <a:rPr lang="fr-BE" dirty="0" err="1"/>
              <a:t>cover</a:t>
            </a:r>
            <a:r>
              <a:rPr lang="fr-BE" dirty="0"/>
              <a:t> </a:t>
            </a:r>
            <a:r>
              <a:rPr lang="fr-BE" dirty="0" err="1"/>
              <a:t>several</a:t>
            </a:r>
            <a:r>
              <a:rPr lang="fr-BE" dirty="0"/>
              <a:t> </a:t>
            </a:r>
            <a:r>
              <a:rPr lang="fr-BE" dirty="0" err="1"/>
              <a:t>lines</a:t>
            </a:r>
            <a:r>
              <a:rPr lang="fr-BE" dirty="0"/>
              <a:t> of business at the </a:t>
            </a:r>
            <a:r>
              <a:rPr lang="fr-BE" dirty="0" err="1"/>
              <a:t>same</a:t>
            </a:r>
            <a:r>
              <a:rPr lang="fr-BE" dirty="0"/>
              <a:t> time</a:t>
            </a:r>
          </a:p>
          <a:p>
            <a:endParaRPr lang="fr-BE" dirty="0"/>
          </a:p>
          <a:p>
            <a:r>
              <a:rPr lang="fr-BE" dirty="0" err="1" smtClean="0"/>
              <a:t>Cheaper</a:t>
            </a:r>
            <a:r>
              <a:rPr lang="fr-BE" dirty="0" smtClean="0"/>
              <a:t> </a:t>
            </a:r>
            <a:r>
              <a:rPr lang="fr-BE" dirty="0" err="1" smtClean="0"/>
              <a:t>than</a:t>
            </a:r>
            <a:r>
              <a:rPr lang="fr-BE" dirty="0" smtClean="0"/>
              <a:t> </a:t>
            </a:r>
            <a:r>
              <a:rPr lang="fr-BE" dirty="0" err="1" smtClean="0"/>
              <a:t>lower</a:t>
            </a:r>
            <a:r>
              <a:rPr lang="fr-BE" dirty="0" smtClean="0"/>
              <a:t> XL </a:t>
            </a:r>
            <a:r>
              <a:rPr lang="fr-BE" dirty="0" err="1" smtClean="0"/>
              <a:t>cover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Optimization</a:t>
            </a:r>
            <a:r>
              <a:rPr lang="fr-BE" dirty="0" smtClean="0"/>
              <a:t> of the </a:t>
            </a:r>
            <a:r>
              <a:rPr lang="fr-BE" dirty="0" err="1" smtClean="0"/>
              <a:t>reinsurance</a:t>
            </a:r>
            <a:r>
              <a:rPr lang="fr-BE" dirty="0" smtClean="0"/>
              <a:t> structure (</a:t>
            </a:r>
            <a:r>
              <a:rPr lang="fr-BE" dirty="0" err="1" smtClean="0"/>
              <a:t>Solvency</a:t>
            </a:r>
            <a:r>
              <a:rPr lang="fr-BE" dirty="0" smtClean="0"/>
              <a:t> II)</a:t>
            </a:r>
          </a:p>
          <a:p>
            <a:endParaRPr lang="fr-BE" dirty="0"/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42558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Reminder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about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reinsurance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MAXL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u="sng" dirty="0"/>
              <a:t>Pricing of MAXL </a:t>
            </a:r>
            <a:r>
              <a:rPr lang="en-US" u="sng" dirty="0" smtClean="0"/>
              <a:t>treaties</a:t>
            </a:r>
          </a:p>
          <a:p>
            <a:pPr lvl="1"/>
            <a:endParaRPr lang="en-US" dirty="0" smtClean="0"/>
          </a:p>
          <a:p>
            <a:pPr lvl="1"/>
            <a:r>
              <a:rPr lang="fr-FR" dirty="0" smtClean="0"/>
              <a:t>Collective </a:t>
            </a:r>
            <a:r>
              <a:rPr lang="fr-FR" dirty="0" err="1" smtClean="0"/>
              <a:t>risk</a:t>
            </a:r>
            <a:r>
              <a:rPr lang="fr-FR" dirty="0" smtClean="0"/>
              <a:t> model / Monte-Carlo </a:t>
            </a:r>
            <a:r>
              <a:rPr lang="fr-FR" dirty="0" err="1" smtClean="0"/>
              <a:t>methods</a:t>
            </a:r>
            <a:endParaRPr lang="fr-FR" dirty="0" smtClean="0"/>
          </a:p>
          <a:p>
            <a:pPr lvl="1"/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inherent</a:t>
            </a:r>
            <a:r>
              <a:rPr lang="fr-FR" dirty="0" smtClean="0"/>
              <a:t> to MAXL </a:t>
            </a:r>
            <a:r>
              <a:rPr lang="fr-FR" dirty="0" err="1" smtClean="0"/>
              <a:t>treaties</a:t>
            </a:r>
            <a:endParaRPr lang="fr-FR" dirty="0" smtClean="0"/>
          </a:p>
          <a:p>
            <a:pPr lvl="2"/>
            <a:r>
              <a:rPr lang="fr-FR" sz="1600" dirty="0" err="1" smtClean="0"/>
              <a:t>Correlations</a:t>
            </a:r>
            <a:endParaRPr lang="fr-FR" sz="1600" dirty="0" smtClean="0"/>
          </a:p>
          <a:p>
            <a:pPr lvl="2"/>
            <a:r>
              <a:rPr lang="fr-FR" sz="1600" dirty="0" smtClean="0"/>
              <a:t>Lines of business (ST/LT)</a:t>
            </a:r>
          </a:p>
          <a:p>
            <a:pPr lvl="2"/>
            <a:r>
              <a:rPr lang="fr-FR" sz="1600" dirty="0" smtClean="0"/>
              <a:t>Time</a:t>
            </a:r>
            <a:endParaRPr lang="fr-FR" dirty="0" smtClean="0"/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R </a:t>
            </a:r>
            <a:r>
              <a:rPr lang="fr-FR" dirty="0" err="1" smtClean="0"/>
              <a:t>brought</a:t>
            </a:r>
            <a:r>
              <a:rPr lang="fr-FR" dirty="0" smtClean="0"/>
              <a:t> to us </a:t>
            </a:r>
            <a:endParaRPr lang="fr-FR" dirty="0"/>
          </a:p>
          <a:p>
            <a:pPr marL="457200" lvl="1" indent="0">
              <a:buNone/>
            </a:pP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Structure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of the pricing program</a:t>
            </a:r>
          </a:p>
          <a:p>
            <a:pPr lvl="1"/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Theory </a:t>
            </a:r>
            <a:r>
              <a:rPr lang="fr-BE" dirty="0" err="1" smtClean="0"/>
              <a:t>behind</a:t>
            </a:r>
            <a:r>
              <a:rPr lang="fr-BE" dirty="0" smtClean="0"/>
              <a:t> the pricing of MAXL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94402"/>
            <a:ext cx="8640763" cy="5473700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smtClean="0"/>
              <a:t>Collective </a:t>
            </a:r>
            <a:r>
              <a:rPr lang="fr-BE" dirty="0" err="1" smtClean="0"/>
              <a:t>Risk</a:t>
            </a:r>
            <a:r>
              <a:rPr lang="fr-BE" dirty="0" smtClean="0"/>
              <a:t> model: </a:t>
            </a:r>
            <a:r>
              <a:rPr lang="fr-BE" dirty="0" err="1" smtClean="0"/>
              <a:t>Independency</a:t>
            </a:r>
            <a:r>
              <a:rPr lang="fr-BE" dirty="0" smtClean="0"/>
              <a:t> </a:t>
            </a:r>
            <a:r>
              <a:rPr lang="fr-BE" dirty="0" err="1" smtClean="0"/>
              <a:t>between</a:t>
            </a:r>
            <a:r>
              <a:rPr lang="fr-BE" dirty="0" smtClean="0"/>
              <a:t> </a:t>
            </a:r>
            <a:r>
              <a:rPr lang="fr-BE" dirty="0" err="1" smtClean="0"/>
              <a:t>frequency</a:t>
            </a:r>
            <a:r>
              <a:rPr lang="fr-BE" dirty="0" smtClean="0"/>
              <a:t> and </a:t>
            </a:r>
            <a:r>
              <a:rPr lang="fr-BE" dirty="0" err="1" smtClean="0"/>
              <a:t>severity</a:t>
            </a:r>
            <a:endParaRPr lang="fr-BE" dirty="0" smtClean="0"/>
          </a:p>
          <a:p>
            <a:pPr lvl="1"/>
            <a:endParaRPr lang="fr-BE" dirty="0" smtClean="0"/>
          </a:p>
          <a:p>
            <a:pPr lvl="1"/>
            <a:r>
              <a:rPr lang="fr-BE" dirty="0" err="1" smtClean="0"/>
              <a:t>Determination</a:t>
            </a:r>
            <a:r>
              <a:rPr lang="fr-BE" dirty="0" smtClean="0"/>
              <a:t> of the </a:t>
            </a:r>
            <a:r>
              <a:rPr lang="fr-BE" dirty="0" err="1" smtClean="0"/>
              <a:t>loss</a:t>
            </a:r>
            <a:r>
              <a:rPr lang="fr-BE" dirty="0" smtClean="0"/>
              <a:t> distribution of the </a:t>
            </a:r>
            <a:r>
              <a:rPr lang="fr-BE" dirty="0" err="1" smtClean="0"/>
              <a:t>eligible</a:t>
            </a:r>
            <a:r>
              <a:rPr lang="fr-BE" dirty="0" smtClean="0"/>
              <a:t> </a:t>
            </a:r>
            <a:r>
              <a:rPr lang="fr-BE" dirty="0" err="1" smtClean="0"/>
              <a:t>layers</a:t>
            </a:r>
            <a:endParaRPr lang="fr-BE" dirty="0" smtClean="0"/>
          </a:p>
          <a:p>
            <a:pPr lvl="1"/>
            <a:r>
              <a:rPr lang="fr-BE" dirty="0" err="1" smtClean="0"/>
              <a:t>Determination</a:t>
            </a:r>
            <a:r>
              <a:rPr lang="fr-BE" dirty="0" smtClean="0"/>
              <a:t> of the </a:t>
            </a:r>
            <a:r>
              <a:rPr lang="fr-BE" dirty="0" err="1" smtClean="0"/>
              <a:t>frequency</a:t>
            </a:r>
            <a:r>
              <a:rPr lang="fr-BE" dirty="0" smtClean="0"/>
              <a:t> distributions</a:t>
            </a:r>
          </a:p>
          <a:p>
            <a:pPr lvl="1"/>
            <a:endParaRPr lang="fr-BE" dirty="0"/>
          </a:p>
          <a:p>
            <a:r>
              <a:rPr lang="fr-BE" dirty="0" err="1" smtClean="0"/>
              <a:t>Aggregation</a:t>
            </a:r>
            <a:r>
              <a:rPr lang="fr-BE" dirty="0" smtClean="0"/>
              <a:t> of the </a:t>
            </a:r>
            <a:r>
              <a:rPr lang="fr-BE" dirty="0" err="1" smtClean="0"/>
              <a:t>loss</a:t>
            </a:r>
            <a:r>
              <a:rPr lang="fr-BE" dirty="0" smtClean="0"/>
              <a:t> distributions</a:t>
            </a:r>
          </a:p>
          <a:p>
            <a:pPr lvl="1"/>
            <a:endParaRPr lang="fr-BE" dirty="0"/>
          </a:p>
          <a:p>
            <a:pPr lvl="1"/>
            <a:r>
              <a:rPr lang="fr-BE" dirty="0" smtClean="0"/>
              <a:t>Use of copulas</a:t>
            </a:r>
          </a:p>
          <a:p>
            <a:pPr lvl="1"/>
            <a:r>
              <a:rPr lang="fr-BE" dirty="0" err="1" smtClean="0"/>
              <a:t>Dependency</a:t>
            </a:r>
            <a:r>
              <a:rPr lang="fr-BE" dirty="0" smtClean="0"/>
              <a:t> structure </a:t>
            </a:r>
            <a:r>
              <a:rPr lang="fr-BE" dirty="0" err="1" smtClean="0"/>
              <a:t>between</a:t>
            </a:r>
            <a:r>
              <a:rPr lang="fr-BE" dirty="0" smtClean="0"/>
              <a:t> the </a:t>
            </a:r>
            <a:r>
              <a:rPr lang="fr-BE" dirty="0" err="1" smtClean="0"/>
              <a:t>lines</a:t>
            </a:r>
            <a:r>
              <a:rPr lang="fr-BE" dirty="0" smtClean="0"/>
              <a:t> of business ?</a:t>
            </a:r>
          </a:p>
          <a:p>
            <a:pPr lvl="1"/>
            <a:r>
              <a:rPr lang="fr-BE" dirty="0" err="1" smtClean="0"/>
              <a:t>Dependency</a:t>
            </a:r>
            <a:r>
              <a:rPr lang="fr-BE" dirty="0" smtClean="0"/>
              <a:t> </a:t>
            </a:r>
            <a:r>
              <a:rPr lang="fr-BE" dirty="0" err="1" smtClean="0"/>
              <a:t>above</a:t>
            </a:r>
            <a:r>
              <a:rPr lang="fr-BE" dirty="0" smtClean="0"/>
              <a:t> </a:t>
            </a:r>
            <a:r>
              <a:rPr lang="fr-BE" dirty="0" err="1" smtClean="0"/>
              <a:t>thresholds</a:t>
            </a:r>
            <a:r>
              <a:rPr lang="fr-BE" dirty="0" smtClean="0"/>
              <a:t> ?</a:t>
            </a:r>
          </a:p>
          <a:p>
            <a:pPr lvl="1"/>
            <a:r>
              <a:rPr lang="fr-BE" dirty="0" smtClean="0"/>
              <a:t>Long </a:t>
            </a:r>
            <a:r>
              <a:rPr lang="fr-BE" dirty="0" err="1" smtClean="0"/>
              <a:t>tail</a:t>
            </a:r>
            <a:r>
              <a:rPr lang="fr-BE" dirty="0" smtClean="0"/>
              <a:t> vs. Short </a:t>
            </a:r>
            <a:r>
              <a:rPr lang="fr-BE" dirty="0" err="1" smtClean="0"/>
              <a:t>tail</a:t>
            </a:r>
            <a:r>
              <a:rPr lang="fr-BE" dirty="0" smtClean="0"/>
              <a:t> businesses ?</a:t>
            </a:r>
          </a:p>
          <a:p>
            <a:pPr lvl="1"/>
            <a:endParaRPr lang="fr-BE" dirty="0"/>
          </a:p>
          <a:p>
            <a:r>
              <a:rPr lang="fr-BE" dirty="0" smtClean="0"/>
              <a:t>Use of Monte-Carlo simulations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Simulation for </a:t>
            </a:r>
            <a:r>
              <a:rPr lang="fr-BE" dirty="0" err="1" smtClean="0"/>
              <a:t>each</a:t>
            </a:r>
            <a:r>
              <a:rPr lang="fr-BE" dirty="0" smtClean="0"/>
              <a:t> line of business</a:t>
            </a:r>
          </a:p>
          <a:p>
            <a:pPr lvl="1"/>
            <a:r>
              <a:rPr lang="fr-BE" dirty="0" err="1" smtClean="0"/>
              <a:t>Aggregation</a:t>
            </a:r>
            <a:r>
              <a:rPr lang="fr-BE" dirty="0" smtClean="0"/>
              <a:t> to </a:t>
            </a:r>
            <a:r>
              <a:rPr lang="fr-BE" dirty="0" err="1" smtClean="0"/>
              <a:t>obtain</a:t>
            </a:r>
            <a:r>
              <a:rPr lang="fr-BE" dirty="0" smtClean="0"/>
              <a:t> </a:t>
            </a:r>
            <a:r>
              <a:rPr lang="fr-BE" dirty="0" err="1" smtClean="0"/>
              <a:t>aggregate</a:t>
            </a:r>
            <a:r>
              <a:rPr lang="fr-BE" dirty="0" smtClean="0"/>
              <a:t> </a:t>
            </a:r>
            <a:r>
              <a:rPr lang="fr-BE" dirty="0" err="1" smtClean="0"/>
              <a:t>loss</a:t>
            </a:r>
            <a:r>
              <a:rPr lang="fr-BE" dirty="0" smtClean="0"/>
              <a:t> distribution</a:t>
            </a:r>
          </a:p>
          <a:p>
            <a:endParaRPr lang="fr-BE" dirty="0"/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3001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Problems</a:t>
            </a:r>
            <a:r>
              <a:rPr lang="fr-BE" dirty="0" smtClean="0"/>
              <a:t> </a:t>
            </a:r>
            <a:r>
              <a:rPr lang="fr-BE" dirty="0" err="1" smtClean="0"/>
              <a:t>inherent</a:t>
            </a:r>
            <a:r>
              <a:rPr lang="fr-BE" dirty="0" smtClean="0"/>
              <a:t> to </a:t>
            </a:r>
            <a:r>
              <a:rPr lang="fr-BE" dirty="0" err="1" smtClean="0"/>
              <a:t>such</a:t>
            </a:r>
            <a:r>
              <a:rPr lang="fr-BE" dirty="0" smtClean="0"/>
              <a:t> </a:t>
            </a:r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Time-</a:t>
            </a:r>
            <a:r>
              <a:rPr lang="fr-BE" dirty="0" err="1" smtClean="0"/>
              <a:t>consuming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err="1" smtClean="0">
                <a:sym typeface="Wingdings" panose="05000000000000000000" pitchFamily="2" charset="2"/>
              </a:rPr>
              <a:t>Need</a:t>
            </a:r>
            <a:r>
              <a:rPr lang="fr-BE" dirty="0" smtClean="0">
                <a:sym typeface="Wingdings" panose="05000000000000000000" pitchFamily="2" charset="2"/>
              </a:rPr>
              <a:t> for an efficient software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err="1" smtClean="0"/>
              <a:t>Many</a:t>
            </a:r>
            <a:r>
              <a:rPr lang="fr-BE" dirty="0" smtClean="0"/>
              <a:t> </a:t>
            </a:r>
            <a:r>
              <a:rPr lang="fr-BE" dirty="0" err="1" smtClean="0"/>
              <a:t>underlying</a:t>
            </a:r>
            <a:r>
              <a:rPr lang="fr-BE" dirty="0" smtClean="0"/>
              <a:t> structures possible</a:t>
            </a:r>
          </a:p>
          <a:p>
            <a:pPr marL="0" indent="0">
              <a:buNone/>
            </a:pPr>
            <a:r>
              <a:rPr lang="fr-BE" dirty="0">
                <a:sym typeface="Wingdings" panose="05000000000000000000" pitchFamily="2" charset="2"/>
              </a:rPr>
              <a:t>	 </a:t>
            </a:r>
            <a:r>
              <a:rPr lang="fr-BE" dirty="0" err="1">
                <a:sym typeface="Wingdings" panose="05000000000000000000" pitchFamily="2" charset="2"/>
              </a:rPr>
              <a:t>Need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for program </a:t>
            </a:r>
            <a:r>
              <a:rPr lang="fr-BE" dirty="0" err="1" smtClean="0">
                <a:sym typeface="Wingdings" panose="05000000000000000000" pitchFamily="2" charset="2"/>
              </a:rPr>
              <a:t>flexibility</a:t>
            </a:r>
            <a:endParaRPr lang="fr-BE" dirty="0"/>
          </a:p>
          <a:p>
            <a:endParaRPr lang="fr-BE" dirty="0" smtClean="0"/>
          </a:p>
          <a:p>
            <a:r>
              <a:rPr lang="fr-BE" dirty="0" err="1" smtClean="0"/>
              <a:t>Still</a:t>
            </a:r>
            <a:r>
              <a:rPr lang="fr-BE" dirty="0" smtClean="0"/>
              <a:t>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developments</a:t>
            </a:r>
            <a:r>
              <a:rPr lang="fr-BE" dirty="0" smtClean="0"/>
              <a:t> </a:t>
            </a:r>
            <a:r>
              <a:rPr lang="fr-BE" dirty="0" err="1" smtClean="0"/>
              <a:t>needed</a:t>
            </a:r>
            <a:r>
              <a:rPr lang="fr-BE" dirty="0" smtClean="0"/>
              <a:t> for the copula part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	 </a:t>
            </a:r>
            <a:r>
              <a:rPr lang="fr-BE" dirty="0" err="1" smtClean="0">
                <a:sym typeface="Wingdings" panose="05000000000000000000" pitchFamily="2" charset="2"/>
              </a:rPr>
              <a:t>Need</a:t>
            </a:r>
            <a:r>
              <a:rPr lang="fr-BE" dirty="0" smtClean="0">
                <a:sym typeface="Wingdings" panose="05000000000000000000" pitchFamily="2" charset="2"/>
              </a:rPr>
              <a:t> for a </a:t>
            </a:r>
            <a:r>
              <a:rPr lang="fr-BE" dirty="0" err="1" smtClean="0">
                <a:sym typeface="Wingdings" panose="05000000000000000000" pitchFamily="2" charset="2"/>
              </a:rPr>
              <a:t>modular</a:t>
            </a:r>
            <a:r>
              <a:rPr lang="fr-BE" dirty="0" smtClean="0">
                <a:sym typeface="Wingdings" panose="05000000000000000000" pitchFamily="2" charset="2"/>
              </a:rPr>
              <a:t> program</a:t>
            </a:r>
            <a:endParaRPr lang="fr-BE" dirty="0"/>
          </a:p>
          <a:p>
            <a:endParaRPr lang="fr-BE" dirty="0" smtClean="0"/>
          </a:p>
          <a:p>
            <a:r>
              <a:rPr lang="fr-BE" dirty="0" err="1"/>
              <a:t>Difficult</a:t>
            </a:r>
            <a:r>
              <a:rPr lang="fr-BE" dirty="0"/>
              <a:t> to </a:t>
            </a:r>
            <a:r>
              <a:rPr lang="fr-BE" dirty="0" err="1"/>
              <a:t>take</a:t>
            </a:r>
            <a:r>
              <a:rPr lang="fr-BE" dirty="0"/>
              <a:t> </a:t>
            </a:r>
            <a:r>
              <a:rPr lang="fr-BE" dirty="0" err="1"/>
              <a:t>account</a:t>
            </a:r>
            <a:r>
              <a:rPr lang="fr-BE" dirty="0"/>
              <a:t> of </a:t>
            </a:r>
            <a:r>
              <a:rPr lang="fr-BE" dirty="0" err="1"/>
              <a:t>some</a:t>
            </a:r>
            <a:r>
              <a:rPr lang="fr-BE" dirty="0"/>
              <a:t> distributions (CAT Softwares)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Problems</a:t>
            </a:r>
            <a:r>
              <a:rPr lang="fr-BE" dirty="0" smtClean="0"/>
              <a:t> </a:t>
            </a:r>
            <a:r>
              <a:rPr lang="fr-BE" dirty="0" err="1" smtClean="0"/>
              <a:t>inherent</a:t>
            </a:r>
            <a:r>
              <a:rPr lang="fr-BE" dirty="0" smtClean="0"/>
              <a:t> to </a:t>
            </a:r>
            <a:r>
              <a:rPr lang="fr-BE" dirty="0" err="1" smtClean="0"/>
              <a:t>such</a:t>
            </a:r>
            <a:r>
              <a:rPr lang="fr-BE" dirty="0" smtClean="0"/>
              <a:t> </a:t>
            </a:r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Time-</a:t>
            </a:r>
            <a:r>
              <a:rPr lang="fr-BE" dirty="0" err="1" smtClean="0"/>
              <a:t>consuming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err="1" smtClean="0">
                <a:sym typeface="Wingdings" panose="05000000000000000000" pitchFamily="2" charset="2"/>
              </a:rPr>
              <a:t>Need</a:t>
            </a:r>
            <a:r>
              <a:rPr lang="fr-BE" dirty="0" smtClean="0">
                <a:sym typeface="Wingdings" panose="05000000000000000000" pitchFamily="2" charset="2"/>
              </a:rPr>
              <a:t> for an efficient software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err="1" smtClean="0"/>
              <a:t>Many</a:t>
            </a:r>
            <a:r>
              <a:rPr lang="fr-BE" dirty="0" smtClean="0"/>
              <a:t> </a:t>
            </a:r>
            <a:r>
              <a:rPr lang="fr-BE" dirty="0" err="1" smtClean="0"/>
              <a:t>underlying</a:t>
            </a:r>
            <a:r>
              <a:rPr lang="fr-BE" dirty="0" smtClean="0"/>
              <a:t> structures possible</a:t>
            </a:r>
          </a:p>
          <a:p>
            <a:pPr marL="0" indent="0">
              <a:buNone/>
            </a:pPr>
            <a:r>
              <a:rPr lang="fr-BE" dirty="0">
                <a:sym typeface="Wingdings" panose="05000000000000000000" pitchFamily="2" charset="2"/>
              </a:rPr>
              <a:t>	 </a:t>
            </a:r>
            <a:r>
              <a:rPr lang="fr-BE" dirty="0" err="1">
                <a:sym typeface="Wingdings" panose="05000000000000000000" pitchFamily="2" charset="2"/>
              </a:rPr>
              <a:t>Need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for program </a:t>
            </a:r>
            <a:r>
              <a:rPr lang="fr-BE" dirty="0" err="1" smtClean="0">
                <a:sym typeface="Wingdings" panose="05000000000000000000" pitchFamily="2" charset="2"/>
              </a:rPr>
              <a:t>flexibility</a:t>
            </a:r>
            <a:endParaRPr lang="fr-BE" dirty="0"/>
          </a:p>
          <a:p>
            <a:endParaRPr lang="fr-BE" dirty="0" smtClean="0"/>
          </a:p>
          <a:p>
            <a:r>
              <a:rPr lang="fr-BE" dirty="0" err="1" smtClean="0"/>
              <a:t>Still</a:t>
            </a:r>
            <a:r>
              <a:rPr lang="fr-BE" dirty="0" smtClean="0"/>
              <a:t>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developments</a:t>
            </a:r>
            <a:r>
              <a:rPr lang="fr-BE" dirty="0" smtClean="0"/>
              <a:t> </a:t>
            </a:r>
            <a:r>
              <a:rPr lang="fr-BE" dirty="0" err="1" smtClean="0"/>
              <a:t>needed</a:t>
            </a:r>
            <a:r>
              <a:rPr lang="fr-BE" dirty="0" smtClean="0"/>
              <a:t> for the copula part</a:t>
            </a:r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	 </a:t>
            </a:r>
            <a:r>
              <a:rPr lang="fr-BE" dirty="0" err="1" smtClean="0">
                <a:sym typeface="Wingdings" panose="05000000000000000000" pitchFamily="2" charset="2"/>
              </a:rPr>
              <a:t>Need</a:t>
            </a:r>
            <a:r>
              <a:rPr lang="fr-BE" dirty="0" smtClean="0">
                <a:sym typeface="Wingdings" panose="05000000000000000000" pitchFamily="2" charset="2"/>
              </a:rPr>
              <a:t> for a </a:t>
            </a:r>
            <a:r>
              <a:rPr lang="fr-BE" dirty="0" err="1" smtClean="0">
                <a:sym typeface="Wingdings" panose="05000000000000000000" pitchFamily="2" charset="2"/>
              </a:rPr>
              <a:t>modular</a:t>
            </a:r>
            <a:r>
              <a:rPr lang="fr-BE" dirty="0" smtClean="0">
                <a:sym typeface="Wingdings" panose="05000000000000000000" pitchFamily="2" charset="2"/>
              </a:rPr>
              <a:t> program</a:t>
            </a:r>
            <a:endParaRPr lang="fr-BE" dirty="0"/>
          </a:p>
          <a:p>
            <a:endParaRPr lang="fr-BE" dirty="0" smtClean="0"/>
          </a:p>
          <a:p>
            <a:r>
              <a:rPr lang="fr-BE" dirty="0" err="1"/>
              <a:t>Difficult</a:t>
            </a:r>
            <a:r>
              <a:rPr lang="fr-BE" dirty="0"/>
              <a:t> to </a:t>
            </a:r>
            <a:r>
              <a:rPr lang="fr-BE" dirty="0" err="1"/>
              <a:t>take</a:t>
            </a:r>
            <a:r>
              <a:rPr lang="fr-BE" dirty="0"/>
              <a:t> </a:t>
            </a:r>
            <a:r>
              <a:rPr lang="fr-BE" dirty="0" err="1"/>
              <a:t>account</a:t>
            </a:r>
            <a:r>
              <a:rPr lang="fr-BE" dirty="0"/>
              <a:t> of </a:t>
            </a:r>
            <a:r>
              <a:rPr lang="fr-BE" dirty="0" err="1"/>
              <a:t>some</a:t>
            </a:r>
            <a:r>
              <a:rPr lang="fr-BE" dirty="0"/>
              <a:t> distributions (CAT Softwares)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	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2627784" y="5301208"/>
            <a:ext cx="38884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BE" sz="2000" b="1" dirty="0">
                <a:solidFill>
                  <a:srgbClr val="FF0000"/>
                </a:solidFill>
              </a:rPr>
              <a:t>R </a:t>
            </a:r>
            <a:r>
              <a:rPr lang="fr-BE" sz="2000" b="1" dirty="0" err="1">
                <a:solidFill>
                  <a:srgbClr val="FF0000"/>
                </a:solidFill>
              </a:rPr>
              <a:t>is</a:t>
            </a:r>
            <a:r>
              <a:rPr lang="fr-BE" sz="2000" b="1" dirty="0">
                <a:solidFill>
                  <a:srgbClr val="FF0000"/>
                </a:solidFill>
              </a:rPr>
              <a:t> </a:t>
            </a:r>
            <a:r>
              <a:rPr lang="fr-BE" sz="2000" b="1" dirty="0" err="1">
                <a:solidFill>
                  <a:srgbClr val="FF0000"/>
                </a:solidFill>
              </a:rPr>
              <a:t>our</a:t>
            </a:r>
            <a:r>
              <a:rPr lang="fr-BE" sz="2000" b="1" dirty="0">
                <a:solidFill>
                  <a:srgbClr val="FF0000"/>
                </a:solidFill>
              </a:rPr>
              <a:t> </a:t>
            </a:r>
            <a:r>
              <a:rPr lang="fr-BE" sz="2000" b="1" dirty="0" err="1">
                <a:solidFill>
                  <a:srgbClr val="FF0000"/>
                </a:solidFill>
              </a:rPr>
              <a:t>savior</a:t>
            </a:r>
            <a:r>
              <a:rPr lang="fr-BE" sz="2000" b="1" dirty="0">
                <a:solidFill>
                  <a:srgbClr val="FF0000"/>
                </a:solidFill>
              </a:rPr>
              <a:t> </a:t>
            </a:r>
            <a:r>
              <a:rPr lang="fr-BE" sz="2000" b="1" dirty="0" smtClean="0">
                <a:solidFill>
                  <a:srgbClr val="FF0000"/>
                </a:solidFill>
              </a:rPr>
              <a:t>!!!</a:t>
            </a:r>
            <a:endParaRPr lang="fr-B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Reminder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about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reinsurance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MAXL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Pricing of MAXL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u="sng" dirty="0"/>
              <a:t>Structure of the pricing program</a:t>
            </a:r>
          </a:p>
          <a:p>
            <a:pPr lvl="1"/>
            <a:endParaRPr lang="fr-FR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3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 smtClean="0"/>
              <a:t>Reminder</a:t>
            </a:r>
            <a:r>
              <a:rPr lang="fr-FR" dirty="0" smtClean="0"/>
              <a:t> about </a:t>
            </a:r>
            <a:r>
              <a:rPr lang="en-US" dirty="0" smtClean="0"/>
              <a:t>reinsurance</a:t>
            </a:r>
            <a:r>
              <a:rPr lang="fr-FR" dirty="0" smtClean="0"/>
              <a:t> </a:t>
            </a:r>
            <a:r>
              <a:rPr lang="en-US" dirty="0" smtClean="0"/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MAXL </a:t>
            </a:r>
            <a:r>
              <a:rPr lang="en-US" dirty="0" smtClean="0"/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Pricing of MAXL </a:t>
            </a:r>
            <a:r>
              <a:rPr lang="en-US" dirty="0" smtClean="0"/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Structure of the pricing </a:t>
            </a:r>
            <a:r>
              <a:rPr lang="fr-FR" dirty="0" smtClean="0"/>
              <a:t>program</a:t>
            </a:r>
          </a:p>
          <a:p>
            <a:endParaRPr lang="fr-FR" dirty="0"/>
          </a:p>
          <a:p>
            <a:r>
              <a:rPr lang="fr-FR" dirty="0" smtClean="0"/>
              <a:t>Conclusion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5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Structure of the pricing program</a:t>
            </a:r>
            <a:endParaRPr lang="fr-BE" dirty="0"/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91503"/>
            <a:ext cx="8640763" cy="450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Global distribution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569325" cy="54737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800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1" y="1124744"/>
            <a:ext cx="7586166" cy="451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5681811"/>
            <a:ext cx="18383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692" y="5777060"/>
            <a:ext cx="2752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4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Reminder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about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reinsurance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MAXL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Pricing of MAXL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Structure of the pricing program</a:t>
            </a:r>
          </a:p>
          <a:p>
            <a:pPr lvl="1"/>
            <a:endParaRPr lang="fr-FR" dirty="0" smtClean="0"/>
          </a:p>
          <a:p>
            <a:r>
              <a:rPr lang="en-US" u="sng" dirty="0"/>
              <a:t>Conclusion</a:t>
            </a:r>
            <a:endParaRPr lang="en-US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7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Advantages</a:t>
            </a:r>
            <a:r>
              <a:rPr lang="fr-BE" dirty="0" smtClean="0"/>
              <a:t> of R in </a:t>
            </a:r>
            <a:r>
              <a:rPr lang="fr-BE" dirty="0" err="1" smtClean="0"/>
              <a:t>our</a:t>
            </a:r>
            <a:r>
              <a:rPr lang="fr-BE" dirty="0" smtClean="0"/>
              <a:t> case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 err="1" smtClean="0"/>
              <a:t>Ideal</a:t>
            </a:r>
            <a:r>
              <a:rPr lang="fr-BE" dirty="0" smtClean="0"/>
              <a:t> for simulation </a:t>
            </a:r>
            <a:r>
              <a:rPr lang="fr-BE" dirty="0" err="1" smtClean="0"/>
              <a:t>based</a:t>
            </a:r>
            <a:r>
              <a:rPr lang="fr-BE" dirty="0" smtClean="0"/>
              <a:t> </a:t>
            </a:r>
            <a:r>
              <a:rPr lang="fr-BE" dirty="0" err="1" smtClean="0"/>
              <a:t>tools</a:t>
            </a:r>
            <a:r>
              <a:rPr lang="fr-BE" dirty="0" smtClean="0"/>
              <a:t> 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Simplification of the audit </a:t>
            </a:r>
            <a:r>
              <a:rPr lang="fr-BE" dirty="0" err="1" smtClean="0"/>
              <a:t>process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Program </a:t>
            </a:r>
            <a:r>
              <a:rPr lang="fr-BE" dirty="0" err="1" smtClean="0"/>
              <a:t>easy</a:t>
            </a:r>
            <a:r>
              <a:rPr lang="fr-BE" dirty="0" smtClean="0"/>
              <a:t> to </a:t>
            </a:r>
            <a:r>
              <a:rPr lang="fr-BE" dirty="0" err="1" smtClean="0"/>
              <a:t>modify</a:t>
            </a:r>
            <a:r>
              <a:rPr lang="fr-BE" dirty="0" smtClean="0"/>
              <a:t> and </a:t>
            </a:r>
            <a:r>
              <a:rPr lang="fr-BE" dirty="0" err="1" smtClean="0"/>
              <a:t>improve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Packages </a:t>
            </a:r>
            <a:r>
              <a:rPr lang="fr-BE" dirty="0" err="1" smtClean="0"/>
              <a:t>already</a:t>
            </a:r>
            <a:r>
              <a:rPr lang="fr-BE" dirty="0" smtClean="0"/>
              <a:t> </a:t>
            </a:r>
            <a:r>
              <a:rPr lang="fr-BE" dirty="0" err="1" smtClean="0"/>
              <a:t>existing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Possibility</a:t>
            </a:r>
            <a:r>
              <a:rPr lang="fr-BE" dirty="0" smtClean="0"/>
              <a:t> for </a:t>
            </a:r>
            <a:r>
              <a:rPr lang="fr-BE" dirty="0" err="1" smtClean="0"/>
              <a:t>further</a:t>
            </a:r>
            <a:r>
              <a:rPr lang="fr-BE" dirty="0" smtClean="0"/>
              <a:t> </a:t>
            </a:r>
            <a:r>
              <a:rPr lang="fr-BE" dirty="0" err="1" smtClean="0"/>
              <a:t>analysis</a:t>
            </a:r>
            <a:r>
              <a:rPr lang="fr-BE" dirty="0" smtClean="0"/>
              <a:t> on data</a:t>
            </a:r>
          </a:p>
          <a:p>
            <a:pPr lvl="1"/>
            <a:endParaRPr lang="fr-BE" dirty="0"/>
          </a:p>
          <a:p>
            <a:pPr lvl="1"/>
            <a:r>
              <a:rPr lang="fr-BE" dirty="0" smtClean="0"/>
              <a:t>Graphs</a:t>
            </a:r>
          </a:p>
          <a:p>
            <a:pPr lvl="1"/>
            <a:r>
              <a:rPr lang="fr-BE" dirty="0" smtClean="0"/>
              <a:t>Sensitivity </a:t>
            </a:r>
            <a:r>
              <a:rPr lang="fr-BE" dirty="0" err="1" smtClean="0"/>
              <a:t>analysis</a:t>
            </a:r>
            <a:endParaRPr lang="fr-BE" dirty="0" smtClean="0"/>
          </a:p>
          <a:p>
            <a:pPr lvl="1"/>
            <a:r>
              <a:rPr lang="fr-BE" dirty="0" err="1" smtClean="0"/>
              <a:t>Reporting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95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356992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8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u="sng" dirty="0" smtClean="0"/>
              <a:t>Reminder</a:t>
            </a:r>
            <a:r>
              <a:rPr lang="fr-FR" u="sng" dirty="0" smtClean="0"/>
              <a:t> about </a:t>
            </a:r>
            <a:r>
              <a:rPr lang="en-US" u="sng" dirty="0" smtClean="0"/>
              <a:t>reinsurance</a:t>
            </a:r>
            <a:r>
              <a:rPr lang="fr-FR" u="sng" dirty="0" smtClean="0"/>
              <a:t> </a:t>
            </a:r>
            <a:r>
              <a:rPr lang="en-US" u="sng" dirty="0" smtClean="0"/>
              <a:t>treaties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Reinsurance</a:t>
            </a:r>
            <a:r>
              <a:rPr lang="fr-FR" dirty="0" smtClean="0"/>
              <a:t> basic </a:t>
            </a:r>
            <a:r>
              <a:rPr lang="fr-FR" dirty="0" err="1" smtClean="0"/>
              <a:t>treaties</a:t>
            </a:r>
            <a:endParaRPr lang="fr-FR" dirty="0" smtClean="0"/>
          </a:p>
          <a:p>
            <a:pPr lvl="1"/>
            <a:r>
              <a:rPr lang="fr-FR" dirty="0" err="1" smtClean="0"/>
              <a:t>Aggregate</a:t>
            </a:r>
            <a:r>
              <a:rPr lang="fr-FR" dirty="0" smtClean="0"/>
              <a:t> clauses in </a:t>
            </a:r>
            <a:r>
              <a:rPr lang="fr-FR" dirty="0" err="1" smtClean="0"/>
              <a:t>reinsurance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MAXL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Pricing of MAXL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treaties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Structure of the pricing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program</a:t>
            </a:r>
          </a:p>
          <a:p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9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reinsurance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84845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92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Quota-</a:t>
            </a:r>
            <a:r>
              <a:rPr lang="fr-BE" dirty="0" err="1" smtClean="0"/>
              <a:t>Share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7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endParaRPr lang="nl-BE" dirty="0" smtClean="0">
                  <a:cs typeface="Times New Roman" pitchFamily="18" charset="0"/>
                  <a:sym typeface="Symbol" pitchFamily="18" charset="2"/>
                </a:endParaRPr>
              </a:p>
              <a:p>
                <a:pPr eaLnBrk="1" hangingPunct="1"/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Cession rate: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𝛼</m:t>
                        </m:r>
                      </m:e>
                      <m:sub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</m:t>
                    </m:r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𝛼</m:t>
                    </m:r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for all risks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𝑖</m:t>
                    </m:r>
                  </m:oMath>
                </a14:m>
                <a:endParaRPr lang="nl-BE" dirty="0" smtClean="0">
                  <a:cs typeface="Times New Roman" pitchFamily="18" charset="0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50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525166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43274"/>
              </p:ext>
            </p:extLst>
          </p:nvPr>
        </p:nvGraphicFramePr>
        <p:xfrm>
          <a:off x="6012160" y="304800"/>
          <a:ext cx="2306216" cy="233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228184" y="548680"/>
            <a:ext cx="911895" cy="8640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Surplus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7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endParaRPr lang="nl-BE" dirty="0" smtClean="0">
                  <a:cs typeface="Times New Roman" pitchFamily="18" charset="0"/>
                  <a:sym typeface="Symbol" pitchFamily="18" charset="2"/>
                </a:endParaRPr>
              </a:p>
              <a:p>
                <a:pPr eaLnBrk="1" hangingPunct="1"/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Cession rate: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𝛼</m:t>
                        </m:r>
                      </m:e>
                      <m:sub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fr-BE" i="1"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≠</m:t>
                    </m:r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𝛼</m:t>
                    </m:r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for all risks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𝑖</m:t>
                    </m:r>
                  </m:oMath>
                </a14:m>
                <a:endParaRPr lang="nl-BE" dirty="0" smtClean="0">
                  <a:cs typeface="Times New Roman" pitchFamily="18" charset="0"/>
                  <a:sym typeface="Symbol" pitchFamily="18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𝛼</m:t>
                        </m:r>
                      </m:e>
                      <m:sub>
                        <m: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fr-BE" b="0" i="1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BE" b="0" i="0" smtClean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fr-BE" b="0" i="1" smtClean="0">
                                <a:latin typeface="Cambria Math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fr-BE" b="0" i="1" smtClean="0">
                                <a:latin typeface="Cambria Math"/>
                                <a:cs typeface="Times New Roman" pitchFamily="18" charset="0"/>
                                <a:sym typeface="Symbol" pitchFamily="18" charset="2"/>
                              </a:rPr>
                              <m:t>0,1−</m:t>
                            </m:r>
                            <m:f>
                              <m:fPr>
                                <m:ctrlPr>
                                  <a:rPr lang="fr-BE" b="0" i="1" smtClean="0">
                                    <a:latin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BE" b="0" i="1" smtClean="0">
                                    <a:latin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fr-BE" b="0" i="1" smtClean="0">
                                    <a:latin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fr-BE" b="0" i="1" smtClean="0">
                                        <a:latin typeface="Cambria Math"/>
                                        <a:cs typeface="Times New Roman" pitchFamily="18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BE" b="0" i="1" smtClean="0">
                                        <a:latin typeface="Cambria Math"/>
                                        <a:cs typeface="Times New Roman" pitchFamily="18" charset="0"/>
                                        <a:sym typeface="Symbol" pitchFamily="18" charset="2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fr-BE" b="0" i="1" smtClean="0">
                                        <a:latin typeface="Cambria Math"/>
                                        <a:cs typeface="Times New Roman" pitchFamily="18" charset="0"/>
                                        <a:sym typeface="Symbol" pitchFamily="18" charset="2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fr-BE" b="0" i="1" smtClean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𝑅</m:t>
                    </m:r>
                  </m:oMath>
                </a14:m>
                <a:r>
                  <a:rPr lang="nl-BE" dirty="0" smtClean="0">
                    <a:cs typeface="Times New Roman" pitchFamily="18" charset="0"/>
                    <a:sym typeface="Symbol" pitchFamily="18" charset="2"/>
                  </a:rPr>
                  <a:t> is called the surplus line</a:t>
                </a:r>
              </a:p>
              <a:p>
                <a:pPr eaLnBrk="1" hangingPunct="1">
                  <a:buFont typeface="Wingdings" pitchFamily="2" charset="2"/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50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09775"/>
              </p:ext>
            </p:extLst>
          </p:nvPr>
        </p:nvGraphicFramePr>
        <p:xfrm>
          <a:off x="6012160" y="304800"/>
          <a:ext cx="2306216" cy="233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218163" y="1484784"/>
            <a:ext cx="911895" cy="9361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50587997"/>
              </p:ext>
            </p:extLst>
          </p:nvPr>
        </p:nvGraphicFramePr>
        <p:xfrm>
          <a:off x="1070694" y="2636912"/>
          <a:ext cx="659765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Worksheet" r:id="rId10" imgW="5152930" imgH="2743200" progId="Excel.Sheet.8">
                  <p:embed/>
                </p:oleObj>
              </mc:Choice>
              <mc:Fallback>
                <p:oleObj name="Worksheet" r:id="rId10" imgW="5152930" imgH="27432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694" y="2636912"/>
                        <a:ext cx="6597650" cy="351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20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err="1" smtClean="0"/>
              <a:t>Excess</a:t>
            </a:r>
            <a:r>
              <a:rPr lang="fr-BE" dirty="0" smtClean="0"/>
              <a:t> of </a:t>
            </a:r>
            <a:r>
              <a:rPr lang="fr-BE" dirty="0" err="1" smtClean="0"/>
              <a:t>loss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7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Notation: C </a:t>
                </a:r>
                <a:r>
                  <a:rPr lang="fr-BE" dirty="0" err="1" smtClean="0">
                    <a:cs typeface="Times New Roman" pitchFamily="18" charset="0"/>
                    <a:sym typeface="Symbol" pitchFamily="18" charset="2"/>
                  </a:rPr>
                  <a:t>xs</a:t>
                </a:r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 D</a:t>
                </a:r>
              </a:p>
              <a:p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BE" i="1">
                        <a:latin typeface="Cambria Math"/>
                      </a:rPr>
                      <m:t>𝑋</m:t>
                    </m:r>
                    <m:r>
                      <a:rPr lang="fr-BE" i="1">
                        <a:latin typeface="Cambria Math"/>
                      </a:rPr>
                      <m:t> </m:t>
                    </m:r>
                  </m:oMath>
                </a14:m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original claim </a:t>
                </a:r>
                <a:r>
                  <a:rPr lang="fr-BE" dirty="0" err="1" smtClean="0">
                    <a:cs typeface="Times New Roman" pitchFamily="18" charset="0"/>
                    <a:sym typeface="Symbol" pitchFamily="18" charset="2"/>
                  </a:rPr>
                  <a:t>amount</a:t>
                </a:r>
                <a:endParaRPr lang="fr-BE" dirty="0" smtClean="0">
                  <a:cs typeface="Times New Roman" pitchFamily="18" charset="0"/>
                  <a:sym typeface="Symbol" pitchFamily="18" charset="2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B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BE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𝑅𝑒𝑖𝑛𝑠</m:t>
                        </m:r>
                      </m:sup>
                    </m:sSup>
                    <m:r>
                      <a:rPr lang="fr-BE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fr-BE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BE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fr-BE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BE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fr-BE" b="0" i="1" smtClean="0">
                                <a:latin typeface="Cambria Math"/>
                              </a:rPr>
                              <m:t>,</m:t>
                            </m:r>
                            <m:func>
                              <m:funcPr>
                                <m:ctrlPr>
                                  <a:rPr lang="fr-BE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fr-BE" b="0" i="0" smtClean="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fr-BE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0,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fr-BE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BE" i="1">
                            <a:latin typeface="Cambria Math"/>
                          </a:rPr>
                        </m:ctrlPr>
                      </m:sSupPr>
                      <m:e>
                        <m:r>
                          <a:rPr lang="fr-BE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𝑅𝑒𝑡</m:t>
                        </m:r>
                      </m:sup>
                    </m:sSup>
                    <m:r>
                      <a:rPr lang="fr-BE" i="1">
                        <a:latin typeface="Cambria Math"/>
                      </a:rPr>
                      <m:t>=</m:t>
                    </m:r>
                    <m:r>
                      <a:rPr lang="fr-BE" b="0" i="1" smtClean="0">
                        <a:latin typeface="Cambria Math"/>
                      </a:rPr>
                      <m:t>𝑋</m:t>
                    </m:r>
                    <m:r>
                      <a:rPr lang="fr-BE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B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BE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𝑅𝑒𝑖𝑛𝑠</m:t>
                        </m:r>
                      </m:sup>
                    </m:sSup>
                  </m:oMath>
                </a14:m>
                <a:endParaRPr lang="fr-BE" dirty="0" smtClean="0"/>
              </a:p>
              <a:p>
                <a:endParaRPr lang="fr-BE" dirty="0"/>
              </a:p>
              <a:p>
                <a:pPr eaLnBrk="1" hangingPunct="1"/>
                <a:endParaRPr lang="fr-BE" b="0" dirty="0" smtClean="0"/>
              </a:p>
              <a:p>
                <a:pPr eaLnBrk="1" hangingPunct="1"/>
                <a:endParaRPr lang="fr-BE" b="0" dirty="0" smtClean="0"/>
              </a:p>
              <a:p>
                <a:pPr eaLnBrk="1" hangingPunct="1"/>
                <a:endParaRPr lang="en-GB" dirty="0" smtClean="0"/>
              </a:p>
            </p:txBody>
          </p:sp>
        </mc:Choice>
        <mc:Fallback>
          <p:sp>
            <p:nvSpPr>
              <p:cNvPr id="50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4"/>
                <a:stretch>
                  <a:fillRect l="-282" t="-44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176322"/>
              </p:ext>
            </p:extLst>
          </p:nvPr>
        </p:nvGraphicFramePr>
        <p:xfrm>
          <a:off x="6012160" y="304800"/>
          <a:ext cx="2306216" cy="233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229623" y="1484784"/>
            <a:ext cx="853281" cy="9361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78233721"/>
              </p:ext>
            </p:extLst>
          </p:nvPr>
        </p:nvGraphicFramePr>
        <p:xfrm>
          <a:off x="1590377" y="2780928"/>
          <a:ext cx="6149975" cy="330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Worksheet" r:id="rId10" imgW="4914900" imgH="2638330" progId="Excel.Sheet.8">
                  <p:embed/>
                </p:oleObj>
              </mc:Choice>
              <mc:Fallback>
                <p:oleObj name="Worksheet" r:id="rId10" imgW="4914900" imgH="263833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377" y="2780928"/>
                        <a:ext cx="6149975" cy="330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849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Stop </a:t>
            </a:r>
            <a:r>
              <a:rPr lang="fr-BE" dirty="0" err="1" smtClean="0"/>
              <a:t>loss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7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Notation: C </a:t>
                </a:r>
                <a:r>
                  <a:rPr lang="fr-BE" dirty="0" err="1" smtClean="0">
                    <a:cs typeface="Times New Roman" pitchFamily="18" charset="0"/>
                    <a:sym typeface="Symbol" pitchFamily="18" charset="2"/>
                  </a:rPr>
                  <a:t>xs</a:t>
                </a:r>
                <a:r>
                  <a:rPr lang="fr-BE" dirty="0" smtClean="0">
                    <a:cs typeface="Times New Roman" pitchFamily="18" charset="0"/>
                    <a:sym typeface="Symbol" pitchFamily="18" charset="2"/>
                  </a:rPr>
                  <a:t> D</a:t>
                </a:r>
              </a:p>
              <a:p>
                <a14:m>
                  <m:oMath xmlns:m="http://schemas.openxmlformats.org/officeDocument/2006/math">
                    <m:r>
                      <a:rPr lang="fr-BE" b="0" i="1" smtClean="0">
                        <a:latin typeface="Cambria Math"/>
                      </a:rPr>
                      <m:t>𝑆</m:t>
                    </m:r>
                    <m:r>
                      <a:rPr lang="fr-BE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B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BE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BE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fr-BE" b="0" i="1" smtClean="0">
                        <a:latin typeface="Cambria Math"/>
                      </a:rPr>
                      <m:t>+ …+</m:t>
                    </m:r>
                    <m:sSub>
                      <m:sSubPr>
                        <m:ctrlPr>
                          <a:rPr lang="fr-B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BE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BE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fr-BE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B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BE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𝑅𝑒𝑖𝑛𝑠</m:t>
                        </m:r>
                      </m:sup>
                    </m:sSup>
                    <m:r>
                      <a:rPr lang="fr-BE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fr-BE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BE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fr-BE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BE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fr-BE" b="0" i="1" smtClean="0">
                                <a:latin typeface="Cambria Math"/>
                              </a:rPr>
                              <m:t>,</m:t>
                            </m:r>
                            <m:func>
                              <m:funcPr>
                                <m:ctrlPr>
                                  <a:rPr lang="fr-BE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fr-BE" b="0" i="0" smtClean="0">
                                    <a:latin typeface="Cambria Math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fr-BE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0,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fr-BE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fr-BE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BE" i="1">
                            <a:latin typeface="Cambria Math"/>
                          </a:rPr>
                        </m:ctrlPr>
                      </m:sSupPr>
                      <m:e>
                        <m:r>
                          <a:rPr lang="fr-BE" i="1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𝑅𝑒𝑡</m:t>
                        </m:r>
                      </m:sup>
                    </m:sSup>
                    <m:r>
                      <a:rPr lang="fr-BE" i="1">
                        <a:latin typeface="Cambria Math"/>
                      </a:rPr>
                      <m:t>=</m:t>
                    </m:r>
                    <m:r>
                      <a:rPr lang="fr-BE" b="0" i="1" smtClean="0">
                        <a:latin typeface="Cambria Math"/>
                      </a:rPr>
                      <m:t>𝑆</m:t>
                    </m:r>
                    <m:r>
                      <a:rPr lang="fr-BE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B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BE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fr-BE" b="0" i="1" smtClean="0">
                            <a:latin typeface="Cambria Math"/>
                          </a:rPr>
                          <m:t>𝑅𝑒𝑖𝑛𝑠</m:t>
                        </m:r>
                      </m:sup>
                    </m:sSup>
                  </m:oMath>
                </a14:m>
                <a:endParaRPr lang="fr-BE" dirty="0" smtClean="0"/>
              </a:p>
              <a:p>
                <a:endParaRPr lang="fr-BE" dirty="0"/>
              </a:p>
              <a:p>
                <a:pPr eaLnBrk="1" hangingPunct="1"/>
                <a:endParaRPr lang="fr-BE" b="0" dirty="0" smtClean="0"/>
              </a:p>
              <a:p>
                <a:pPr eaLnBrk="1" hangingPunct="1"/>
                <a:endParaRPr lang="fr-BE" b="0" dirty="0" smtClean="0"/>
              </a:p>
              <a:p>
                <a:pPr eaLnBrk="1" hangingPunct="1"/>
                <a:endParaRPr lang="en-GB" dirty="0" smtClean="0"/>
              </a:p>
            </p:txBody>
          </p:sp>
        </mc:Choice>
        <mc:Fallback>
          <p:sp>
            <p:nvSpPr>
              <p:cNvPr id="50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282" t="-44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557234"/>
              </p:ext>
            </p:extLst>
          </p:nvPr>
        </p:nvGraphicFramePr>
        <p:xfrm>
          <a:off x="6012160" y="304800"/>
          <a:ext cx="2306216" cy="233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236296" y="548680"/>
            <a:ext cx="853281" cy="8640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75856" y="3645024"/>
            <a:ext cx="24482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92" y="2728680"/>
            <a:ext cx="60960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70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Aggregate</a:t>
            </a:r>
            <a:r>
              <a:rPr lang="fr-BE" dirty="0" smtClean="0"/>
              <a:t> clauses in </a:t>
            </a:r>
            <a:r>
              <a:rPr lang="fr-BE" dirty="0" err="1" smtClean="0"/>
              <a:t>reinsurance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 smtClean="0"/>
              <a:t>AAD: </a:t>
            </a:r>
            <a:r>
              <a:rPr lang="fr-BE" dirty="0" err="1" smtClean="0"/>
              <a:t>Ag</a:t>
            </a:r>
            <a:r>
              <a:rPr lang="fr-BE" dirty="0" err="1"/>
              <a:t>gr</a:t>
            </a:r>
            <a:r>
              <a:rPr lang="fr-BE" dirty="0" err="1" smtClean="0"/>
              <a:t>egate</a:t>
            </a:r>
            <a:r>
              <a:rPr lang="fr-BE" dirty="0" smtClean="0"/>
              <a:t> </a:t>
            </a:r>
            <a:r>
              <a:rPr lang="fr-BE" dirty="0" err="1" smtClean="0"/>
              <a:t>Annual</a:t>
            </a:r>
            <a:r>
              <a:rPr lang="fr-BE" dirty="0" smtClean="0"/>
              <a:t> </a:t>
            </a:r>
            <a:r>
              <a:rPr lang="fr-BE" dirty="0" err="1" smtClean="0"/>
              <a:t>Deductible</a:t>
            </a:r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r>
              <a:rPr lang="fr-BE" dirty="0" smtClean="0"/>
              <a:t>AAL: </a:t>
            </a:r>
            <a:r>
              <a:rPr lang="fr-BE" dirty="0" err="1" smtClean="0"/>
              <a:t>Aggregate</a:t>
            </a:r>
            <a:r>
              <a:rPr lang="fr-BE" dirty="0" smtClean="0"/>
              <a:t> </a:t>
            </a:r>
            <a:r>
              <a:rPr lang="fr-BE" dirty="0" err="1" smtClean="0"/>
              <a:t>Annual</a:t>
            </a:r>
            <a:r>
              <a:rPr lang="fr-BE" dirty="0" smtClean="0"/>
              <a:t> </a:t>
            </a:r>
            <a:r>
              <a:rPr lang="fr-BE" dirty="0" err="1" smtClean="0"/>
              <a:t>Limit</a:t>
            </a:r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r>
              <a:rPr lang="fr-BE" dirty="0" smtClean="0"/>
              <a:t>Link </a:t>
            </a:r>
            <a:r>
              <a:rPr lang="fr-BE" dirty="0" err="1" smtClean="0"/>
              <a:t>with</a:t>
            </a:r>
            <a:r>
              <a:rPr lang="fr-BE" dirty="0" smtClean="0"/>
              <a:t> Stop-</a:t>
            </a:r>
            <a:r>
              <a:rPr lang="fr-BE" dirty="0" err="1" smtClean="0"/>
              <a:t>Loss</a:t>
            </a:r>
            <a:r>
              <a:rPr lang="fr-BE" dirty="0" smtClean="0"/>
              <a:t> </a:t>
            </a:r>
            <a:r>
              <a:rPr lang="fr-BE" dirty="0" err="1" smtClean="0"/>
              <a:t>treaties</a:t>
            </a:r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err="1" smtClean="0">
                <a:sym typeface="Wingdings" panose="05000000000000000000" pitchFamily="2" charset="2"/>
              </a:rPr>
              <a:t>These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elements</a:t>
            </a:r>
            <a:r>
              <a:rPr lang="fr-BE" dirty="0" smtClean="0">
                <a:sym typeface="Wingdings" panose="05000000000000000000" pitchFamily="2" charset="2"/>
              </a:rPr>
              <a:t> are the basis of </a:t>
            </a:r>
            <a:r>
              <a:rPr lang="fr-BE" dirty="0" err="1" smtClean="0">
                <a:sym typeface="Wingdings" panose="05000000000000000000" pitchFamily="2" charset="2"/>
              </a:rPr>
              <a:t>most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currently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existing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reinsurance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structures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47003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ra new logo">
  <a:themeElements>
    <a:clrScheme name="secura new 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cura new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ra new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ra new 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ra new 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ra new 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ra new 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ra new 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ra new 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secura new logo</Template>
  <TotalTime>2506</TotalTime>
  <Words>678</Words>
  <Application>Microsoft Office PowerPoint</Application>
  <PresentationFormat>On-screen Show (4:3)</PresentationFormat>
  <Paragraphs>265</Paragraphs>
  <Slides>24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secura new logo</vt:lpstr>
      <vt:lpstr>Worksheet</vt:lpstr>
      <vt:lpstr>Pricing of MAXL treaties</vt:lpstr>
      <vt:lpstr>Agenda</vt:lpstr>
      <vt:lpstr>Agenda</vt:lpstr>
      <vt:lpstr>Traditional reinsurance</vt:lpstr>
      <vt:lpstr>Quota-Share</vt:lpstr>
      <vt:lpstr>Surplus</vt:lpstr>
      <vt:lpstr>Excess of loss</vt:lpstr>
      <vt:lpstr>Stop loss</vt:lpstr>
      <vt:lpstr>Aggregate clauses in reinsurance</vt:lpstr>
      <vt:lpstr>Agenda</vt:lpstr>
      <vt:lpstr>Concept of MAXL treaties</vt:lpstr>
      <vt:lpstr>MAXL Example</vt:lpstr>
      <vt:lpstr>MAXL Example</vt:lpstr>
      <vt:lpstr>Advantages of such structures</vt:lpstr>
      <vt:lpstr>Agenda</vt:lpstr>
      <vt:lpstr>Theory behind the pricing of MAXL</vt:lpstr>
      <vt:lpstr>Problems inherent to such methods</vt:lpstr>
      <vt:lpstr>Problems inherent to such methods</vt:lpstr>
      <vt:lpstr>Agenda</vt:lpstr>
      <vt:lpstr>Structure of the pricing program</vt:lpstr>
      <vt:lpstr>Global distribution </vt:lpstr>
      <vt:lpstr>Agenda</vt:lpstr>
      <vt:lpstr>Advantages of R in our case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Multilines Aggregate XL</dc:title>
  <dc:creator>Christophe Nivarlet</dc:creator>
  <cp:lastModifiedBy>administrator</cp:lastModifiedBy>
  <cp:revision>202</cp:revision>
  <dcterms:created xsi:type="dcterms:W3CDTF">2013-03-08T13:47:55Z</dcterms:created>
  <dcterms:modified xsi:type="dcterms:W3CDTF">2015-06-26T12:30:34Z</dcterms:modified>
</cp:coreProperties>
</file>