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59" r:id="rId3"/>
    <p:sldId id="261" r:id="rId4"/>
    <p:sldId id="281" r:id="rId5"/>
    <p:sldId id="260" r:id="rId6"/>
    <p:sldId id="262" r:id="rId7"/>
    <p:sldId id="263" r:id="rId8"/>
    <p:sldId id="264" r:id="rId9"/>
    <p:sldId id="267" r:id="rId10"/>
    <p:sldId id="278" r:id="rId11"/>
    <p:sldId id="288" r:id="rId12"/>
    <p:sldId id="295" r:id="rId13"/>
    <p:sldId id="271" r:id="rId14"/>
    <p:sldId id="283" r:id="rId15"/>
    <p:sldId id="284" r:id="rId16"/>
    <p:sldId id="285" r:id="rId17"/>
    <p:sldId id="286" r:id="rId18"/>
    <p:sldId id="296" r:id="rId19"/>
    <p:sldId id="299" r:id="rId20"/>
    <p:sldId id="303" r:id="rId21"/>
    <p:sldId id="298" r:id="rId22"/>
    <p:sldId id="297" r:id="rId23"/>
    <p:sldId id="300" r:id="rId24"/>
    <p:sldId id="301" r:id="rId25"/>
    <p:sldId id="304" r:id="rId26"/>
    <p:sldId id="306" r:id="rId27"/>
    <p:sldId id="307" r:id="rId28"/>
    <p:sldId id="269" r:id="rId29"/>
    <p:sldId id="305" r:id="rId30"/>
    <p:sldId id="275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63F"/>
    <a:srgbClr val="5C2D91"/>
    <a:srgbClr val="00AEFF"/>
    <a:srgbClr val="FF9933"/>
    <a:srgbClr val="999933"/>
    <a:srgbClr val="009999"/>
    <a:srgbClr val="00B6BE"/>
    <a:srgbClr val="21409A"/>
    <a:srgbClr val="39B54A"/>
    <a:srgbClr val="CC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92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4267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r>
              <a:rPr lang="en-US" sz="80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2015, XL Catlin companies. All rights reserved. I  MAKE YOUR WORLD 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en-US" sz="8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FC2AA-9155-41A8-938E-6315CD2B71D2}" type="slidenum">
              <a:rPr lang="en-US" sz="9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C711-0E9F-4986-BE12-BB4D26B47E9C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8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2015, XL Catlin companies. All rights reserved. I  MAKE YOUR WORLD 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5736-1A5C-49AC-974B-D2F93C0497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2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5715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086600" cy="12883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2590800" cy="25908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8889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96852"/>
            <a:ext cx="6418800" cy="1447200"/>
          </a:xfrm>
        </p:spPr>
        <p:txBody>
          <a:bodyPr anchor="b">
            <a:noAutofit/>
          </a:bodyPr>
          <a:lstStyle>
            <a:lvl1pPr marL="0" indent="0">
              <a:spcBef>
                <a:spcPts val="600"/>
              </a:spcBef>
              <a:buNone/>
              <a:defRPr sz="2800" b="1" baseline="0"/>
            </a:lvl1pPr>
            <a:lvl2pPr marL="190137" indent="0">
              <a:buNone/>
              <a:defRPr/>
            </a:lvl2pPr>
            <a:lvl3pPr marL="370112" indent="0">
              <a:buNone/>
              <a:defRPr/>
            </a:lvl3pPr>
            <a:lvl4pPr marL="475675" indent="0">
              <a:buNone/>
              <a:defRPr/>
            </a:lvl4pPr>
            <a:lvl5pPr marL="586112" indent="0">
              <a:buNone/>
              <a:defRPr/>
            </a:lvl5pPr>
          </a:lstStyle>
          <a:p>
            <a:pPr lvl="0"/>
            <a:r>
              <a:rPr lang="en-US" dirty="0" smtClean="0"/>
              <a:t>** Key message layout**</a:t>
            </a:r>
            <a:br>
              <a:rPr lang="en-US" dirty="0" smtClean="0"/>
            </a:br>
            <a:r>
              <a:rPr lang="en-US" dirty="0" smtClean="0"/>
              <a:t>Click here to add a key message</a:t>
            </a:r>
            <a:endParaRPr lang="de-CH" dirty="0"/>
          </a:p>
        </p:txBody>
      </p:sp>
      <p:sp>
        <p:nvSpPr>
          <p:cNvPr id="6" name="Subtitle 7"/>
          <p:cNvSpPr>
            <a:spLocks noGrp="1"/>
          </p:cNvSpPr>
          <p:nvPr>
            <p:ph type="subTitle" idx="1" hasCustomPrompt="1"/>
          </p:nvPr>
        </p:nvSpPr>
        <p:spPr>
          <a:xfrm>
            <a:off x="467544" y="3581400"/>
            <a:ext cx="6419850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r>
              <a:rPr lang="en-US" dirty="0" smtClean="0"/>
              <a:t>(use this slide to create a "THANK YOU" slide or to include a key message)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029200"/>
            <a:ext cx="7772400" cy="1143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r>
              <a:rPr lang="en-US" dirty="0" smtClean="0"/>
              <a:t>(Add address and contact information here if relevant)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7259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9491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06283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0547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83543"/>
            <a:ext cx="7772400" cy="18827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419600"/>
            <a:ext cx="5602287" cy="129539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2590800" cy="25908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1555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810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aseline="0"/>
            </a:lvl1pPr>
          </a:lstStyle>
          <a:p>
            <a:r>
              <a:rPr lang="en-US" dirty="0" smtClean="0"/>
              <a:t>**Skyscraper Picture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019800" cy="4297363"/>
          </a:xfrm>
        </p:spPr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629400" y="1828800"/>
            <a:ext cx="2133600" cy="44327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310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**Bottom Picture Layout**</a:t>
            </a:r>
            <a:br>
              <a:rPr lang="en-US" dirty="0" smtClean="0"/>
            </a:br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971799"/>
          </a:xfrm>
        </p:spPr>
        <p:txBody>
          <a:bodyPr/>
          <a:lstStyle>
            <a:lvl1pPr marL="230188" indent="-230188">
              <a:defRPr/>
            </a:lvl1pPr>
            <a:lvl2pPr marL="684213" indent="-22701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4940954"/>
            <a:ext cx="8229600" cy="130097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Click to add picture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9506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** Full image with caption**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828800"/>
            <a:ext cx="8305800" cy="380999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512" y="5731329"/>
            <a:ext cx="8322795" cy="593271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caption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9335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** Full page image**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828800"/>
            <a:ext cx="8305800" cy="441959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8341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 marL="230188" indent="-230188">
              <a:defRPr sz="2000"/>
            </a:lvl1pPr>
            <a:lvl2pPr marL="684213" indent="-227013"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 marL="230188" indent="-230188">
              <a:defRPr sz="2000"/>
            </a:lvl1pPr>
            <a:lvl2pPr marL="684213" indent="-227013"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516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74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746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376396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2334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95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1F12A2-A110-47B9-A828-B17A2ACE5F5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3246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048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5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59" r:id="rId5"/>
    <p:sldLayoutId id="2147483660" r:id="rId6"/>
    <p:sldLayoutId id="2147483661" r:id="rId7"/>
    <p:sldLayoutId id="2147483652" r:id="rId8"/>
    <p:sldLayoutId id="2147483653" r:id="rId9"/>
    <p:sldLayoutId id="2147483662" r:id="rId10"/>
    <p:sldLayoutId id="2147483654" r:id="rId11"/>
    <p:sldLayoutId id="2147483655" r:id="rId12"/>
    <p:sldLayoutId id="2147483656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an.r-project.org/web/packages/rvest/vignettes/selectorgadget.html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seleniumhq.org/download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Acquiring External Data With 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 Chisholm</a:t>
            </a:r>
          </a:p>
          <a:p>
            <a:r>
              <a:rPr lang="en-US" dirty="0" smtClean="0"/>
              <a:t>11 July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514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up a web site?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9"/>
          <a:stretch/>
        </p:blipFill>
        <p:spPr bwMode="auto">
          <a:xfrm>
            <a:off x="862013" y="2313582"/>
            <a:ext cx="74199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7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make use of these tools: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Selector Gadget </a:t>
            </a:r>
            <a:r>
              <a:rPr lang="en-US" dirty="0"/>
              <a:t>helps identify elements to extract in a web page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rvest</a:t>
            </a:r>
            <a:r>
              <a:rPr lang="en-US" dirty="0"/>
              <a:t> then extracts the elements, and R can then be used to further process the data or make it available in </a:t>
            </a:r>
            <a:r>
              <a:rPr lang="en-US" dirty="0">
                <a:solidFill>
                  <a:srgbClr val="FF0000"/>
                </a:solidFill>
              </a:rPr>
              <a:t>shiny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RSelenium</a:t>
            </a:r>
            <a:r>
              <a:rPr lang="en-US" dirty="0"/>
              <a:t> is a useful tool for manipulating web pages with more complex </a:t>
            </a:r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6630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identify elements in a web page?</a:t>
            </a:r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Selector Gadget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cran.r-project.org/web/packages/rvest/vignettes/selectorgadget.html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2" y="3429000"/>
            <a:ext cx="6164414" cy="278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4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web browser tasks using </a:t>
            </a:r>
            <a:r>
              <a:rPr lang="en-US" dirty="0" err="1" smtClean="0">
                <a:solidFill>
                  <a:srgbClr val="FF0000"/>
                </a:solidFill>
              </a:rPr>
              <a:t>rvest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RSelenium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800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Navigating to a web page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Follow links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Extract information from a table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Extract information from free text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Manipulate pages with “complex” user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940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web browser tasks using </a:t>
            </a:r>
            <a:r>
              <a:rPr lang="en-US" dirty="0" err="1">
                <a:solidFill>
                  <a:srgbClr val="FF0000"/>
                </a:solidFill>
              </a:rPr>
              <a:t>rvest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RSelenium</a:t>
            </a:r>
            <a:endParaRPr lang="en-US" dirty="0">
              <a:solidFill>
                <a:srgbClr val="FF0000"/>
              </a:solidFill>
            </a:endParaRPr>
          </a:p>
          <a:p>
            <a:endParaRPr lang="en-US" sz="1800" dirty="0"/>
          </a:p>
          <a:p>
            <a:pPr lvl="1"/>
            <a:r>
              <a:rPr lang="en-US" dirty="0" smtClean="0"/>
              <a:t>Navigating to a web page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Follow links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49" y="3284984"/>
            <a:ext cx="10953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8623"/>
            <a:ext cx="3495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863430"/>
            <a:ext cx="60864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web browser tasks using </a:t>
            </a:r>
            <a:r>
              <a:rPr lang="en-US" dirty="0" err="1">
                <a:solidFill>
                  <a:srgbClr val="FF0000"/>
                </a:solidFill>
              </a:rPr>
              <a:t>rvest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RSelenium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Extract information from a table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Extract information from free text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647" y="3099048"/>
            <a:ext cx="2143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20766"/>
            <a:ext cx="4000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web browser tasks using </a:t>
            </a:r>
            <a:r>
              <a:rPr lang="en-US" dirty="0" err="1">
                <a:solidFill>
                  <a:srgbClr val="FF0000"/>
                </a:solidFill>
              </a:rPr>
              <a:t>rvest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RSelenium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Manipulate pages with “complex” user interfaces</a:t>
            </a:r>
          </a:p>
          <a:p>
            <a:pPr lvl="1"/>
            <a:endParaRPr lang="en-US" dirty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Selenium</a:t>
            </a:r>
            <a:r>
              <a:rPr lang="en-US" dirty="0" smtClean="0"/>
              <a:t> is a useful tool for creating instances of a web browser</a:t>
            </a:r>
          </a:p>
          <a:p>
            <a:pPr marL="914400" lvl="2" indent="0">
              <a:buNone/>
            </a:pPr>
            <a:r>
              <a:rPr lang="en-US" dirty="0" smtClean="0"/>
              <a:t>    Primarily used to test UIs, but can be useful in extracting data</a:t>
            </a:r>
            <a:endParaRPr lang="en-US" dirty="0" smtClean="0">
              <a:hlinkClick r:id="rId2"/>
            </a:endParaRPr>
          </a:p>
          <a:p>
            <a:pPr marL="914400" lvl="2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://www.seleniumhq.org/download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23" y="4278213"/>
            <a:ext cx="60769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36" y="4536529"/>
            <a:ext cx="61055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 to Access External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web browser tasks using </a:t>
            </a:r>
            <a:r>
              <a:rPr lang="en-US" dirty="0" err="1">
                <a:solidFill>
                  <a:srgbClr val="FF0000"/>
                </a:solidFill>
              </a:rPr>
              <a:t>rvest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RSelenium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Once a page is loaded, Selenium can send keystrokes and mouse clicks</a:t>
            </a:r>
            <a:endParaRPr lang="en-US" sz="1600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725" y="3884597"/>
            <a:ext cx="6133643" cy="243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15317"/>
            <a:ext cx="39147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Illustrative Example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451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84873"/>
            <a:ext cx="5616624" cy="395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7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data landscape</a:t>
            </a:r>
          </a:p>
          <a:p>
            <a:endParaRPr lang="en-US" dirty="0"/>
          </a:p>
          <a:p>
            <a:r>
              <a:rPr lang="en-US" dirty="0" smtClean="0"/>
              <a:t>Using R to access external data</a:t>
            </a:r>
          </a:p>
          <a:p>
            <a:endParaRPr lang="en-US" dirty="0"/>
          </a:p>
          <a:p>
            <a:r>
              <a:rPr lang="en-US" dirty="0" smtClean="0"/>
              <a:t>Illustrative </a:t>
            </a:r>
            <a:r>
              <a:rPr lang="en-US" dirty="0" smtClean="0"/>
              <a:t>example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99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551" y="2276884"/>
            <a:ext cx="5671914" cy="374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616624" cy="369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2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underlying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59"/>
          <a:stretch/>
        </p:blipFill>
        <p:spPr bwMode="auto">
          <a:xfrm>
            <a:off x="683568" y="2420888"/>
            <a:ext cx="5616624" cy="185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31981"/>
            <a:ext cx="50958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36556"/>
            <a:ext cx="15144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2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the relevant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3" b="31585"/>
          <a:stretch/>
        </p:blipFill>
        <p:spPr bwMode="auto">
          <a:xfrm>
            <a:off x="567262" y="2817051"/>
            <a:ext cx="5616624" cy="164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7" r="25825" b="92637"/>
          <a:stretch/>
        </p:blipFill>
        <p:spPr bwMode="auto">
          <a:xfrm>
            <a:off x="770563" y="2492896"/>
            <a:ext cx="3297381" cy="27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190" y="3703742"/>
            <a:ext cx="2000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36798" y="4540206"/>
            <a:ext cx="786765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3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Problematic column header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7" r="25825" b="92637"/>
          <a:stretch/>
        </p:blipFill>
        <p:spPr bwMode="auto">
          <a:xfrm>
            <a:off x="770563" y="2592135"/>
            <a:ext cx="3297381" cy="27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43" y="2893665"/>
            <a:ext cx="49053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43" y="4870352"/>
            <a:ext cx="17621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43" y="5339160"/>
            <a:ext cx="8001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43" y="2908797"/>
            <a:ext cx="17621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43" y="3919878"/>
            <a:ext cx="1752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243" y="4375346"/>
            <a:ext cx="10858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116" y="3367234"/>
            <a:ext cx="10763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6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Perform data manipulation, then cycle through the remaining links and repeat, binding the tables from each iteration together</a:t>
            </a: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NOTE!  </a:t>
            </a:r>
            <a:r>
              <a:rPr lang="en-US" dirty="0" smtClean="0"/>
              <a:t>The Federal Reserve provides much simpler ways to access data.  This example was intended to show one way that R packages could be used to access data on a web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33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RSelenium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could be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47" b="46340"/>
          <a:stretch/>
        </p:blipFill>
        <p:spPr bwMode="auto">
          <a:xfrm>
            <a:off x="1043608" y="2348880"/>
            <a:ext cx="4249185" cy="212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211" y="4538108"/>
            <a:ext cx="4429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6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RSelenium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could be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2016, XL Group plc. All rights reserved. I  </a:t>
            </a:r>
            <a:r>
              <a:rPr lang="en-US" b="1" i="1" dirty="0" smtClean="0"/>
              <a:t>MAKE YOUR WORLD GO</a:t>
            </a:r>
            <a:endParaRPr lang="en-US" b="1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7430"/>
            <a:ext cx="4429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91204"/>
            <a:ext cx="51149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891" y="4285690"/>
            <a:ext cx="29622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48247"/>
            <a:ext cx="28098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775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perspective</a:t>
            </a:r>
          </a:p>
          <a:p>
            <a:endParaRPr lang="en-US" sz="1400" dirty="0"/>
          </a:p>
          <a:p>
            <a:pPr lvl="1"/>
            <a:r>
              <a:rPr lang="en-US" dirty="0" smtClean="0"/>
              <a:t>The functionality for navigating to web sites and extracting tables, links and free text using </a:t>
            </a:r>
            <a:r>
              <a:rPr lang="en-US" dirty="0" err="1" smtClean="0">
                <a:solidFill>
                  <a:srgbClr val="FF0000"/>
                </a:solidFill>
              </a:rPr>
              <a:t>rvest</a:t>
            </a:r>
            <a:r>
              <a:rPr lang="en-US" dirty="0" smtClean="0"/>
              <a:t> provides useful building blocks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Identify items using </a:t>
            </a:r>
            <a:r>
              <a:rPr lang="en-US" dirty="0" smtClean="0">
                <a:solidFill>
                  <a:srgbClr val="FF0000"/>
                </a:solidFill>
              </a:rPr>
              <a:t>Selector Gadget</a:t>
            </a:r>
            <a:r>
              <a:rPr lang="en-US" dirty="0" smtClean="0"/>
              <a:t>, which can then be used in </a:t>
            </a:r>
            <a:r>
              <a:rPr lang="en-US" dirty="0" err="1" smtClean="0">
                <a:solidFill>
                  <a:srgbClr val="FF0000"/>
                </a:solidFill>
              </a:rPr>
              <a:t>rvest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Data on web sites which render interactively might be accessible with </a:t>
            </a:r>
            <a:r>
              <a:rPr lang="en-US" dirty="0" err="1" smtClean="0">
                <a:solidFill>
                  <a:srgbClr val="FF0000"/>
                </a:solidFill>
              </a:rPr>
              <a:t>RSelenium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Find </a:t>
            </a:r>
            <a:r>
              <a:rPr lang="en-US" dirty="0"/>
              <a:t>patterns in the way a web site arranges </a:t>
            </a:r>
            <a:r>
              <a:rPr lang="en-US" dirty="0" smtClean="0"/>
              <a:t>information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sz="1800" dirty="0" smtClean="0"/>
              <a:t>The illustrative example showed one </a:t>
            </a:r>
            <a:r>
              <a:rPr lang="en-US" sz="1800" dirty="0" smtClean="0"/>
              <a:t>approach, </a:t>
            </a:r>
            <a:r>
              <a:rPr lang="en-US" sz="1800" dirty="0" smtClean="0"/>
              <a:t>but there are </a:t>
            </a:r>
            <a:r>
              <a:rPr lang="en-US" sz="1800" dirty="0" smtClean="0"/>
              <a:t>other ways to extract data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958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The Data Landscape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155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External data can help the underwriters you work for make better pricing decisions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smtClean="0"/>
              <a:t>Even if that data can’t be linked to policyholders/claims, it could be presented in a </a:t>
            </a:r>
            <a:r>
              <a:rPr lang="en-US" sz="1800" dirty="0" smtClean="0">
                <a:solidFill>
                  <a:srgbClr val="FF0000"/>
                </a:solidFill>
              </a:rPr>
              <a:t>shiny </a:t>
            </a:r>
            <a:r>
              <a:rPr lang="en-US" sz="1800" dirty="0" smtClean="0"/>
              <a:t>app so that underwriting can consider it</a:t>
            </a:r>
            <a:endParaRPr lang="en-US" sz="1800" dirty="0"/>
          </a:p>
          <a:p>
            <a:pPr marL="915987" lvl="2" indent="0">
              <a:buNone/>
            </a:pPr>
            <a:endParaRPr lang="en-US" sz="1800" dirty="0"/>
          </a:p>
          <a:p>
            <a:pPr lvl="1"/>
            <a:r>
              <a:rPr lang="en-US" dirty="0" smtClean="0"/>
              <a:t>Always follow a publisher’s terms &amp; conditions and be a considerate user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30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538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Underwriters want information that will help them answer questions such as: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How can we offer relevant insurance products for our clients?</a:t>
            </a:r>
            <a:endParaRPr lang="en-US" sz="1000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How much in premium would we need to charge in order to break even in the long run?</a:t>
            </a:r>
          </a:p>
          <a:p>
            <a:pPr lvl="1"/>
            <a:r>
              <a:rPr lang="en-US" dirty="0" smtClean="0"/>
              <a:t>How many years will it take for all claims arising from a group of policies to settle?</a:t>
            </a:r>
          </a:p>
          <a:p>
            <a:endParaRPr lang="en-US" dirty="0"/>
          </a:p>
          <a:p>
            <a:r>
              <a:rPr lang="en-US" dirty="0" smtClean="0"/>
              <a:t>Actuaries and data scientists that work closely with underwriters can help answer these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367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D</a:t>
            </a:r>
            <a:r>
              <a:rPr lang="en-US" dirty="0" smtClean="0"/>
              <a:t>ata can be limited in specialty insurance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Policies might not be homogenous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Claims can arise from unforeseen risks</a:t>
            </a:r>
            <a:endParaRPr lang="en-US" dirty="0"/>
          </a:p>
          <a:p>
            <a:pPr lvl="1"/>
            <a:r>
              <a:rPr lang="en-US" dirty="0" smtClean="0"/>
              <a:t>May not capture enough attributes about the contract, insured, claim, etc.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Lack of data:     “not enough rows”    (small sample size)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“not enough columns”    (not enough variables)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“not enough granularity”    (not enough levels)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possible solutions to the issue of lack of data</a:t>
            </a:r>
          </a:p>
          <a:p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Capture selected information going forward in corporate systems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Assemble the information from other internal sources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Purchase data from vendors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Acquire the data from sources on the internet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85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the data from sources on the internet</a:t>
            </a:r>
          </a:p>
          <a:p>
            <a:endParaRPr lang="en-US" dirty="0"/>
          </a:p>
          <a:p>
            <a:pPr lvl="1"/>
            <a:r>
              <a:rPr lang="en-US" dirty="0" smtClean="0"/>
              <a:t>Some web sites that are relevant to insurance will provide data under their terms &amp; conditions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some cases it could be relatively easy to download (for example, an FTP site)</a:t>
            </a:r>
          </a:p>
          <a:p>
            <a:pPr lvl="1"/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Others may provide data, but will require navigating a web interface</a:t>
            </a:r>
          </a:p>
          <a:p>
            <a:pPr lvl="2"/>
            <a:r>
              <a:rPr lang="en-US" sz="1800" dirty="0" smtClean="0"/>
              <a:t>Some web sites are easier to grab information from than others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510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the data from sources on the internet</a:t>
            </a:r>
          </a:p>
          <a:p>
            <a:endParaRPr lang="en-US" dirty="0"/>
          </a:p>
          <a:p>
            <a:pPr lvl="1"/>
            <a:r>
              <a:rPr lang="en-US" dirty="0" smtClean="0"/>
              <a:t>Numerous tools available in </a:t>
            </a:r>
            <a:r>
              <a:rPr lang="en-US" dirty="0"/>
              <a:t>many languages which can extract external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Packages to accomplish these tasks are available in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009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Using R to Access External Data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455-8C27-4A5C-A938-ABBBF0769D84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2016, XL Group plc. All rights reserved. I  </a:t>
            </a:r>
            <a:r>
              <a:rPr lang="en-US" b="1" i="1" smtClean="0"/>
              <a:t>MAKE YOUR WORLD GO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10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XL Catlin Colour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XL CATLIN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1314</Words>
  <Application>Microsoft Office PowerPoint</Application>
  <PresentationFormat>On-screen Show (4:3)</PresentationFormat>
  <Paragraphs>233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</vt:lpstr>
      <vt:lpstr> Acquiring External Data With R</vt:lpstr>
      <vt:lpstr>Agenda</vt:lpstr>
      <vt:lpstr>PowerPoint Presentation</vt:lpstr>
      <vt:lpstr>The Data Landscape</vt:lpstr>
      <vt:lpstr>The Data Landscape</vt:lpstr>
      <vt:lpstr>The Data Landscape</vt:lpstr>
      <vt:lpstr>The Data Landscape</vt:lpstr>
      <vt:lpstr>The Data Landscape</vt:lpstr>
      <vt:lpstr>PowerPoint Presentation</vt:lpstr>
      <vt:lpstr>Using R to Access External Data</vt:lpstr>
      <vt:lpstr>Using R to Access External Data</vt:lpstr>
      <vt:lpstr>Using R to Access External Data</vt:lpstr>
      <vt:lpstr>Using R to Access External Data</vt:lpstr>
      <vt:lpstr>Using R to Access External Data</vt:lpstr>
      <vt:lpstr>Using R to Access External Data</vt:lpstr>
      <vt:lpstr>Using R to Access External Data</vt:lpstr>
      <vt:lpstr>Using R to Access External Data</vt:lpstr>
      <vt:lpstr>PowerPoint Presentation</vt:lpstr>
      <vt:lpstr>Illustrative Example</vt:lpstr>
      <vt:lpstr>Illustrative Example</vt:lpstr>
      <vt:lpstr>Illustrative Example</vt:lpstr>
      <vt:lpstr>Illustrative Example</vt:lpstr>
      <vt:lpstr>Illustrative Example</vt:lpstr>
      <vt:lpstr>Illustrative Example</vt:lpstr>
      <vt:lpstr>Illustrative Example</vt:lpstr>
      <vt:lpstr>Illustrative Example</vt:lpstr>
      <vt:lpstr>Illustrative Example</vt:lpstr>
      <vt:lpstr>PowerPoint Presentation</vt:lpstr>
      <vt:lpstr>Conclusion</vt:lpstr>
      <vt:lpstr>Conclusion</vt:lpstr>
      <vt:lpstr>PowerPoint Presentation</vt:lpstr>
    </vt:vector>
  </TitlesOfParts>
  <Company>Catlin Holdings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Acquiring External Data With R</dc:title>
  <dc:creator>Chisholm, Mark</dc:creator>
  <cp:lastModifiedBy>Chisholm, Mark</cp:lastModifiedBy>
  <cp:revision>112</cp:revision>
  <dcterms:created xsi:type="dcterms:W3CDTF">2016-06-06T10:06:23Z</dcterms:created>
  <dcterms:modified xsi:type="dcterms:W3CDTF">2016-07-09T13:33:52Z</dcterms:modified>
</cp:coreProperties>
</file>