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76" r:id="rId7"/>
    <p:sldId id="262" r:id="rId8"/>
    <p:sldId id="261" r:id="rId9"/>
    <p:sldId id="263" r:id="rId10"/>
    <p:sldId id="264" r:id="rId11"/>
    <p:sldId id="265" r:id="rId12"/>
    <p:sldId id="267" r:id="rId13"/>
    <p:sldId id="266" r:id="rId14"/>
    <p:sldId id="268" r:id="rId15"/>
    <p:sldId id="269" r:id="rId16"/>
    <p:sldId id="270" r:id="rId17"/>
    <p:sldId id="271" r:id="rId18"/>
    <p:sldId id="272" r:id="rId19"/>
    <p:sldId id="273"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6" d="100"/>
          <a:sy n="116" d="100"/>
        </p:scale>
        <p:origin x="21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12B1836-A5CF-49A2-9CFC-2F5E1182BE5F}" type="datetimeFigureOut">
              <a:rPr lang="en-GB" smtClean="0"/>
              <a:t>11/07/2016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33EED8-35A2-4571-A30D-23A7733308AF}" type="slidenum">
              <a:rPr lang="en-GB" smtClean="0"/>
              <a:t>‹#›</a:t>
            </a:fld>
            <a:endParaRPr lang="en-GB"/>
          </a:p>
        </p:txBody>
      </p:sp>
    </p:spTree>
    <p:extLst>
      <p:ext uri="{BB962C8B-B14F-4D97-AF65-F5344CB8AC3E}">
        <p14:creationId xmlns:p14="http://schemas.microsoft.com/office/powerpoint/2010/main" val="2418812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12B1836-A5CF-49A2-9CFC-2F5E1182BE5F}" type="datetimeFigureOut">
              <a:rPr lang="en-GB" smtClean="0"/>
              <a:t>11/07/2016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33EED8-35A2-4571-A30D-23A7733308AF}" type="slidenum">
              <a:rPr lang="en-GB" smtClean="0"/>
              <a:t>‹#›</a:t>
            </a:fld>
            <a:endParaRPr lang="en-GB"/>
          </a:p>
        </p:txBody>
      </p:sp>
    </p:spTree>
    <p:extLst>
      <p:ext uri="{BB962C8B-B14F-4D97-AF65-F5344CB8AC3E}">
        <p14:creationId xmlns:p14="http://schemas.microsoft.com/office/powerpoint/2010/main" val="3072146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12B1836-A5CF-49A2-9CFC-2F5E1182BE5F}" type="datetimeFigureOut">
              <a:rPr lang="en-GB" smtClean="0"/>
              <a:t>11/07/2016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33EED8-35A2-4571-A30D-23A7733308AF}" type="slidenum">
              <a:rPr lang="en-GB" smtClean="0"/>
              <a:t>‹#›</a:t>
            </a:fld>
            <a:endParaRPr lang="en-GB"/>
          </a:p>
        </p:txBody>
      </p:sp>
    </p:spTree>
    <p:extLst>
      <p:ext uri="{BB962C8B-B14F-4D97-AF65-F5344CB8AC3E}">
        <p14:creationId xmlns:p14="http://schemas.microsoft.com/office/powerpoint/2010/main" val="2312784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12B1836-A5CF-49A2-9CFC-2F5E1182BE5F}" type="datetimeFigureOut">
              <a:rPr lang="en-GB" smtClean="0"/>
              <a:t>11/07/2016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33EED8-35A2-4571-A30D-23A7733308AF}" type="slidenum">
              <a:rPr lang="en-GB" smtClean="0"/>
              <a:t>‹#›</a:t>
            </a:fld>
            <a:endParaRPr lang="en-GB"/>
          </a:p>
        </p:txBody>
      </p:sp>
    </p:spTree>
    <p:extLst>
      <p:ext uri="{BB962C8B-B14F-4D97-AF65-F5344CB8AC3E}">
        <p14:creationId xmlns:p14="http://schemas.microsoft.com/office/powerpoint/2010/main" val="2085927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2B1836-A5CF-49A2-9CFC-2F5E1182BE5F}" type="datetimeFigureOut">
              <a:rPr lang="en-GB" smtClean="0"/>
              <a:t>11/07/2016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33EED8-35A2-4571-A30D-23A7733308AF}" type="slidenum">
              <a:rPr lang="en-GB" smtClean="0"/>
              <a:t>‹#›</a:t>
            </a:fld>
            <a:endParaRPr lang="en-GB"/>
          </a:p>
        </p:txBody>
      </p:sp>
    </p:spTree>
    <p:extLst>
      <p:ext uri="{BB962C8B-B14F-4D97-AF65-F5344CB8AC3E}">
        <p14:creationId xmlns:p14="http://schemas.microsoft.com/office/powerpoint/2010/main" val="866541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12B1836-A5CF-49A2-9CFC-2F5E1182BE5F}" type="datetimeFigureOut">
              <a:rPr lang="en-GB" smtClean="0"/>
              <a:t>11/07/2016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33EED8-35A2-4571-A30D-23A7733308AF}" type="slidenum">
              <a:rPr lang="en-GB" smtClean="0"/>
              <a:t>‹#›</a:t>
            </a:fld>
            <a:endParaRPr lang="en-GB"/>
          </a:p>
        </p:txBody>
      </p:sp>
    </p:spTree>
    <p:extLst>
      <p:ext uri="{BB962C8B-B14F-4D97-AF65-F5344CB8AC3E}">
        <p14:creationId xmlns:p14="http://schemas.microsoft.com/office/powerpoint/2010/main" val="535741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12B1836-A5CF-49A2-9CFC-2F5E1182BE5F}" type="datetimeFigureOut">
              <a:rPr lang="en-GB" smtClean="0"/>
              <a:t>11/07/2016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33EED8-35A2-4571-A30D-23A7733308AF}" type="slidenum">
              <a:rPr lang="en-GB" smtClean="0"/>
              <a:t>‹#›</a:t>
            </a:fld>
            <a:endParaRPr lang="en-GB"/>
          </a:p>
        </p:txBody>
      </p:sp>
    </p:spTree>
    <p:extLst>
      <p:ext uri="{BB962C8B-B14F-4D97-AF65-F5344CB8AC3E}">
        <p14:creationId xmlns:p14="http://schemas.microsoft.com/office/powerpoint/2010/main" val="442975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12B1836-A5CF-49A2-9CFC-2F5E1182BE5F}" type="datetimeFigureOut">
              <a:rPr lang="en-GB" smtClean="0"/>
              <a:t>11/07/2016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33EED8-35A2-4571-A30D-23A7733308AF}" type="slidenum">
              <a:rPr lang="en-GB" smtClean="0"/>
              <a:t>‹#›</a:t>
            </a:fld>
            <a:endParaRPr lang="en-GB"/>
          </a:p>
        </p:txBody>
      </p:sp>
    </p:spTree>
    <p:extLst>
      <p:ext uri="{BB962C8B-B14F-4D97-AF65-F5344CB8AC3E}">
        <p14:creationId xmlns:p14="http://schemas.microsoft.com/office/powerpoint/2010/main" val="456027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2B1836-A5CF-49A2-9CFC-2F5E1182BE5F}" type="datetimeFigureOut">
              <a:rPr lang="en-GB" smtClean="0"/>
              <a:t>11/07/2016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233EED8-35A2-4571-A30D-23A7733308AF}" type="slidenum">
              <a:rPr lang="en-GB" smtClean="0"/>
              <a:t>‹#›</a:t>
            </a:fld>
            <a:endParaRPr lang="en-GB"/>
          </a:p>
        </p:txBody>
      </p:sp>
    </p:spTree>
    <p:extLst>
      <p:ext uri="{BB962C8B-B14F-4D97-AF65-F5344CB8AC3E}">
        <p14:creationId xmlns:p14="http://schemas.microsoft.com/office/powerpoint/2010/main" val="2650461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2B1836-A5CF-49A2-9CFC-2F5E1182BE5F}" type="datetimeFigureOut">
              <a:rPr lang="en-GB" smtClean="0"/>
              <a:t>11/07/2016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33EED8-35A2-4571-A30D-23A7733308AF}" type="slidenum">
              <a:rPr lang="en-GB" smtClean="0"/>
              <a:t>‹#›</a:t>
            </a:fld>
            <a:endParaRPr lang="en-GB"/>
          </a:p>
        </p:txBody>
      </p:sp>
    </p:spTree>
    <p:extLst>
      <p:ext uri="{BB962C8B-B14F-4D97-AF65-F5344CB8AC3E}">
        <p14:creationId xmlns:p14="http://schemas.microsoft.com/office/powerpoint/2010/main" val="854463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2B1836-A5CF-49A2-9CFC-2F5E1182BE5F}" type="datetimeFigureOut">
              <a:rPr lang="en-GB" smtClean="0"/>
              <a:t>11/07/2016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33EED8-35A2-4571-A30D-23A7733308AF}" type="slidenum">
              <a:rPr lang="en-GB" smtClean="0"/>
              <a:t>‹#›</a:t>
            </a:fld>
            <a:endParaRPr lang="en-GB"/>
          </a:p>
        </p:txBody>
      </p:sp>
    </p:spTree>
    <p:extLst>
      <p:ext uri="{BB962C8B-B14F-4D97-AF65-F5344CB8AC3E}">
        <p14:creationId xmlns:p14="http://schemas.microsoft.com/office/powerpoint/2010/main" val="3828091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B1836-A5CF-49A2-9CFC-2F5E1182BE5F}" type="datetimeFigureOut">
              <a:rPr lang="en-GB" smtClean="0"/>
              <a:t>11/07/2016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33EED8-35A2-4571-A30D-23A7733308AF}" type="slidenum">
              <a:rPr lang="en-GB" smtClean="0"/>
              <a:t>‹#›</a:t>
            </a:fld>
            <a:endParaRPr lang="en-GB"/>
          </a:p>
        </p:txBody>
      </p:sp>
    </p:spTree>
    <p:extLst>
      <p:ext uri="{BB962C8B-B14F-4D97-AF65-F5344CB8AC3E}">
        <p14:creationId xmlns:p14="http://schemas.microsoft.com/office/powerpoint/2010/main" val="740657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Investigating the correlation between month of birth and diagnosis of specific diseases</a:t>
            </a:r>
            <a:endParaRPr lang="en-GB" dirty="0"/>
          </a:p>
        </p:txBody>
      </p:sp>
      <p:sp>
        <p:nvSpPr>
          <p:cNvPr id="3" name="Subtitle 2"/>
          <p:cNvSpPr>
            <a:spLocks noGrp="1"/>
          </p:cNvSpPr>
          <p:nvPr>
            <p:ph type="subTitle" idx="1"/>
          </p:nvPr>
        </p:nvSpPr>
        <p:spPr/>
        <p:txBody>
          <a:bodyPr>
            <a:normAutofit/>
          </a:bodyPr>
          <a:lstStyle/>
          <a:p>
            <a:endParaRPr lang="en-GB" sz="2800" dirty="0" smtClean="0"/>
          </a:p>
          <a:p>
            <a:r>
              <a:rPr lang="en-GB" sz="2800" dirty="0" smtClean="0"/>
              <a:t>Ben Rickayzen, David Smith, Leonel Rodrigues Lopes </a:t>
            </a:r>
            <a:r>
              <a:rPr lang="en-GB" sz="2800" dirty="0" smtClean="0"/>
              <a:t>Junior</a:t>
            </a:r>
          </a:p>
          <a:p>
            <a:r>
              <a:rPr lang="en-GB" sz="2800" dirty="0" smtClean="0"/>
              <a:t>Cass Business School</a:t>
            </a:r>
            <a:endParaRPr lang="en-GB" sz="2800" dirty="0"/>
          </a:p>
        </p:txBody>
      </p:sp>
    </p:spTree>
    <p:extLst>
      <p:ext uri="{BB962C8B-B14F-4D97-AF65-F5344CB8AC3E}">
        <p14:creationId xmlns:p14="http://schemas.microsoft.com/office/powerpoint/2010/main" val="2849793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better way?</a:t>
            </a:r>
            <a:endParaRPr lang="en-GB" dirty="0"/>
          </a:p>
        </p:txBody>
      </p:sp>
      <p:pic>
        <p:nvPicPr>
          <p:cNvPr id="4" name="Imagem 1"/>
          <p:cNvPicPr/>
          <p:nvPr/>
        </p:nvPicPr>
        <p:blipFill>
          <a:blip r:embed="rId2" cstate="print"/>
          <a:srcRect/>
          <a:stretch>
            <a:fillRect/>
          </a:stretch>
        </p:blipFill>
        <p:spPr bwMode="auto">
          <a:xfrm>
            <a:off x="256674" y="1690688"/>
            <a:ext cx="6637671" cy="4589880"/>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216316" y="1690688"/>
                <a:ext cx="5654842" cy="4589880"/>
              </a:xfrm>
            </p:spPr>
            <p:txBody>
              <a:bodyPr/>
              <a:lstStyle/>
              <a:p>
                <a:r>
                  <a:rPr lang="en-GB" dirty="0" smtClean="0"/>
                  <a:t>We can put each observation on a standard Cartesian Space</a:t>
                </a:r>
              </a:p>
              <a:p>
                <a:r>
                  <a:rPr lang="en-GB" dirty="0"/>
                  <a:t>the midpoint angle of January </a:t>
                </a:r>
                <a:r>
                  <a:rPr lang="en-GB" dirty="0" smtClean="0"/>
                  <a:t>is 15°</a:t>
                </a:r>
              </a:p>
              <a:p>
                <a14:m>
                  <m:oMath xmlns:m="http://schemas.openxmlformats.org/officeDocument/2006/math">
                    <m:func>
                      <m:funcPr>
                        <m:ctrlPr>
                          <a:rPr lang="en-GB" i="1">
                            <a:latin typeface="Cambria Math" panose="02040503050406030204" pitchFamily="18" charset="0"/>
                          </a:rPr>
                        </m:ctrlPr>
                      </m:funcPr>
                      <m:fName>
                        <m:r>
                          <m:rPr>
                            <m:sty m:val="p"/>
                          </m:rPr>
                          <a:rPr lang="en-GB">
                            <a:latin typeface="Cambria Math" panose="02040503050406030204" pitchFamily="18" charset="0"/>
                          </a:rPr>
                          <m:t>cos</m:t>
                        </m:r>
                      </m:fName>
                      <m:e>
                        <m:d>
                          <m:dPr>
                            <m:ctrlPr>
                              <a:rPr lang="en-GB" i="1">
                                <a:latin typeface="Cambria Math" panose="02040503050406030204" pitchFamily="18" charset="0"/>
                              </a:rPr>
                            </m:ctrlPr>
                          </m:dPr>
                          <m:e>
                            <m:r>
                              <a:rPr lang="en-GB" i="1">
                                <a:latin typeface="Cambria Math" panose="02040503050406030204" pitchFamily="18" charset="0"/>
                              </a:rPr>
                              <m:t>15°</m:t>
                            </m:r>
                          </m:e>
                        </m:d>
                      </m:e>
                    </m:func>
                    <m:r>
                      <a:rPr lang="en-GB" i="1">
                        <a:latin typeface="Cambria Math" panose="02040503050406030204" pitchFamily="18" charset="0"/>
                      </a:rPr>
                      <m:t>= </m:t>
                    </m:r>
                    <m:f>
                      <m:fPr>
                        <m:ctrlPr>
                          <a:rPr lang="en-GB" i="1">
                            <a:latin typeface="Cambria Math" panose="02040503050406030204" pitchFamily="18" charset="0"/>
                          </a:rPr>
                        </m:ctrlPr>
                      </m:fPr>
                      <m:num>
                        <m:r>
                          <a:rPr lang="en-GB" i="1">
                            <a:latin typeface="Cambria Math" panose="02040503050406030204" pitchFamily="18" charset="0"/>
                          </a:rPr>
                          <m:t>𝐴𝑑𝑗𝑎𝑐𝑒𝑛𝑡</m:t>
                        </m:r>
                        <m:r>
                          <a:rPr lang="en-GB" i="1">
                            <a:latin typeface="Cambria Math" panose="02040503050406030204" pitchFamily="18" charset="0"/>
                          </a:rPr>
                          <m:t> </m:t>
                        </m:r>
                        <m:r>
                          <a:rPr lang="en-GB" i="1">
                            <a:latin typeface="Cambria Math" panose="02040503050406030204" pitchFamily="18" charset="0"/>
                          </a:rPr>
                          <m:t>𝑠𝑖𝑑𝑒</m:t>
                        </m:r>
                      </m:num>
                      <m:den>
                        <m:r>
                          <a:rPr lang="en-GB" i="1">
                            <a:latin typeface="Cambria Math" panose="02040503050406030204" pitchFamily="18" charset="0"/>
                          </a:rPr>
                          <m:t>𝐻𝑦𝑝𝑜𝑡𝑒𝑛𝑢𝑠𝑒</m:t>
                        </m:r>
                      </m:den>
                    </m:f>
                    <m:r>
                      <a:rPr lang="en-GB" i="1">
                        <a:latin typeface="Cambria Math" panose="02040503050406030204" pitchFamily="18" charset="0"/>
                      </a:rPr>
                      <m:t>=</m:t>
                    </m:r>
                    <m:f>
                      <m:fPr>
                        <m:ctrlPr>
                          <a:rPr lang="en-GB" i="1">
                            <a:latin typeface="Cambria Math" panose="02040503050406030204" pitchFamily="18" charset="0"/>
                          </a:rPr>
                        </m:ctrlPr>
                      </m:fPr>
                      <m:num>
                        <m:r>
                          <a:rPr lang="en-GB" i="1">
                            <a:latin typeface="Cambria Math" panose="02040503050406030204" pitchFamily="18" charset="0"/>
                          </a:rPr>
                          <m:t>𝑥</m:t>
                        </m:r>
                      </m:num>
                      <m:den>
                        <m:r>
                          <a:rPr lang="en-GB" i="1">
                            <a:latin typeface="Cambria Math" panose="02040503050406030204" pitchFamily="18" charset="0"/>
                          </a:rPr>
                          <m:t>1</m:t>
                        </m:r>
                      </m:den>
                    </m:f>
                    <m:r>
                      <a:rPr lang="en-GB" i="1">
                        <a:latin typeface="Cambria Math" panose="02040503050406030204" pitchFamily="18" charset="0"/>
                      </a:rPr>
                      <m:t>=0.97</m:t>
                    </m:r>
                  </m:oMath>
                </a14:m>
                <a:endParaRPr lang="en-GB" dirty="0" smtClean="0"/>
              </a:p>
              <a:p>
                <a14:m>
                  <m:oMath xmlns:m="http://schemas.openxmlformats.org/officeDocument/2006/math">
                    <m:func>
                      <m:funcPr>
                        <m:ctrlPr>
                          <a:rPr lang="en-GB" i="1">
                            <a:latin typeface="Cambria Math" panose="02040503050406030204" pitchFamily="18" charset="0"/>
                          </a:rPr>
                        </m:ctrlPr>
                      </m:funcPr>
                      <m:fName>
                        <m:r>
                          <m:rPr>
                            <m:sty m:val="p"/>
                          </m:rPr>
                          <a:rPr lang="en-GB">
                            <a:latin typeface="Cambria Math" panose="02040503050406030204" pitchFamily="18" charset="0"/>
                          </a:rPr>
                          <m:t>sin</m:t>
                        </m:r>
                      </m:fName>
                      <m:e>
                        <m:d>
                          <m:dPr>
                            <m:ctrlPr>
                              <a:rPr lang="en-GB" i="1">
                                <a:latin typeface="Cambria Math" panose="02040503050406030204" pitchFamily="18" charset="0"/>
                              </a:rPr>
                            </m:ctrlPr>
                          </m:dPr>
                          <m:e>
                            <m:r>
                              <a:rPr lang="en-GB" i="1">
                                <a:latin typeface="Cambria Math" panose="02040503050406030204" pitchFamily="18" charset="0"/>
                              </a:rPr>
                              <m:t>15°</m:t>
                            </m:r>
                          </m:e>
                        </m:d>
                      </m:e>
                    </m:func>
                    <m:r>
                      <a:rPr lang="en-GB" i="1">
                        <a:latin typeface="Cambria Math" panose="02040503050406030204" pitchFamily="18" charset="0"/>
                      </a:rPr>
                      <m:t>= </m:t>
                    </m:r>
                    <m:f>
                      <m:fPr>
                        <m:ctrlPr>
                          <a:rPr lang="en-GB" i="1">
                            <a:latin typeface="Cambria Math" panose="02040503050406030204" pitchFamily="18" charset="0"/>
                          </a:rPr>
                        </m:ctrlPr>
                      </m:fPr>
                      <m:num>
                        <m:r>
                          <a:rPr lang="en-GB" i="1">
                            <a:latin typeface="Cambria Math" panose="02040503050406030204" pitchFamily="18" charset="0"/>
                          </a:rPr>
                          <m:t>𝑂𝑝𝑝𝑜𝑠𝑖𝑡𝑒</m:t>
                        </m:r>
                        <m:r>
                          <a:rPr lang="en-GB" i="1">
                            <a:latin typeface="Cambria Math" panose="02040503050406030204" pitchFamily="18" charset="0"/>
                          </a:rPr>
                          <m:t> </m:t>
                        </m:r>
                        <m:r>
                          <a:rPr lang="en-GB" i="1">
                            <a:latin typeface="Cambria Math" panose="02040503050406030204" pitchFamily="18" charset="0"/>
                          </a:rPr>
                          <m:t>𝑠𝑖𝑑𝑒</m:t>
                        </m:r>
                      </m:num>
                      <m:den>
                        <m:r>
                          <a:rPr lang="en-GB" i="1">
                            <a:latin typeface="Cambria Math" panose="02040503050406030204" pitchFamily="18" charset="0"/>
                          </a:rPr>
                          <m:t>𝐻𝑦𝑝𝑜𝑡𝑒𝑛𝑢𝑠𝑒</m:t>
                        </m:r>
                      </m:den>
                    </m:f>
                    <m:r>
                      <a:rPr lang="en-GB" i="1">
                        <a:latin typeface="Cambria Math" panose="02040503050406030204" pitchFamily="18" charset="0"/>
                      </a:rPr>
                      <m:t>=</m:t>
                    </m:r>
                    <m:f>
                      <m:fPr>
                        <m:ctrlPr>
                          <a:rPr lang="en-GB" i="1">
                            <a:latin typeface="Cambria Math" panose="02040503050406030204" pitchFamily="18" charset="0"/>
                          </a:rPr>
                        </m:ctrlPr>
                      </m:fPr>
                      <m:num>
                        <m:r>
                          <a:rPr lang="en-GB" i="1">
                            <a:latin typeface="Cambria Math" panose="02040503050406030204" pitchFamily="18" charset="0"/>
                          </a:rPr>
                          <m:t>𝑦</m:t>
                        </m:r>
                      </m:num>
                      <m:den>
                        <m:r>
                          <a:rPr lang="en-GB" i="1">
                            <a:latin typeface="Cambria Math" panose="02040503050406030204" pitchFamily="18" charset="0"/>
                          </a:rPr>
                          <m:t>1</m:t>
                        </m:r>
                      </m:den>
                    </m:f>
                    <m:r>
                      <a:rPr lang="en-GB" i="1">
                        <a:latin typeface="Cambria Math" panose="02040503050406030204" pitchFamily="18" charset="0"/>
                      </a:rPr>
                      <m:t>=0.26</m:t>
                    </m:r>
                  </m:oMath>
                </a14:m>
                <a:endParaRPr lang="en-GB" dirty="0" smtClean="0"/>
              </a:p>
              <a:p>
                <a:r>
                  <a:rPr lang="en-GB" dirty="0"/>
                  <a:t>position of point A </a:t>
                </a:r>
                <a:r>
                  <a:rPr lang="en-GB" dirty="0" smtClean="0"/>
                  <a:t>is (0.97</a:t>
                </a:r>
                <a:r>
                  <a:rPr lang="en-GB" dirty="0"/>
                  <a:t>, 0.26)</a:t>
                </a:r>
              </a:p>
              <a:p>
                <a:endParaRPr lang="en-GB" dirty="0" smtClean="0"/>
              </a:p>
              <a:p>
                <a:endParaRPr lang="en-GB" dirty="0"/>
              </a:p>
              <a:p>
                <a:endParaRPr lang="en-GB" dirty="0" smtClean="0"/>
              </a:p>
              <a:p>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216316" y="1690688"/>
                <a:ext cx="5654842" cy="4589880"/>
              </a:xfrm>
              <a:blipFill rotWithShape="0">
                <a:blip r:embed="rId3"/>
                <a:stretch>
                  <a:fillRect l="-1942" t="-2125" r="-863"/>
                </a:stretch>
              </a:blipFill>
            </p:spPr>
            <p:txBody>
              <a:bodyPr/>
              <a:lstStyle/>
              <a:p>
                <a:r>
                  <a:rPr lang="en-GB">
                    <a:noFill/>
                  </a:rPr>
                  <a:t> </a:t>
                </a:r>
              </a:p>
            </p:txBody>
          </p:sp>
        </mc:Fallback>
      </mc:AlternateContent>
    </p:spTree>
    <p:extLst>
      <p:ext uri="{BB962C8B-B14F-4D97-AF65-F5344CB8AC3E}">
        <p14:creationId xmlns:p14="http://schemas.microsoft.com/office/powerpoint/2010/main" val="40246945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Test Statistics</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n-GB" dirty="0"/>
                  <a:t>One measure of location for the directional data is the </a:t>
                </a:r>
                <a:r>
                  <a:rPr lang="en-GB" b="1" i="1" dirty="0"/>
                  <a:t>centre of mass</a:t>
                </a:r>
                <a:r>
                  <a:rPr lang="en-GB" dirty="0"/>
                  <a:t> (</a:t>
                </a:r>
                <a14:m>
                  <m:oMath xmlns:m="http://schemas.openxmlformats.org/officeDocument/2006/math">
                    <m:acc>
                      <m:accPr>
                        <m:chr m:val="̅"/>
                        <m:ctrlPr>
                          <a:rPr lang="en-GB" i="1">
                            <a:latin typeface="Cambria Math" panose="02040503050406030204" pitchFamily="18" charset="0"/>
                          </a:rPr>
                        </m:ctrlPr>
                      </m:accPr>
                      <m:e>
                        <m:r>
                          <a:rPr lang="en-GB" i="1">
                            <a:latin typeface="Cambria Math" panose="02040503050406030204" pitchFamily="18" charset="0"/>
                          </a:rPr>
                          <m:t>𝑚</m:t>
                        </m:r>
                      </m:e>
                    </m:acc>
                    <m:r>
                      <a:rPr lang="en-GB" i="1">
                        <a:latin typeface="Cambria Math" panose="02040503050406030204" pitchFamily="18" charset="0"/>
                      </a:rPr>
                      <m:t>= </m:t>
                    </m:r>
                    <m:acc>
                      <m:accPr>
                        <m:chr m:val="̅"/>
                        <m:ctrlPr>
                          <a:rPr lang="en-GB" i="1">
                            <a:latin typeface="Cambria Math" panose="02040503050406030204" pitchFamily="18" charset="0"/>
                          </a:rPr>
                        </m:ctrlPr>
                      </m:accPr>
                      <m:e>
                        <m:r>
                          <a:rPr lang="en-GB" i="1">
                            <a:latin typeface="Cambria Math" panose="02040503050406030204" pitchFamily="18" charset="0"/>
                          </a:rPr>
                          <m:t>𝐶</m:t>
                        </m:r>
                      </m:e>
                    </m:acc>
                    <m:r>
                      <a:rPr lang="en-GB" i="1">
                        <a:latin typeface="Cambria Math" panose="02040503050406030204" pitchFamily="18" charset="0"/>
                      </a:rPr>
                      <m:t>,</m:t>
                    </m:r>
                    <m:acc>
                      <m:accPr>
                        <m:chr m:val="̅"/>
                        <m:ctrlPr>
                          <a:rPr lang="en-GB" i="1">
                            <a:latin typeface="Cambria Math" panose="02040503050406030204" pitchFamily="18" charset="0"/>
                          </a:rPr>
                        </m:ctrlPr>
                      </m:accPr>
                      <m:e>
                        <m:r>
                          <a:rPr lang="en-GB" i="1">
                            <a:latin typeface="Cambria Math" panose="02040503050406030204" pitchFamily="18" charset="0"/>
                          </a:rPr>
                          <m:t>𝑆</m:t>
                        </m:r>
                      </m:e>
                    </m:acc>
                  </m:oMath>
                </a14:m>
                <a:r>
                  <a:rPr lang="en-GB" dirty="0"/>
                  <a:t>), </a:t>
                </a:r>
                <a:r>
                  <a:rPr lang="en-GB" dirty="0" smtClean="0"/>
                  <a:t>where</a:t>
                </a:r>
                <a:r>
                  <a:rPr lang="en-GB" dirty="0"/>
                  <a:t> </a:t>
                </a:r>
                <a14:m>
                  <m:oMath xmlns:m="http://schemas.openxmlformats.org/officeDocument/2006/math">
                    <m:acc>
                      <m:accPr>
                        <m:chr m:val="̅"/>
                        <m:ctrlPr>
                          <a:rPr lang="en-GB" i="1">
                            <a:latin typeface="Cambria Math" panose="02040503050406030204" pitchFamily="18" charset="0"/>
                          </a:rPr>
                        </m:ctrlPr>
                      </m:accPr>
                      <m:e>
                        <m:r>
                          <a:rPr lang="en-GB" i="1">
                            <a:latin typeface="Cambria Math" panose="02040503050406030204" pitchFamily="18" charset="0"/>
                          </a:rPr>
                          <m:t>𝐶</m:t>
                        </m:r>
                      </m:e>
                    </m:acc>
                    <m:r>
                      <a:rPr lang="en-GB" i="1">
                        <a:latin typeface="Cambria Math" panose="02040503050406030204" pitchFamily="18" charset="0"/>
                      </a:rPr>
                      <m:t>=</m:t>
                    </m:r>
                    <m:f>
                      <m:fPr>
                        <m:ctrlPr>
                          <a:rPr lang="en-GB" i="1">
                            <a:latin typeface="Cambria Math" panose="02040503050406030204" pitchFamily="18" charset="0"/>
                          </a:rPr>
                        </m:ctrlPr>
                      </m:fPr>
                      <m:num>
                        <m:r>
                          <a:rPr lang="en-GB" i="1">
                            <a:latin typeface="Cambria Math" panose="02040503050406030204" pitchFamily="18" charset="0"/>
                          </a:rPr>
                          <m:t>1</m:t>
                        </m:r>
                      </m:num>
                      <m:den>
                        <m:r>
                          <a:rPr lang="en-GB" i="1">
                            <a:latin typeface="Cambria Math" panose="02040503050406030204" pitchFamily="18" charset="0"/>
                          </a:rPr>
                          <m:t>𝑛</m:t>
                        </m:r>
                      </m:den>
                    </m:f>
                    <m:nary>
                      <m:naryPr>
                        <m:chr m:val="∑"/>
                        <m:limLoc m:val="undOvr"/>
                        <m:ctrlPr>
                          <a:rPr lang="en-GB" i="1">
                            <a:latin typeface="Cambria Math" panose="02040503050406030204" pitchFamily="18" charset="0"/>
                          </a:rPr>
                        </m:ctrlPr>
                      </m:naryPr>
                      <m:sub>
                        <m:r>
                          <a:rPr lang="en-GB" i="1">
                            <a:latin typeface="Cambria Math" panose="02040503050406030204" pitchFamily="18" charset="0"/>
                          </a:rPr>
                          <m:t>𝑖</m:t>
                        </m:r>
                        <m:r>
                          <a:rPr lang="en-GB" i="1">
                            <a:latin typeface="Cambria Math" panose="02040503050406030204" pitchFamily="18" charset="0"/>
                          </a:rPr>
                          <m:t>=1</m:t>
                        </m:r>
                      </m:sub>
                      <m:sup>
                        <m:r>
                          <a:rPr lang="en-GB" i="1">
                            <a:latin typeface="Cambria Math" panose="02040503050406030204" pitchFamily="18" charset="0"/>
                          </a:rPr>
                          <m:t>𝑛</m:t>
                        </m:r>
                      </m:sup>
                      <m:e>
                        <m:r>
                          <a:rPr lang="en-GB" i="1">
                            <a:latin typeface="Cambria Math" panose="02040503050406030204" pitchFamily="18" charset="0"/>
                          </a:rPr>
                          <m:t>𝑐𝑜𝑠</m:t>
                        </m:r>
                        <m:sSub>
                          <m:sSubPr>
                            <m:ctrlPr>
                              <a:rPr lang="en-GB" i="1">
                                <a:latin typeface="Cambria Math" panose="02040503050406030204" pitchFamily="18" charset="0"/>
                              </a:rPr>
                            </m:ctrlPr>
                          </m:sSubPr>
                          <m:e>
                            <m:r>
                              <a:rPr lang="en-GB" i="1">
                                <a:latin typeface="Cambria Math" panose="02040503050406030204" pitchFamily="18" charset="0"/>
                              </a:rPr>
                              <m:t>𝜃</m:t>
                            </m:r>
                          </m:e>
                          <m:sub>
                            <m:r>
                              <a:rPr lang="en-GB" i="1">
                                <a:latin typeface="Cambria Math" panose="02040503050406030204" pitchFamily="18" charset="0"/>
                              </a:rPr>
                              <m:t>𝑖</m:t>
                            </m:r>
                          </m:sub>
                        </m:sSub>
                      </m:e>
                    </m:nary>
                  </m:oMath>
                </a14:m>
                <a:r>
                  <a:rPr lang="en-GB" dirty="0"/>
                  <a:t> and </a:t>
                </a:r>
                <a14:m>
                  <m:oMath xmlns:m="http://schemas.openxmlformats.org/officeDocument/2006/math">
                    <m:acc>
                      <m:accPr>
                        <m:chr m:val="̅"/>
                        <m:ctrlPr>
                          <a:rPr lang="en-GB" i="1">
                            <a:latin typeface="Cambria Math" panose="02040503050406030204" pitchFamily="18" charset="0"/>
                          </a:rPr>
                        </m:ctrlPr>
                      </m:accPr>
                      <m:e>
                        <m:r>
                          <a:rPr lang="en-GB" i="1">
                            <a:latin typeface="Cambria Math" panose="02040503050406030204" pitchFamily="18" charset="0"/>
                          </a:rPr>
                          <m:t>𝑆</m:t>
                        </m:r>
                      </m:e>
                    </m:acc>
                    <m:r>
                      <a:rPr lang="en-GB" i="1">
                        <a:latin typeface="Cambria Math" panose="02040503050406030204" pitchFamily="18" charset="0"/>
                      </a:rPr>
                      <m:t>=</m:t>
                    </m:r>
                    <m:f>
                      <m:fPr>
                        <m:ctrlPr>
                          <a:rPr lang="en-GB" i="1">
                            <a:latin typeface="Cambria Math" panose="02040503050406030204" pitchFamily="18" charset="0"/>
                          </a:rPr>
                        </m:ctrlPr>
                      </m:fPr>
                      <m:num>
                        <m:r>
                          <a:rPr lang="en-GB" i="1">
                            <a:latin typeface="Cambria Math" panose="02040503050406030204" pitchFamily="18" charset="0"/>
                          </a:rPr>
                          <m:t>1</m:t>
                        </m:r>
                      </m:num>
                      <m:den>
                        <m:r>
                          <a:rPr lang="en-GB" i="1">
                            <a:latin typeface="Cambria Math" panose="02040503050406030204" pitchFamily="18" charset="0"/>
                          </a:rPr>
                          <m:t>𝑛</m:t>
                        </m:r>
                      </m:den>
                    </m:f>
                    <m:nary>
                      <m:naryPr>
                        <m:chr m:val="∑"/>
                        <m:limLoc m:val="undOvr"/>
                        <m:ctrlPr>
                          <a:rPr lang="en-GB" i="1">
                            <a:latin typeface="Cambria Math" panose="02040503050406030204" pitchFamily="18" charset="0"/>
                          </a:rPr>
                        </m:ctrlPr>
                      </m:naryPr>
                      <m:sub>
                        <m:r>
                          <a:rPr lang="en-GB" i="1">
                            <a:latin typeface="Cambria Math" panose="02040503050406030204" pitchFamily="18" charset="0"/>
                          </a:rPr>
                          <m:t>𝑖</m:t>
                        </m:r>
                        <m:r>
                          <a:rPr lang="en-GB" i="1">
                            <a:latin typeface="Cambria Math" panose="02040503050406030204" pitchFamily="18" charset="0"/>
                          </a:rPr>
                          <m:t>=1</m:t>
                        </m:r>
                      </m:sub>
                      <m:sup>
                        <m:r>
                          <a:rPr lang="en-GB" i="1">
                            <a:latin typeface="Cambria Math" panose="02040503050406030204" pitchFamily="18" charset="0"/>
                          </a:rPr>
                          <m:t>𝑛</m:t>
                        </m:r>
                      </m:sup>
                      <m:e>
                        <m:r>
                          <a:rPr lang="en-GB" i="1">
                            <a:latin typeface="Cambria Math" panose="02040503050406030204" pitchFamily="18" charset="0"/>
                          </a:rPr>
                          <m:t>𝑠𝑖𝑛</m:t>
                        </m:r>
                        <m:r>
                          <a:rPr lang="en-GB" i="1">
                            <a:latin typeface="Cambria Math" panose="02040503050406030204" pitchFamily="18" charset="0"/>
                          </a:rPr>
                          <m:t> </m:t>
                        </m:r>
                        <m:sSub>
                          <m:sSubPr>
                            <m:ctrlPr>
                              <a:rPr lang="en-GB" i="1">
                                <a:latin typeface="Cambria Math" panose="02040503050406030204" pitchFamily="18" charset="0"/>
                              </a:rPr>
                            </m:ctrlPr>
                          </m:sSubPr>
                          <m:e>
                            <m:r>
                              <a:rPr lang="en-GB" i="1">
                                <a:latin typeface="Cambria Math" panose="02040503050406030204" pitchFamily="18" charset="0"/>
                              </a:rPr>
                              <m:t>𝜃</m:t>
                            </m:r>
                          </m:e>
                          <m:sub>
                            <m:r>
                              <a:rPr lang="en-GB" i="1">
                                <a:latin typeface="Cambria Math" panose="02040503050406030204" pitchFamily="18" charset="0"/>
                              </a:rPr>
                              <m:t>𝑖</m:t>
                            </m:r>
                          </m:sub>
                        </m:sSub>
                      </m:e>
                    </m:nary>
                  </m:oMath>
                </a14:m>
                <a:endParaRPr lang="en-GB" dirty="0"/>
              </a:p>
              <a:p>
                <a:r>
                  <a:rPr lang="en-GB" dirty="0" smtClean="0"/>
                  <a:t>We can then </a:t>
                </a:r>
                <a:r>
                  <a:rPr lang="en-GB" dirty="0"/>
                  <a:t>find the </a:t>
                </a:r>
                <a:r>
                  <a:rPr lang="en-GB" b="1" i="1" dirty="0"/>
                  <a:t>mean resultant radius</a:t>
                </a:r>
                <a:r>
                  <a:rPr lang="en-GB" dirty="0"/>
                  <a:t> (</a:t>
                </a:r>
                <a14:m>
                  <m:oMath xmlns:m="http://schemas.openxmlformats.org/officeDocument/2006/math">
                    <m:acc>
                      <m:accPr>
                        <m:chr m:val="̅"/>
                        <m:ctrlPr>
                          <a:rPr lang="en-GB" i="1">
                            <a:latin typeface="Cambria Math" panose="02040503050406030204" pitchFamily="18" charset="0"/>
                          </a:rPr>
                        </m:ctrlPr>
                      </m:accPr>
                      <m:e>
                        <m:r>
                          <a:rPr lang="en-GB" i="1">
                            <a:latin typeface="Cambria Math" panose="02040503050406030204" pitchFamily="18" charset="0"/>
                          </a:rPr>
                          <m:t>𝑅</m:t>
                        </m:r>
                      </m:e>
                    </m:acc>
                  </m:oMath>
                </a14:m>
                <a:r>
                  <a:rPr lang="en-GB" dirty="0" smtClean="0"/>
                  <a:t>) </a:t>
                </a:r>
                <a:r>
                  <a:rPr lang="en-GB" dirty="0"/>
                  <a:t>a measure of </a:t>
                </a:r>
                <a:r>
                  <a:rPr lang="en-GB" dirty="0" smtClean="0"/>
                  <a:t>the concentration </a:t>
                </a:r>
                <a:r>
                  <a:rPr lang="en-GB" dirty="0"/>
                  <a:t>of the </a:t>
                </a:r>
                <a:r>
                  <a:rPr lang="en-GB" dirty="0" smtClean="0"/>
                  <a:t>data – if all of the observations in same month then </a:t>
                </a:r>
                <a14:m>
                  <m:oMath xmlns:m="http://schemas.openxmlformats.org/officeDocument/2006/math">
                    <m:acc>
                      <m:accPr>
                        <m:chr m:val="̅"/>
                        <m:ctrlPr>
                          <a:rPr lang="en-GB" i="1">
                            <a:latin typeface="Cambria Math" panose="02040503050406030204" pitchFamily="18" charset="0"/>
                          </a:rPr>
                        </m:ctrlPr>
                      </m:accPr>
                      <m:e>
                        <m:r>
                          <a:rPr lang="en-GB" i="1" smtClean="0">
                            <a:latin typeface="Cambria Math" panose="02040503050406030204" pitchFamily="18" charset="0"/>
                          </a:rPr>
                          <m:t>𝑅</m:t>
                        </m:r>
                      </m:e>
                    </m:acc>
                  </m:oMath>
                </a14:m>
                <a:r>
                  <a:rPr lang="en-GB" dirty="0" smtClean="0"/>
                  <a:t> =1; If </a:t>
                </a:r>
                <a:r>
                  <a:rPr lang="en-GB" dirty="0"/>
                  <a:t>all of the observations were evenly distributed, then </a:t>
                </a:r>
                <a14:m>
                  <m:oMath xmlns:m="http://schemas.openxmlformats.org/officeDocument/2006/math">
                    <m:acc>
                      <m:accPr>
                        <m:chr m:val="̅"/>
                        <m:ctrlPr>
                          <a:rPr lang="en-GB" i="1">
                            <a:latin typeface="Cambria Math" panose="02040503050406030204" pitchFamily="18" charset="0"/>
                          </a:rPr>
                        </m:ctrlPr>
                      </m:accPr>
                      <m:e>
                        <m:r>
                          <a:rPr lang="en-GB" i="1">
                            <a:latin typeface="Cambria Math" panose="02040503050406030204" pitchFamily="18" charset="0"/>
                          </a:rPr>
                          <m:t>𝑅</m:t>
                        </m:r>
                      </m:e>
                    </m:acc>
                  </m:oMath>
                </a14:m>
                <a:r>
                  <a:rPr lang="en-GB" dirty="0"/>
                  <a:t> </a:t>
                </a:r>
                <a:r>
                  <a:rPr lang="en-GB" dirty="0" smtClean="0"/>
                  <a:t>=0 </a:t>
                </a:r>
              </a:p>
              <a:p>
                <a:pPr marL="0" indent="0">
                  <a:buNone/>
                </a:pPr>
                <a:r>
                  <a:rPr lang="en-GB" dirty="0" smtClean="0"/>
                  <a:t>	 </a:t>
                </a:r>
                <a14:m>
                  <m:oMath xmlns:m="http://schemas.openxmlformats.org/officeDocument/2006/math">
                    <m:acc>
                      <m:accPr>
                        <m:chr m:val="̅"/>
                        <m:ctrlPr>
                          <a:rPr lang="en-GB" i="1">
                            <a:latin typeface="Cambria Math" panose="02040503050406030204" pitchFamily="18" charset="0"/>
                          </a:rPr>
                        </m:ctrlPr>
                      </m:accPr>
                      <m:e>
                        <m:r>
                          <a:rPr lang="en-GB" i="1">
                            <a:latin typeface="Cambria Math" panose="02040503050406030204" pitchFamily="18" charset="0"/>
                          </a:rPr>
                          <m:t>𝑅</m:t>
                        </m:r>
                      </m:e>
                    </m:acc>
                    <m:r>
                      <a:rPr lang="en-GB" i="1">
                        <a:latin typeface="Cambria Math" panose="02040503050406030204" pitchFamily="18" charset="0"/>
                      </a:rPr>
                      <m:t>= </m:t>
                    </m:r>
                    <m:rad>
                      <m:radPr>
                        <m:degHide m:val="on"/>
                        <m:ctrlPr>
                          <a:rPr lang="en-GB" i="1">
                            <a:latin typeface="Cambria Math" panose="02040503050406030204" pitchFamily="18" charset="0"/>
                          </a:rPr>
                        </m:ctrlPr>
                      </m:radPr>
                      <m:deg/>
                      <m:e>
                        <m:sSup>
                          <m:sSupPr>
                            <m:ctrlPr>
                              <a:rPr lang="en-GB" i="1">
                                <a:latin typeface="Cambria Math" panose="02040503050406030204" pitchFamily="18" charset="0"/>
                              </a:rPr>
                            </m:ctrlPr>
                          </m:sSupPr>
                          <m:e>
                            <m:acc>
                              <m:accPr>
                                <m:chr m:val="̅"/>
                                <m:ctrlPr>
                                  <a:rPr lang="en-GB" i="1">
                                    <a:latin typeface="Cambria Math" panose="02040503050406030204" pitchFamily="18" charset="0"/>
                                  </a:rPr>
                                </m:ctrlPr>
                              </m:accPr>
                              <m:e>
                                <m:r>
                                  <a:rPr lang="en-GB" i="1">
                                    <a:latin typeface="Cambria Math" panose="02040503050406030204" pitchFamily="18" charset="0"/>
                                  </a:rPr>
                                  <m:t>𝐶</m:t>
                                </m:r>
                              </m:e>
                            </m:acc>
                          </m:e>
                          <m:sup>
                            <m:r>
                              <a:rPr lang="en-GB" i="1">
                                <a:latin typeface="Cambria Math" panose="02040503050406030204" pitchFamily="18" charset="0"/>
                              </a:rPr>
                              <m:t>2</m:t>
                            </m:r>
                          </m:sup>
                        </m:sSup>
                        <m:r>
                          <a:rPr lang="en-GB" i="1">
                            <a:latin typeface="Cambria Math" panose="02040503050406030204" pitchFamily="18" charset="0"/>
                          </a:rPr>
                          <m:t>+</m:t>
                        </m:r>
                        <m:sSup>
                          <m:sSupPr>
                            <m:ctrlPr>
                              <a:rPr lang="en-GB" i="1">
                                <a:latin typeface="Cambria Math" panose="02040503050406030204" pitchFamily="18" charset="0"/>
                              </a:rPr>
                            </m:ctrlPr>
                          </m:sSupPr>
                          <m:e>
                            <m:acc>
                              <m:accPr>
                                <m:chr m:val="̅"/>
                                <m:ctrlPr>
                                  <a:rPr lang="en-GB" i="1">
                                    <a:latin typeface="Cambria Math" panose="02040503050406030204" pitchFamily="18" charset="0"/>
                                  </a:rPr>
                                </m:ctrlPr>
                              </m:accPr>
                              <m:e>
                                <m:r>
                                  <a:rPr lang="en-GB" i="1">
                                    <a:latin typeface="Cambria Math" panose="02040503050406030204" pitchFamily="18" charset="0"/>
                                  </a:rPr>
                                  <m:t>𝑆</m:t>
                                </m:r>
                              </m:e>
                            </m:acc>
                          </m:e>
                          <m:sup>
                            <m:r>
                              <a:rPr lang="en-GB" i="1">
                                <a:latin typeface="Cambria Math" panose="02040503050406030204" pitchFamily="18" charset="0"/>
                              </a:rPr>
                              <m:t>2</m:t>
                            </m:r>
                          </m:sup>
                        </m:sSup>
                      </m:e>
                    </m:rad>
                  </m:oMath>
                </a14:m>
                <a:endParaRPr lang="en-GB" dirty="0" smtClean="0"/>
              </a:p>
              <a:p>
                <a:r>
                  <a:rPr lang="en-GB" dirty="0" smtClean="0"/>
                  <a:t>(with a small grouping modification of </a:t>
                </a:r>
                <a14:m>
                  <m:oMath xmlns:m="http://schemas.openxmlformats.org/officeDocument/2006/math">
                    <m:r>
                      <a:rPr lang="en-GB" i="1">
                        <a:latin typeface="Cambria Math" panose="02040503050406030204" pitchFamily="18" charset="0"/>
                      </a:rPr>
                      <m:t>𝑎</m:t>
                    </m:r>
                    <m:d>
                      <m:dPr>
                        <m:ctrlPr>
                          <a:rPr lang="en-GB" i="1">
                            <a:latin typeface="Cambria Math" panose="02040503050406030204" pitchFamily="18" charset="0"/>
                          </a:rPr>
                        </m:ctrlPr>
                      </m:dPr>
                      <m:e>
                        <m:r>
                          <a:rPr lang="en-GB" i="1">
                            <a:latin typeface="Cambria Math" panose="02040503050406030204" pitchFamily="18" charset="0"/>
                          </a:rPr>
                          <m:t>h</m:t>
                        </m:r>
                      </m:e>
                    </m:d>
                    <m:r>
                      <a:rPr lang="en-GB" i="1">
                        <a:latin typeface="Cambria Math" panose="02040503050406030204" pitchFamily="18" charset="0"/>
                      </a:rPr>
                      <m:t>=</m:t>
                    </m:r>
                    <m:f>
                      <m:fPr>
                        <m:ctrlPr>
                          <a:rPr lang="en-GB" i="1">
                            <a:latin typeface="Cambria Math" panose="02040503050406030204" pitchFamily="18" charset="0"/>
                          </a:rPr>
                        </m:ctrlPr>
                      </m:fPr>
                      <m:num>
                        <m:f>
                          <m:fPr>
                            <m:type m:val="skw"/>
                            <m:ctrlPr>
                              <a:rPr lang="en-GB" i="1">
                                <a:latin typeface="Cambria Math" panose="02040503050406030204" pitchFamily="18" charset="0"/>
                              </a:rPr>
                            </m:ctrlPr>
                          </m:fPr>
                          <m:num>
                            <m:r>
                              <a:rPr lang="en-GB" i="1">
                                <a:latin typeface="Cambria Math" panose="02040503050406030204" pitchFamily="18" charset="0"/>
                              </a:rPr>
                              <m:t>h</m:t>
                            </m:r>
                          </m:num>
                          <m:den>
                            <m:r>
                              <a:rPr lang="en-GB" i="1">
                                <a:latin typeface="Cambria Math" panose="02040503050406030204" pitchFamily="18" charset="0"/>
                              </a:rPr>
                              <m:t>2</m:t>
                            </m:r>
                          </m:den>
                        </m:f>
                      </m:num>
                      <m:den>
                        <m:func>
                          <m:funcPr>
                            <m:ctrlPr>
                              <a:rPr lang="en-GB" i="1">
                                <a:latin typeface="Cambria Math" panose="02040503050406030204" pitchFamily="18" charset="0"/>
                              </a:rPr>
                            </m:ctrlPr>
                          </m:funcPr>
                          <m:fName>
                            <m:r>
                              <m:rPr>
                                <m:sty m:val="p"/>
                              </m:rPr>
                              <a:rPr lang="en-GB">
                                <a:latin typeface="Cambria Math" panose="02040503050406030204" pitchFamily="18" charset="0"/>
                              </a:rPr>
                              <m:t>sin</m:t>
                            </m:r>
                          </m:fName>
                          <m:e>
                            <m:d>
                              <m:dPr>
                                <m:ctrlPr>
                                  <a:rPr lang="en-GB" i="1">
                                    <a:latin typeface="Cambria Math" panose="02040503050406030204" pitchFamily="18" charset="0"/>
                                  </a:rPr>
                                </m:ctrlPr>
                              </m:dPr>
                              <m:e>
                                <m:f>
                                  <m:fPr>
                                    <m:type m:val="skw"/>
                                    <m:ctrlPr>
                                      <a:rPr lang="en-GB" i="1">
                                        <a:latin typeface="Cambria Math" panose="02040503050406030204" pitchFamily="18" charset="0"/>
                                      </a:rPr>
                                    </m:ctrlPr>
                                  </m:fPr>
                                  <m:num>
                                    <m:r>
                                      <a:rPr lang="en-GB" i="1">
                                        <a:latin typeface="Cambria Math" panose="02040503050406030204" pitchFamily="18" charset="0"/>
                                      </a:rPr>
                                      <m:t>h</m:t>
                                    </m:r>
                                  </m:num>
                                  <m:den>
                                    <m:r>
                                      <a:rPr lang="en-GB" i="1">
                                        <a:latin typeface="Cambria Math" panose="02040503050406030204" pitchFamily="18" charset="0"/>
                                      </a:rPr>
                                      <m:t>2</m:t>
                                    </m:r>
                                  </m:den>
                                </m:f>
                              </m:e>
                            </m:d>
                          </m:e>
                        </m:func>
                      </m:den>
                    </m:f>
                  </m:oMath>
                </a14:m>
                <a:r>
                  <a:rPr lang="en-GB" dirty="0" smtClean="0"/>
                  <a:t> where h is the size of the groups in radians (0.5235) which gives a(h) = 1.0115)</a:t>
                </a:r>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43" t="-3081" r="-522" b="-3361"/>
                </a:stretch>
              </a:blipFill>
            </p:spPr>
            <p:txBody>
              <a:bodyPr/>
              <a:lstStyle/>
              <a:p>
                <a:r>
                  <a:rPr lang="en-GB">
                    <a:noFill/>
                  </a:rPr>
                  <a:t> </a:t>
                </a:r>
              </a:p>
            </p:txBody>
          </p:sp>
        </mc:Fallback>
      </mc:AlternateContent>
    </p:spTree>
    <p:extLst>
      <p:ext uri="{BB962C8B-B14F-4D97-AF65-F5344CB8AC3E}">
        <p14:creationId xmlns:p14="http://schemas.microsoft.com/office/powerpoint/2010/main" val="36296079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Test Statistics</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GB" dirty="0" smtClean="0"/>
                  <a:t>We </a:t>
                </a:r>
                <a:r>
                  <a:rPr lang="en-GB" dirty="0"/>
                  <a:t>can also calculate the </a:t>
                </a:r>
                <a:r>
                  <a:rPr lang="en-GB" b="1" i="1" dirty="0" smtClean="0"/>
                  <a:t>mean </a:t>
                </a:r>
                <a:r>
                  <a:rPr lang="en-GB" b="1" i="1" dirty="0"/>
                  <a:t>direction</a:t>
                </a:r>
                <a:r>
                  <a:rPr lang="en-GB" dirty="0"/>
                  <a:t> (</a:t>
                </a:r>
                <a14:m>
                  <m:oMath xmlns:m="http://schemas.openxmlformats.org/officeDocument/2006/math">
                    <m:acc>
                      <m:accPr>
                        <m:chr m:val="̅"/>
                        <m:ctrlPr>
                          <a:rPr lang="en-GB" i="1">
                            <a:latin typeface="Cambria Math" panose="02040503050406030204" pitchFamily="18" charset="0"/>
                          </a:rPr>
                        </m:ctrlPr>
                      </m:accPr>
                      <m:e>
                        <m:r>
                          <a:rPr lang="en-GB" i="1">
                            <a:latin typeface="Cambria Math" panose="02040503050406030204" pitchFamily="18" charset="0"/>
                          </a:rPr>
                          <m:t>𝜃</m:t>
                        </m:r>
                      </m:e>
                    </m:acc>
                  </m:oMath>
                </a14:m>
                <a:r>
                  <a:rPr lang="en-GB" dirty="0"/>
                  <a:t>), which </a:t>
                </a:r>
                <a:r>
                  <a:rPr lang="en-GB" dirty="0" smtClean="0"/>
                  <a:t>will give us, in this scenario, the month where the higher diabetes incidence is focused</a:t>
                </a:r>
              </a:p>
              <a:p>
                <a:endParaRPr lang="en-GB" dirty="0"/>
              </a:p>
              <a:p>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43" t="-2101"/>
                </a:stretch>
              </a:blipFill>
            </p:spPr>
            <p:txBody>
              <a:bodyPr/>
              <a:lstStyle/>
              <a:p>
                <a:r>
                  <a:rPr lang="en-GB">
                    <a:noFill/>
                  </a:rPr>
                  <a:t> </a:t>
                </a:r>
              </a:p>
            </p:txBody>
          </p:sp>
        </mc:Fallback>
      </mc:AlternateContent>
      <p:pic>
        <p:nvPicPr>
          <p:cNvPr id="5" name="Picture 4"/>
          <p:cNvPicPr>
            <a:picLocks noChangeAspect="1"/>
          </p:cNvPicPr>
          <p:nvPr/>
        </p:nvPicPr>
        <p:blipFill>
          <a:blip r:embed="rId3"/>
          <a:stretch>
            <a:fillRect/>
          </a:stretch>
        </p:blipFill>
        <p:spPr>
          <a:xfrm>
            <a:off x="-2338128" y="3372784"/>
            <a:ext cx="16423939" cy="2468458"/>
          </a:xfrm>
          <a:prstGeom prst="rect">
            <a:avLst/>
          </a:prstGeom>
        </p:spPr>
      </p:pic>
    </p:spTree>
    <p:extLst>
      <p:ext uri="{BB962C8B-B14F-4D97-AF65-F5344CB8AC3E}">
        <p14:creationId xmlns:p14="http://schemas.microsoft.com/office/powerpoint/2010/main" val="24142956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Rayleigh Test</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GB" dirty="0" smtClean="0"/>
                  <a:t>Tests if </a:t>
                </a:r>
                <a:r>
                  <a:rPr lang="en-GB" dirty="0"/>
                  <a:t>there is evidence that the </a:t>
                </a:r>
                <a:r>
                  <a:rPr lang="en-GB" dirty="0" smtClean="0"/>
                  <a:t>number of adjusted monthly </a:t>
                </a:r>
                <a:r>
                  <a:rPr lang="en-GB" dirty="0"/>
                  <a:t>births </a:t>
                </a:r>
                <a:r>
                  <a:rPr lang="en-GB" dirty="0" smtClean="0"/>
                  <a:t>are not </a:t>
                </a:r>
                <a:r>
                  <a:rPr lang="en-GB" dirty="0"/>
                  <a:t>uniformly distributed throughout the </a:t>
                </a:r>
                <a:r>
                  <a:rPr lang="en-GB" dirty="0" smtClean="0"/>
                  <a:t>year</a:t>
                </a:r>
              </a:p>
              <a:p>
                <a:r>
                  <a:rPr lang="en-GB" dirty="0" smtClean="0"/>
                  <a:t>We </a:t>
                </a:r>
                <a:r>
                  <a:rPr lang="en-GB" dirty="0"/>
                  <a:t>would reject H</a:t>
                </a:r>
                <a:r>
                  <a:rPr lang="en-GB" baseline="-25000" dirty="0"/>
                  <a:t>0</a:t>
                </a:r>
                <a:r>
                  <a:rPr lang="en-GB" dirty="0"/>
                  <a:t> </a:t>
                </a:r>
                <a:r>
                  <a:rPr lang="en-GB" dirty="0" smtClean="0"/>
                  <a:t>(births are uniform) if </a:t>
                </a:r>
                <a:r>
                  <a:rPr lang="en-GB" dirty="0"/>
                  <a:t>our mean resultant radius </a:t>
                </a:r>
                <a14:m>
                  <m:oMath xmlns:m="http://schemas.openxmlformats.org/officeDocument/2006/math">
                    <m:acc>
                      <m:accPr>
                        <m:chr m:val="̅"/>
                        <m:ctrlPr>
                          <a:rPr lang="en-GB" i="1">
                            <a:latin typeface="Cambria Math" panose="02040503050406030204" pitchFamily="18" charset="0"/>
                          </a:rPr>
                        </m:ctrlPr>
                      </m:accPr>
                      <m:e>
                        <m:r>
                          <a:rPr lang="en-GB" i="1">
                            <a:latin typeface="Cambria Math" panose="02040503050406030204" pitchFamily="18" charset="0"/>
                          </a:rPr>
                          <m:t>𝑅</m:t>
                        </m:r>
                      </m:e>
                    </m:acc>
                  </m:oMath>
                </a14:m>
                <a:r>
                  <a:rPr lang="en-GB" dirty="0"/>
                  <a:t> is large enough to suggest a significant concentration of observations. The test statistic is </a:t>
                </a:r>
                <a14:m>
                  <m:oMath xmlns:m="http://schemas.openxmlformats.org/officeDocument/2006/math">
                    <m:r>
                      <a:rPr lang="en-GB" b="1" i="1">
                        <a:latin typeface="Cambria Math" panose="02040503050406030204" pitchFamily="18" charset="0"/>
                      </a:rPr>
                      <m:t>𝒛</m:t>
                    </m:r>
                    <m:r>
                      <a:rPr lang="en-GB" b="1" i="1">
                        <a:latin typeface="Cambria Math" panose="02040503050406030204" pitchFamily="18" charset="0"/>
                      </a:rPr>
                      <m:t>= </m:t>
                    </m:r>
                    <m:r>
                      <a:rPr lang="en-GB" b="1" i="1">
                        <a:latin typeface="Cambria Math" panose="02040503050406030204" pitchFamily="18" charset="0"/>
                      </a:rPr>
                      <m:t>𝟐</m:t>
                    </m:r>
                    <m:r>
                      <a:rPr lang="en-GB" b="1" i="1">
                        <a:latin typeface="Cambria Math" panose="02040503050406030204" pitchFamily="18" charset="0"/>
                      </a:rPr>
                      <m:t>𝒏</m:t>
                    </m:r>
                    <m:sSup>
                      <m:sSupPr>
                        <m:ctrlPr>
                          <a:rPr lang="en-GB" b="1" i="1">
                            <a:latin typeface="Cambria Math" panose="02040503050406030204" pitchFamily="18" charset="0"/>
                          </a:rPr>
                        </m:ctrlPr>
                      </m:sSupPr>
                      <m:e>
                        <m:acc>
                          <m:accPr>
                            <m:chr m:val="̅"/>
                            <m:ctrlPr>
                              <a:rPr lang="en-GB" b="1" i="1">
                                <a:latin typeface="Cambria Math" panose="02040503050406030204" pitchFamily="18" charset="0"/>
                              </a:rPr>
                            </m:ctrlPr>
                          </m:accPr>
                          <m:e>
                            <m:r>
                              <a:rPr lang="en-GB" b="1" i="1">
                                <a:latin typeface="Cambria Math" panose="02040503050406030204" pitchFamily="18" charset="0"/>
                              </a:rPr>
                              <m:t>𝑹</m:t>
                            </m:r>
                          </m:e>
                        </m:acc>
                      </m:e>
                      <m:sup>
                        <m:r>
                          <a:rPr lang="en-GB" b="1" i="1">
                            <a:latin typeface="Cambria Math" panose="02040503050406030204" pitchFamily="18" charset="0"/>
                          </a:rPr>
                          <m:t>𝟐</m:t>
                        </m:r>
                      </m:sup>
                    </m:sSup>
                  </m:oMath>
                </a14:m>
                <a:r>
                  <a:rPr lang="en-GB" dirty="0"/>
                  <a:t>, where </a:t>
                </a:r>
                <a14:m>
                  <m:oMath xmlns:m="http://schemas.openxmlformats.org/officeDocument/2006/math">
                    <m:r>
                      <a:rPr lang="en-GB" b="1" i="1">
                        <a:latin typeface="Cambria Math" panose="02040503050406030204" pitchFamily="18" charset="0"/>
                      </a:rPr>
                      <m:t>𝒏</m:t>
                    </m:r>
                  </m:oMath>
                </a14:m>
                <a:r>
                  <a:rPr lang="en-GB" dirty="0"/>
                  <a:t> is the total number of observations (i.e. the total number of births by gender). According to </a:t>
                </a:r>
                <a:r>
                  <a:rPr lang="en-GB" dirty="0" err="1"/>
                  <a:t>Mardia</a:t>
                </a:r>
                <a:r>
                  <a:rPr lang="en-GB" dirty="0"/>
                  <a:t> and </a:t>
                </a:r>
                <a:r>
                  <a:rPr lang="en-GB" dirty="0" err="1"/>
                  <a:t>Jupp</a:t>
                </a:r>
                <a:r>
                  <a:rPr lang="en-GB" dirty="0"/>
                  <a:t> (2000), under the hypothesis of uniformity, </a:t>
                </a:r>
                <a:r>
                  <a:rPr lang="en-GB" b="1" i="1" dirty="0"/>
                  <a:t>z</a:t>
                </a:r>
                <a:r>
                  <a:rPr lang="en-GB" dirty="0"/>
                  <a:t> follows a Chi-Square distribution with 2 degrees of freedom (</a:t>
                </a:r>
                <a14:m>
                  <m:oMath xmlns:m="http://schemas.openxmlformats.org/officeDocument/2006/math">
                    <m:sSubSup>
                      <m:sSubSupPr>
                        <m:ctrlPr>
                          <a:rPr lang="en-GB" b="1" i="1">
                            <a:latin typeface="Cambria Math" panose="02040503050406030204" pitchFamily="18" charset="0"/>
                          </a:rPr>
                        </m:ctrlPr>
                      </m:sSubSupPr>
                      <m:e>
                        <m:r>
                          <a:rPr lang="en-GB" b="1" i="1">
                            <a:latin typeface="Cambria Math" panose="02040503050406030204" pitchFamily="18" charset="0"/>
                          </a:rPr>
                          <m:t>𝝌</m:t>
                        </m:r>
                      </m:e>
                      <m:sub>
                        <m:r>
                          <a:rPr lang="en-GB" b="1" i="1">
                            <a:latin typeface="Cambria Math" panose="02040503050406030204" pitchFamily="18" charset="0"/>
                          </a:rPr>
                          <m:t>𝟐</m:t>
                        </m:r>
                      </m:sub>
                      <m:sup>
                        <m:r>
                          <a:rPr lang="en-GB" b="1" i="1">
                            <a:latin typeface="Cambria Math" panose="02040503050406030204" pitchFamily="18" charset="0"/>
                          </a:rPr>
                          <m:t>𝟐</m:t>
                        </m:r>
                      </m:sup>
                    </m:sSubSup>
                    <m:r>
                      <a:rPr lang="en-GB" b="1" i="1">
                        <a:latin typeface="Cambria Math" panose="02040503050406030204" pitchFamily="18" charset="0"/>
                      </a:rPr>
                      <m:t>)</m:t>
                    </m:r>
                  </m:oMath>
                </a14:m>
                <a:r>
                  <a:rPr lang="en-GB" b="1" dirty="0"/>
                  <a:t>. </a:t>
                </a:r>
                <a:r>
                  <a:rPr lang="en-GB" dirty="0"/>
                  <a:t>From Fisher (1983), we have that the p-value can be calculated </a:t>
                </a:r>
                <a:r>
                  <a:rPr lang="en-GB" dirty="0" smtClean="0"/>
                  <a:t>as            	</a:t>
                </a:r>
                <a14:m>
                  <m:oMath xmlns:m="http://schemas.openxmlformats.org/officeDocument/2006/math">
                    <m:r>
                      <a:rPr lang="en-GB" b="1" i="1">
                        <a:latin typeface="Cambria Math" panose="02040503050406030204" pitchFamily="18" charset="0"/>
                      </a:rPr>
                      <m:t>𝒑</m:t>
                    </m:r>
                    <m:r>
                      <a:rPr lang="en-GB" b="1" i="1">
                        <a:latin typeface="Cambria Math" panose="02040503050406030204" pitchFamily="18" charset="0"/>
                      </a:rPr>
                      <m:t>=</m:t>
                    </m:r>
                    <m:sSup>
                      <m:sSupPr>
                        <m:ctrlPr>
                          <a:rPr lang="en-GB" b="1" i="1">
                            <a:latin typeface="Cambria Math" panose="02040503050406030204" pitchFamily="18" charset="0"/>
                          </a:rPr>
                        </m:ctrlPr>
                      </m:sSupPr>
                      <m:e>
                        <m:r>
                          <a:rPr lang="en-GB" b="1" i="1">
                            <a:latin typeface="Cambria Math" panose="02040503050406030204" pitchFamily="18" charset="0"/>
                          </a:rPr>
                          <m:t>𝒆</m:t>
                        </m:r>
                      </m:e>
                      <m:sup>
                        <m:r>
                          <a:rPr lang="en-GB" b="1" i="1">
                            <a:latin typeface="Cambria Math" panose="02040503050406030204" pitchFamily="18" charset="0"/>
                          </a:rPr>
                          <m:t>−</m:t>
                        </m:r>
                        <m:r>
                          <a:rPr lang="en-GB" b="1" i="1">
                            <a:latin typeface="Cambria Math" panose="02040503050406030204" pitchFamily="18" charset="0"/>
                          </a:rPr>
                          <m:t>𝒏</m:t>
                        </m:r>
                        <m:acc>
                          <m:accPr>
                            <m:chr m:val="̅"/>
                            <m:ctrlPr>
                              <a:rPr lang="en-GB" b="1" i="1">
                                <a:latin typeface="Cambria Math" panose="02040503050406030204" pitchFamily="18" charset="0"/>
                              </a:rPr>
                            </m:ctrlPr>
                          </m:accPr>
                          <m:e>
                            <m:r>
                              <a:rPr lang="en-GB" b="1" i="1">
                                <a:latin typeface="Cambria Math" panose="02040503050406030204" pitchFamily="18" charset="0"/>
                              </a:rPr>
                              <m:t>𝑹</m:t>
                            </m:r>
                          </m:e>
                        </m:acc>
                        <m:r>
                          <a:rPr lang="en-GB" b="1" i="1">
                            <a:latin typeface="Cambria Math" panose="02040503050406030204" pitchFamily="18" charset="0"/>
                          </a:rPr>
                          <m:t>²</m:t>
                        </m:r>
                      </m:sup>
                    </m:sSup>
                  </m:oMath>
                </a14:m>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43" t="-2241" r="-1275"/>
                </a:stretch>
              </a:blipFill>
            </p:spPr>
            <p:txBody>
              <a:bodyPr/>
              <a:lstStyle/>
              <a:p>
                <a:r>
                  <a:rPr lang="en-GB">
                    <a:noFill/>
                  </a:rPr>
                  <a:t> </a:t>
                </a:r>
              </a:p>
            </p:txBody>
          </p:sp>
        </mc:Fallback>
      </mc:AlternateContent>
    </p:spTree>
    <p:extLst>
      <p:ext uri="{BB962C8B-B14F-4D97-AF65-F5344CB8AC3E}">
        <p14:creationId xmlns:p14="http://schemas.microsoft.com/office/powerpoint/2010/main" val="10877115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a:t>
            </a:r>
            <a:endParaRPr lang="en-GB" dirty="0"/>
          </a:p>
        </p:txBody>
      </p:sp>
      <p:sp>
        <p:nvSpPr>
          <p:cNvPr id="3" name="Content Placeholder 2"/>
          <p:cNvSpPr>
            <a:spLocks noGrp="1"/>
          </p:cNvSpPr>
          <p:nvPr>
            <p:ph idx="1"/>
          </p:nvPr>
        </p:nvSpPr>
        <p:spPr/>
        <p:txBody>
          <a:bodyPr>
            <a:normAutofit lnSpcReduction="10000"/>
          </a:bodyPr>
          <a:lstStyle/>
          <a:p>
            <a:endParaRPr lang="en-GB" dirty="0" smtClean="0"/>
          </a:p>
          <a:p>
            <a:endParaRPr lang="en-GB" dirty="0"/>
          </a:p>
          <a:p>
            <a:endParaRPr lang="en-GB" dirty="0" smtClean="0"/>
          </a:p>
          <a:p>
            <a:endParaRPr lang="en-GB" dirty="0" smtClean="0"/>
          </a:p>
          <a:p>
            <a:endParaRPr lang="en-GB" dirty="0" smtClean="0"/>
          </a:p>
          <a:p>
            <a:r>
              <a:rPr lang="en-GB" dirty="0" smtClean="0"/>
              <a:t>We can see that there appears to be a significant result for females with a p-value close to 0.01</a:t>
            </a:r>
          </a:p>
          <a:p>
            <a:r>
              <a:rPr lang="en-GB" dirty="0" smtClean="0"/>
              <a:t>The mean direction is 215</a:t>
            </a:r>
            <a:r>
              <a:rPr lang="en-GB" baseline="30000" dirty="0" smtClean="0"/>
              <a:t>0</a:t>
            </a:r>
            <a:r>
              <a:rPr lang="en-GB" dirty="0" smtClean="0"/>
              <a:t> which translates to the month of August</a:t>
            </a:r>
          </a:p>
          <a:p>
            <a:r>
              <a:rPr lang="en-GB" dirty="0" smtClean="0"/>
              <a:t>Males have a similar direction but the p-value is not significant</a:t>
            </a:r>
          </a:p>
          <a:p>
            <a:endParaRPr lang="en-GB" dirty="0"/>
          </a:p>
          <a:p>
            <a:endParaRPr lang="en-GB" dirty="0" smtClean="0"/>
          </a:p>
          <a:p>
            <a:endParaRPr lang="en-GB" dirty="0"/>
          </a:p>
          <a:p>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62504412"/>
              </p:ext>
            </p:extLst>
          </p:nvPr>
        </p:nvGraphicFramePr>
        <p:xfrm>
          <a:off x="3985146" y="1499618"/>
          <a:ext cx="4107976" cy="2384669"/>
        </p:xfrm>
        <a:graphic>
          <a:graphicData uri="http://schemas.openxmlformats.org/drawingml/2006/table">
            <a:tbl>
              <a:tblPr/>
              <a:tblGrid>
                <a:gridCol w="959527"/>
                <a:gridCol w="1499262"/>
                <a:gridCol w="1649187"/>
              </a:tblGrid>
              <a:tr h="335869">
                <a:tc>
                  <a:txBody>
                    <a:bodyPr/>
                    <a:lstStyle/>
                    <a:p>
                      <a:pPr algn="l" fontAlgn="b"/>
                      <a:r>
                        <a:rPr lang="en-GB" sz="20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en-GB" sz="2000" b="1" i="0" u="none" strike="noStrike">
                          <a:solidFill>
                            <a:srgbClr val="000000"/>
                          </a:solidFill>
                          <a:effectLst/>
                          <a:latin typeface="Calibri" panose="020F0502020204030204" pitchFamily="34" charset="0"/>
                        </a:rPr>
                        <a:t>Diabetes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GB"/>
                    </a:p>
                  </a:txBody>
                  <a:tcPr/>
                </a:tc>
              </a:tr>
              <a:tr h="352662">
                <a:tc>
                  <a:txBody>
                    <a:bodyPr/>
                    <a:lstStyle/>
                    <a:p>
                      <a:pPr algn="l" fontAlgn="b"/>
                      <a:r>
                        <a:rPr lang="en-GB" sz="2000" b="0" i="0" u="none" strike="noStrike" dirty="0">
                          <a:solidFill>
                            <a:srgbClr val="000000"/>
                          </a:solidFill>
                          <a:effectLst/>
                          <a:latin typeface="Calibri" panose="020F0502020204030204" pitchFamily="34" charset="0"/>
                        </a:rPr>
                        <a:t>Statistics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2000" b="0" i="0" u="none" strike="noStrike">
                          <a:solidFill>
                            <a:srgbClr val="000000"/>
                          </a:solidFill>
                          <a:effectLst/>
                          <a:latin typeface="Calibri" panose="020F0502020204030204" pitchFamily="34" charset="0"/>
                        </a:rPr>
                        <a:t>Females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2000" b="0" i="0" u="none" strike="noStrike">
                          <a:solidFill>
                            <a:srgbClr val="000000"/>
                          </a:solidFill>
                          <a:effectLst/>
                          <a:latin typeface="Calibri" panose="020F0502020204030204" pitchFamily="34" charset="0"/>
                        </a:rPr>
                        <a:t>Males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335869">
                <a:tc>
                  <a:txBody>
                    <a:bodyPr/>
                    <a:lstStyle/>
                    <a:p>
                      <a:pPr algn="ctr" fontAlgn="b"/>
                      <a:r>
                        <a:rPr lang="en-GB" sz="2000" b="0" i="0" u="none" strike="noStrike" dirty="0" smtClean="0">
                          <a:solidFill>
                            <a:srgbClr val="000000"/>
                          </a:solidFill>
                          <a:effectLst/>
                          <a:latin typeface="Calibri" panose="020F0502020204030204" pitchFamily="34" charset="0"/>
                        </a:rPr>
                        <a:t> </a:t>
                      </a:r>
                      <a:r>
                        <a:rPr lang="en-GB" sz="2000" b="0" i="1" u="none" strike="noStrike" dirty="0" smtClean="0">
                          <a:solidFill>
                            <a:srgbClr val="000000"/>
                          </a:solidFill>
                          <a:effectLst/>
                          <a:latin typeface="Calibri" panose="020F0502020204030204" pitchFamily="34" charset="0"/>
                        </a:rPr>
                        <a:t>n</a:t>
                      </a:r>
                      <a:endParaRPr lang="en-GB" sz="2000" b="0" i="1"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GB" sz="2000" b="0" i="0" u="none" strike="noStrike" dirty="0" smtClean="0">
                          <a:solidFill>
                            <a:srgbClr val="000000"/>
                          </a:solidFill>
                          <a:effectLst/>
                          <a:latin typeface="Calibri" panose="020F0502020204030204" pitchFamily="34" charset="0"/>
                        </a:rPr>
                        <a:t>8637</a:t>
                      </a:r>
                      <a:endParaRPr lang="en-GB"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GB" sz="2000" b="0" i="0" u="none" strike="noStrike" dirty="0" smtClean="0">
                          <a:solidFill>
                            <a:srgbClr val="000000"/>
                          </a:solidFill>
                          <a:effectLst/>
                          <a:latin typeface="Calibri" panose="020F0502020204030204" pitchFamily="34" charset="0"/>
                        </a:rPr>
                        <a:t>6147</a:t>
                      </a:r>
                      <a:endParaRPr lang="en-GB"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35869">
                <a:tc>
                  <a:txBody>
                    <a:bodyPr/>
                    <a:lstStyle/>
                    <a:p>
                      <a:pPr algn="l" fontAlgn="b"/>
                      <a:endParaRPr lang="en-GB" sz="20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smtClean="0">
                          <a:solidFill>
                            <a:srgbClr val="000000"/>
                          </a:solidFill>
                          <a:effectLst/>
                          <a:latin typeface="Calibri" panose="020F0502020204030204" pitchFamily="34" charset="0"/>
                        </a:rPr>
                        <a:t>0.0230</a:t>
                      </a:r>
                      <a:endParaRPr lang="en-GB"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smtClean="0">
                          <a:solidFill>
                            <a:srgbClr val="000000"/>
                          </a:solidFill>
                          <a:effectLst/>
                          <a:latin typeface="Calibri" panose="020F0502020204030204" pitchFamily="34" charset="0"/>
                        </a:rPr>
                        <a:t>0.0165</a:t>
                      </a:r>
                      <a:endParaRPr lang="en-GB"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35869">
                <a:tc>
                  <a:txBody>
                    <a:bodyPr/>
                    <a:lstStyle/>
                    <a:p>
                      <a:pPr algn="l" fontAlgn="b"/>
                      <a:r>
                        <a:rPr lang="en-GB" sz="20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215.2845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230.0982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35869">
                <a:tc>
                  <a:txBody>
                    <a:bodyPr/>
                    <a:lstStyle/>
                    <a:p>
                      <a:pPr algn="ctr" fontAlgn="b"/>
                      <a:r>
                        <a:rPr lang="en-GB" sz="2000" b="0" i="0" u="none" strike="noStrike" dirty="0">
                          <a:solidFill>
                            <a:srgbClr val="000000"/>
                          </a:solidFill>
                          <a:effectLst/>
                          <a:latin typeface="Calibri" panose="020F0502020204030204" pitchFamily="34" charset="0"/>
                        </a:rPr>
                        <a:t>Z</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9.1670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a:solidFill>
                            <a:srgbClr val="000000"/>
                          </a:solidFill>
                          <a:effectLst/>
                          <a:latin typeface="Calibri" panose="020F0502020204030204" pitchFamily="34" charset="0"/>
                        </a:rPr>
                        <a:t>3.3511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52662">
                <a:tc>
                  <a:txBody>
                    <a:bodyPr/>
                    <a:lstStyle/>
                    <a:p>
                      <a:pPr algn="ctr" fontAlgn="b"/>
                      <a:r>
                        <a:rPr lang="en-GB" sz="2000" b="0" i="0" u="none" strike="noStrike" dirty="0">
                          <a:solidFill>
                            <a:srgbClr val="000000"/>
                          </a:solidFill>
                          <a:effectLst/>
                          <a:latin typeface="Calibri" panose="020F0502020204030204" pitchFamily="34" charset="0"/>
                        </a:rPr>
                        <a:t>p-value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GB" sz="2000" b="0" i="0" u="none" strike="noStrike" dirty="0">
                          <a:solidFill>
                            <a:srgbClr val="000000"/>
                          </a:solidFill>
                          <a:effectLst/>
                          <a:latin typeface="Calibri" panose="020F0502020204030204" pitchFamily="34" charset="0"/>
                        </a:rPr>
                        <a:t>0.0102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r" fontAlgn="b"/>
                      <a:r>
                        <a:rPr lang="en-GB" sz="2000" b="0" i="0" u="none" strike="noStrike" dirty="0">
                          <a:solidFill>
                            <a:srgbClr val="000000"/>
                          </a:solidFill>
                          <a:effectLst/>
                          <a:latin typeface="Calibri" panose="020F0502020204030204" pitchFamily="34" charset="0"/>
                        </a:rPr>
                        <a:t>0.1872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mc:AlternateContent xmlns:mc="http://schemas.openxmlformats.org/markup-compatibility/2006" xmlns:a14="http://schemas.microsoft.com/office/drawing/2010/main">
        <mc:Choice Requires="a14">
          <p:sp>
            <p:nvSpPr>
              <p:cNvPr id="8" name="TextBox 7"/>
              <p:cNvSpPr txBox="1"/>
              <p:nvPr/>
            </p:nvSpPr>
            <p:spPr>
              <a:xfrm>
                <a:off x="4290378" y="2606039"/>
                <a:ext cx="335076" cy="307777"/>
              </a:xfrm>
              <a:prstGeom prst="rect">
                <a:avLst/>
              </a:prstGeom>
              <a:noFill/>
            </p:spPr>
            <p:style>
              <a:lnRef idx="0">
                <a:scrgbClr r="0" g="0" b="0"/>
              </a:lnRef>
              <a:fillRef idx="0">
                <a:scrgbClr r="0" g="0" b="0"/>
              </a:fillRef>
              <a:effectRef idx="0">
                <a:scrgbClr r="0" g="0" b="0"/>
              </a:effectRef>
              <a:fontRef idx="minor">
                <a:schemeClr val="tx1"/>
              </a:fontRef>
            </p:style>
            <p:txBody>
              <a:bodyPr wrap="square" lIns="0" tIns="0" rIns="0" bIns="0"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acc>
                        <m:accPr>
                          <m:chr m:val="̅"/>
                          <m:ctrlPr>
                            <a:rPr lang="en-GB" sz="2000" i="1">
                              <a:latin typeface="Cambria Math" panose="02040503050406030204" pitchFamily="18" charset="0"/>
                            </a:rPr>
                          </m:ctrlPr>
                        </m:accPr>
                        <m:e>
                          <m:r>
                            <a:rPr lang="en-GB" sz="2000" b="0" i="1">
                              <a:latin typeface="Cambria Math" panose="02040503050406030204" pitchFamily="18" charset="0"/>
                            </a:rPr>
                            <m:t>𝑅</m:t>
                          </m:r>
                        </m:e>
                      </m:acc>
                    </m:oMath>
                  </m:oMathPara>
                </a14:m>
                <a:endParaRPr lang="en-GB" sz="2000" dirty="0"/>
              </a:p>
            </p:txBody>
          </p:sp>
        </mc:Choice>
        <mc:Fallback xmlns="">
          <p:sp>
            <p:nvSpPr>
              <p:cNvPr id="8" name="TextBox 7"/>
              <p:cNvSpPr txBox="1">
                <a:spLocks noRot="1" noChangeAspect="1" noMove="1" noResize="1" noEditPoints="1" noAdjustHandles="1" noChangeArrowheads="1" noChangeShapeType="1" noTextEdit="1"/>
              </p:cNvSpPr>
              <p:nvPr/>
            </p:nvSpPr>
            <p:spPr>
              <a:xfrm>
                <a:off x="4290378" y="2606039"/>
                <a:ext cx="335076" cy="307777"/>
              </a:xfrm>
              <a:prstGeom prst="rect">
                <a:avLst/>
              </a:prstGeom>
              <a:blipFill rotWithShape="0">
                <a:blip r:embed="rId2"/>
                <a:stretch>
                  <a:fillRect l="-1818" r="-47273" b="-588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4358530" y="2913816"/>
                <a:ext cx="198772" cy="311111"/>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acc>
                        <m:accPr>
                          <m:chr m:val="̅"/>
                          <m:ctrlPr>
                            <a:rPr lang="en-GB" sz="2000" i="1">
                              <a:latin typeface="Cambria Math" panose="02040503050406030204" pitchFamily="18" charset="0"/>
                            </a:rPr>
                          </m:ctrlPr>
                        </m:accPr>
                        <m:e>
                          <m:r>
                            <m:rPr>
                              <m:sty m:val="p"/>
                            </m:rPr>
                            <a:rPr lang="el-GR" sz="2000" i="1">
                              <a:latin typeface="Cambria Math" panose="02040503050406030204" pitchFamily="18" charset="0"/>
                            </a:rPr>
                            <m:t>θ</m:t>
                          </m:r>
                        </m:e>
                      </m:acc>
                    </m:oMath>
                  </m:oMathPara>
                </a14:m>
                <a:endParaRPr lang="en-GB" sz="2000" dirty="0"/>
              </a:p>
            </p:txBody>
          </p:sp>
        </mc:Choice>
        <mc:Fallback xmlns="">
          <p:sp>
            <p:nvSpPr>
              <p:cNvPr id="9" name="TextBox 8"/>
              <p:cNvSpPr txBox="1">
                <a:spLocks noRot="1" noChangeAspect="1" noMove="1" noResize="1" noEditPoints="1" noAdjustHandles="1" noChangeArrowheads="1" noChangeShapeType="1" noTextEdit="1"/>
              </p:cNvSpPr>
              <p:nvPr/>
            </p:nvSpPr>
            <p:spPr>
              <a:xfrm>
                <a:off x="4358530" y="2913816"/>
                <a:ext cx="198772" cy="311111"/>
              </a:xfrm>
              <a:prstGeom prst="rect">
                <a:avLst/>
              </a:prstGeom>
              <a:blipFill rotWithShape="0">
                <a:blip r:embed="rId3"/>
                <a:stretch>
                  <a:fillRect l="-30303" t="-1961" r="-33333" b="-7843"/>
                </a:stretch>
              </a:blipFill>
            </p:spPr>
            <p:txBody>
              <a:bodyPr/>
              <a:lstStyle/>
              <a:p>
                <a:r>
                  <a:rPr lang="en-GB">
                    <a:noFill/>
                  </a:rPr>
                  <a:t> </a:t>
                </a:r>
              </a:p>
            </p:txBody>
          </p:sp>
        </mc:Fallback>
      </mc:AlternateContent>
    </p:spTree>
    <p:extLst>
      <p:ext uri="{BB962C8B-B14F-4D97-AF65-F5344CB8AC3E}">
        <p14:creationId xmlns:p14="http://schemas.microsoft.com/office/powerpoint/2010/main" val="35429660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Graphical Representation</a:t>
            </a:r>
            <a:endParaRPr lang="en-GB" dirty="0"/>
          </a:p>
        </p:txBody>
      </p:sp>
      <p:sp>
        <p:nvSpPr>
          <p:cNvPr id="3" name="Content Placeholder 2"/>
          <p:cNvSpPr>
            <a:spLocks noGrp="1"/>
          </p:cNvSpPr>
          <p:nvPr>
            <p:ph idx="1"/>
          </p:nvPr>
        </p:nvSpPr>
        <p:spPr/>
        <p:txBody>
          <a:bodyPr/>
          <a:lstStyle/>
          <a:p>
            <a:r>
              <a:rPr lang="en-GB" dirty="0" smtClean="0"/>
              <a:t>R allows us to easily create </a:t>
            </a:r>
          </a:p>
          <a:p>
            <a:pPr marL="0" indent="0">
              <a:buNone/>
            </a:pPr>
            <a:r>
              <a:rPr lang="en-GB" dirty="0"/>
              <a:t> </a:t>
            </a:r>
            <a:r>
              <a:rPr lang="en-GB" dirty="0" smtClean="0"/>
              <a:t>  a Rose Diagram</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200" y="1403947"/>
            <a:ext cx="5421086" cy="5427933"/>
          </a:xfrm>
          <a:prstGeom prst="rect">
            <a:avLst/>
          </a:prstGeom>
        </p:spPr>
      </p:pic>
    </p:spTree>
    <p:extLst>
      <p:ext uri="{BB962C8B-B14F-4D97-AF65-F5344CB8AC3E}">
        <p14:creationId xmlns:p14="http://schemas.microsoft.com/office/powerpoint/2010/main" val="27457570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about the other diseases…</a:t>
            </a:r>
            <a:endParaRPr lang="en-GB" dirty="0"/>
          </a:p>
        </p:txBody>
      </p:sp>
      <p:sp>
        <p:nvSpPr>
          <p:cNvPr id="3" name="Content Placeholder 2"/>
          <p:cNvSpPr>
            <a:spLocks noGrp="1"/>
          </p:cNvSpPr>
          <p:nvPr>
            <p:ph idx="1"/>
          </p:nvPr>
        </p:nvSpPr>
        <p:spPr/>
        <p:txBody>
          <a:bodyPr/>
          <a:lstStyle/>
          <a:p>
            <a:r>
              <a:rPr lang="en-GB" dirty="0" smtClean="0"/>
              <a:t>As most of this data manipulating and testing can be done automatically in R using the circular package we can easily test the other diseases for evidence of monthly effects</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252166909"/>
              </p:ext>
            </p:extLst>
          </p:nvPr>
        </p:nvGraphicFramePr>
        <p:xfrm>
          <a:off x="1436916" y="3178629"/>
          <a:ext cx="8469083" cy="2838140"/>
        </p:xfrm>
        <a:graphic>
          <a:graphicData uri="http://schemas.openxmlformats.org/drawingml/2006/table">
            <a:tbl>
              <a:tblPr/>
              <a:tblGrid>
                <a:gridCol w="1213751"/>
                <a:gridCol w="1209222"/>
                <a:gridCol w="1209222"/>
                <a:gridCol w="1209222"/>
                <a:gridCol w="1209222"/>
                <a:gridCol w="1209222"/>
                <a:gridCol w="1209222"/>
              </a:tblGrid>
              <a:tr h="399738">
                <a:tc>
                  <a:txBody>
                    <a:bodyPr/>
                    <a:lstStyle/>
                    <a:p>
                      <a:pPr algn="l" fontAlgn="b"/>
                      <a:r>
                        <a:rPr lang="en-GB" sz="20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en-GB" sz="2000" b="1" i="0" u="none" strike="noStrike">
                          <a:solidFill>
                            <a:srgbClr val="000000"/>
                          </a:solidFill>
                          <a:effectLst/>
                          <a:latin typeface="Calibri" panose="020F0502020204030204" pitchFamily="34" charset="0"/>
                        </a:rPr>
                        <a:t>Cardiovascular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GB"/>
                    </a:p>
                  </a:txBody>
                  <a:tcPr/>
                </a:tc>
                <a:tc gridSpan="2">
                  <a:txBody>
                    <a:bodyPr/>
                    <a:lstStyle/>
                    <a:p>
                      <a:pPr algn="ctr" fontAlgn="ctr"/>
                      <a:r>
                        <a:rPr lang="en-GB" sz="2000" b="1" i="0" u="none" strike="noStrike">
                          <a:solidFill>
                            <a:srgbClr val="000000"/>
                          </a:solidFill>
                          <a:effectLst/>
                          <a:latin typeface="Calibri" panose="020F0502020204030204" pitchFamily="34" charset="0"/>
                        </a:rPr>
                        <a:t>Mental Health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GB"/>
                    </a:p>
                  </a:txBody>
                  <a:tcPr/>
                </a:tc>
                <a:tc gridSpan="2">
                  <a:txBody>
                    <a:bodyPr/>
                    <a:lstStyle/>
                    <a:p>
                      <a:pPr algn="ctr" fontAlgn="ctr"/>
                      <a:r>
                        <a:rPr lang="en-GB" sz="2000" b="1" i="0" u="none" strike="noStrike">
                          <a:solidFill>
                            <a:srgbClr val="000000"/>
                          </a:solidFill>
                          <a:effectLst/>
                          <a:latin typeface="Calibri" panose="020F0502020204030204" pitchFamily="34" charset="0"/>
                        </a:rPr>
                        <a:t>Asthma</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GB"/>
                    </a:p>
                  </a:txBody>
                  <a:tcPr/>
                </a:tc>
              </a:tr>
              <a:tr h="419725">
                <a:tc>
                  <a:txBody>
                    <a:bodyPr/>
                    <a:lstStyle/>
                    <a:p>
                      <a:pPr algn="l" fontAlgn="b"/>
                      <a:r>
                        <a:rPr lang="en-GB" sz="2000" b="0" i="0" u="none" strike="noStrike" dirty="0">
                          <a:solidFill>
                            <a:srgbClr val="000000"/>
                          </a:solidFill>
                          <a:effectLst/>
                          <a:latin typeface="Calibri" panose="020F0502020204030204" pitchFamily="34" charset="0"/>
                        </a:rPr>
                        <a:t>Statistics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2000" b="0" i="0" u="none" strike="noStrike" dirty="0">
                          <a:solidFill>
                            <a:srgbClr val="000000"/>
                          </a:solidFill>
                          <a:effectLst/>
                          <a:latin typeface="Calibri" panose="020F0502020204030204" pitchFamily="34" charset="0"/>
                        </a:rPr>
                        <a:t>Females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2000" b="0" i="0" u="none" strike="noStrike" dirty="0">
                          <a:solidFill>
                            <a:srgbClr val="000000"/>
                          </a:solidFill>
                          <a:effectLst/>
                          <a:latin typeface="Calibri" panose="020F0502020204030204" pitchFamily="34" charset="0"/>
                        </a:rPr>
                        <a:t>Males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2000" b="0" i="0" u="none" strike="noStrike" dirty="0">
                          <a:solidFill>
                            <a:srgbClr val="000000"/>
                          </a:solidFill>
                          <a:effectLst/>
                          <a:latin typeface="Calibri" panose="020F0502020204030204" pitchFamily="34" charset="0"/>
                        </a:rPr>
                        <a:t>Females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2000" b="0" i="0" u="none" strike="noStrike" dirty="0">
                          <a:solidFill>
                            <a:srgbClr val="000000"/>
                          </a:solidFill>
                          <a:effectLst/>
                          <a:latin typeface="Calibri" panose="020F0502020204030204" pitchFamily="34" charset="0"/>
                        </a:rPr>
                        <a:t>Males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2000" b="0" i="0" u="none" strike="noStrike" dirty="0">
                          <a:solidFill>
                            <a:srgbClr val="000000"/>
                          </a:solidFill>
                          <a:effectLst/>
                          <a:latin typeface="Calibri" panose="020F0502020204030204" pitchFamily="34" charset="0"/>
                        </a:rPr>
                        <a:t>Females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2000" b="0" i="0" u="none" strike="noStrike" dirty="0">
                          <a:solidFill>
                            <a:srgbClr val="000000"/>
                          </a:solidFill>
                          <a:effectLst/>
                          <a:latin typeface="Calibri" panose="020F0502020204030204" pitchFamily="34" charset="0"/>
                        </a:rPr>
                        <a:t>Males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399738">
                <a:tc>
                  <a:txBody>
                    <a:bodyPr/>
                    <a:lstStyle/>
                    <a:p>
                      <a:pPr algn="ctr" fontAlgn="b"/>
                      <a:r>
                        <a:rPr lang="en-GB" sz="2000" b="0" i="0" u="none" strike="noStrike" dirty="0">
                          <a:solidFill>
                            <a:srgbClr val="000000"/>
                          </a:solidFill>
                          <a:effectLst/>
                          <a:latin typeface="Calibri" panose="020F0502020204030204" pitchFamily="34" charset="0"/>
                        </a:rPr>
                        <a:t> </a:t>
                      </a:r>
                      <a:r>
                        <a:rPr lang="en-GB" sz="2000" b="0" i="1" u="none" strike="noStrike" dirty="0" smtClean="0">
                          <a:solidFill>
                            <a:srgbClr val="000000"/>
                          </a:solidFill>
                          <a:effectLst/>
                          <a:latin typeface="Calibri" panose="020F0502020204030204" pitchFamily="34" charset="0"/>
                        </a:rPr>
                        <a:t>n</a:t>
                      </a:r>
                      <a:endParaRPr lang="en-GB" sz="2000" b="0" i="1"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GB" sz="2000" b="0" i="0" u="none" strike="noStrike" dirty="0" smtClean="0">
                          <a:solidFill>
                            <a:srgbClr val="000000"/>
                          </a:solidFill>
                          <a:effectLst/>
                          <a:latin typeface="Calibri" panose="020F0502020204030204" pitchFamily="34" charset="0"/>
                        </a:rPr>
                        <a:t>4278</a:t>
                      </a:r>
                      <a:endParaRPr lang="en-GB"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GB" sz="2000" b="0" i="0" u="none" strike="noStrike" dirty="0" smtClean="0">
                          <a:solidFill>
                            <a:srgbClr val="000000"/>
                          </a:solidFill>
                          <a:effectLst/>
                          <a:latin typeface="Calibri" panose="020F0502020204030204" pitchFamily="34" charset="0"/>
                        </a:rPr>
                        <a:t>3322</a:t>
                      </a:r>
                      <a:endParaRPr lang="en-GB"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GB" sz="2000" b="0" i="0" u="none" strike="noStrike" dirty="0" smtClean="0">
                          <a:solidFill>
                            <a:srgbClr val="000000"/>
                          </a:solidFill>
                          <a:effectLst/>
                          <a:latin typeface="Calibri" panose="020F0502020204030204" pitchFamily="34" charset="0"/>
                        </a:rPr>
                        <a:t>3504</a:t>
                      </a:r>
                      <a:endParaRPr lang="en-GB"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GB" sz="2000" b="0" i="0" u="none" strike="noStrike" dirty="0" smtClean="0">
                          <a:solidFill>
                            <a:srgbClr val="000000"/>
                          </a:solidFill>
                          <a:effectLst/>
                          <a:latin typeface="Calibri" panose="020F0502020204030204" pitchFamily="34" charset="0"/>
                        </a:rPr>
                        <a:t>1789</a:t>
                      </a:r>
                      <a:endParaRPr lang="en-GB"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GB" sz="2000" b="0" i="0" u="none" strike="noStrike" dirty="0" smtClean="0">
                          <a:solidFill>
                            <a:srgbClr val="000000"/>
                          </a:solidFill>
                          <a:effectLst/>
                          <a:latin typeface="Calibri" panose="020F0502020204030204" pitchFamily="34" charset="0"/>
                        </a:rPr>
                        <a:t>4914</a:t>
                      </a:r>
                      <a:endParaRPr lang="en-GB"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GB" sz="2000" b="0" i="0" u="none" strike="noStrike" dirty="0" smtClean="0">
                          <a:solidFill>
                            <a:srgbClr val="000000"/>
                          </a:solidFill>
                          <a:effectLst/>
                          <a:latin typeface="Calibri" panose="020F0502020204030204" pitchFamily="34" charset="0"/>
                        </a:rPr>
                        <a:t>4481</a:t>
                      </a:r>
                      <a:endParaRPr lang="en-GB"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99738">
                <a:tc>
                  <a:txBody>
                    <a:bodyPr/>
                    <a:lstStyle/>
                    <a:p>
                      <a:pPr algn="l" fontAlgn="b"/>
                      <a:endParaRPr lang="en-GB" sz="20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0.0368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0.0113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0.0213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0.0584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0.0098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0.0190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99738">
                <a:tc>
                  <a:txBody>
                    <a:bodyPr/>
                    <a:lstStyle/>
                    <a:p>
                      <a:pPr algn="l" fontAlgn="b"/>
                      <a:r>
                        <a:rPr lang="en-GB" sz="20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295.2571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331.9359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177.6938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41.8971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66.7812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115.8736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99738">
                <a:tc>
                  <a:txBody>
                    <a:bodyPr/>
                    <a:lstStyle/>
                    <a:p>
                      <a:pPr algn="ctr" fontAlgn="b"/>
                      <a:r>
                        <a:rPr lang="en-GB" sz="2000" b="0" i="0" u="none" strike="noStrike" dirty="0">
                          <a:solidFill>
                            <a:srgbClr val="000000"/>
                          </a:solidFill>
                          <a:effectLst/>
                          <a:latin typeface="Calibri" panose="020F0502020204030204" pitchFamily="34" charset="0"/>
                        </a:rPr>
                        <a:t>Z</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a:solidFill>
                            <a:srgbClr val="000000"/>
                          </a:solidFill>
                          <a:effectLst/>
                          <a:latin typeface="Calibri" panose="020F0502020204030204" pitchFamily="34" charset="0"/>
                        </a:rPr>
                        <a:t>11.5873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0.8523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3.1897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12.2220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0.9520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3.2509</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19725">
                <a:tc>
                  <a:txBody>
                    <a:bodyPr/>
                    <a:lstStyle/>
                    <a:p>
                      <a:pPr algn="ctr" fontAlgn="b"/>
                      <a:r>
                        <a:rPr lang="en-GB" sz="2000" b="0" i="0" u="none" strike="noStrike" dirty="0">
                          <a:solidFill>
                            <a:srgbClr val="000000"/>
                          </a:solidFill>
                          <a:effectLst/>
                          <a:latin typeface="Calibri" panose="020F0502020204030204" pitchFamily="34" charset="0"/>
                        </a:rPr>
                        <a:t>p-value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GB" sz="2000" b="0" i="0" u="none" strike="noStrike">
                          <a:solidFill>
                            <a:srgbClr val="000000"/>
                          </a:solidFill>
                          <a:effectLst/>
                          <a:latin typeface="Calibri" panose="020F0502020204030204" pitchFamily="34" charset="0"/>
                        </a:rPr>
                        <a:t>0.0030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r" fontAlgn="b"/>
                      <a:r>
                        <a:rPr lang="en-GB" sz="2000" b="0" i="0" u="none" strike="noStrike">
                          <a:solidFill>
                            <a:srgbClr val="000000"/>
                          </a:solidFill>
                          <a:effectLst/>
                          <a:latin typeface="Calibri" panose="020F0502020204030204" pitchFamily="34" charset="0"/>
                        </a:rPr>
                        <a:t>0.6530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GB" sz="2000" b="0" i="0" u="none" strike="noStrike">
                          <a:solidFill>
                            <a:srgbClr val="000000"/>
                          </a:solidFill>
                          <a:effectLst/>
                          <a:latin typeface="Calibri" panose="020F0502020204030204" pitchFamily="34" charset="0"/>
                        </a:rPr>
                        <a:t>0.2029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GB" sz="2000" b="0" i="0" u="none" strike="noStrike">
                          <a:solidFill>
                            <a:srgbClr val="000000"/>
                          </a:solidFill>
                          <a:effectLst/>
                          <a:latin typeface="Calibri" panose="020F0502020204030204" pitchFamily="34" charset="0"/>
                        </a:rPr>
                        <a:t>0.0022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r" fontAlgn="b"/>
                      <a:r>
                        <a:rPr lang="en-GB" sz="2000" b="0" i="0" u="none" strike="noStrike">
                          <a:solidFill>
                            <a:srgbClr val="000000"/>
                          </a:solidFill>
                          <a:effectLst/>
                          <a:latin typeface="Calibri" panose="020F0502020204030204" pitchFamily="34" charset="0"/>
                        </a:rPr>
                        <a:t>0.6213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GB" sz="2000" b="0" i="0" u="none" strike="noStrike" dirty="0">
                          <a:solidFill>
                            <a:srgbClr val="000000"/>
                          </a:solidFill>
                          <a:effectLst/>
                          <a:latin typeface="Calibri" panose="020F0502020204030204" pitchFamily="34" charset="0"/>
                        </a:rPr>
                        <a:t>0.1968</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mc:AlternateContent xmlns:mc="http://schemas.openxmlformats.org/markup-compatibility/2006" xmlns:a14="http://schemas.microsoft.com/office/drawing/2010/main">
        <mc:Choice Requires="a14">
          <p:sp>
            <p:nvSpPr>
              <p:cNvPr id="6" name="TextBox 7"/>
              <p:cNvSpPr txBox="1"/>
              <p:nvPr/>
            </p:nvSpPr>
            <p:spPr>
              <a:xfrm>
                <a:off x="1874724" y="4520942"/>
                <a:ext cx="335076" cy="307777"/>
              </a:xfrm>
              <a:prstGeom prst="rect">
                <a:avLst/>
              </a:prstGeom>
              <a:noFill/>
            </p:spPr>
            <p:style>
              <a:lnRef idx="0">
                <a:scrgbClr r="0" g="0" b="0"/>
              </a:lnRef>
              <a:fillRef idx="0">
                <a:scrgbClr r="0" g="0" b="0"/>
              </a:fillRef>
              <a:effectRef idx="0">
                <a:scrgbClr r="0" g="0" b="0"/>
              </a:effectRef>
              <a:fontRef idx="minor">
                <a:schemeClr val="tx1"/>
              </a:fontRef>
            </p:style>
            <p:txBody>
              <a:bodyPr wrap="square" lIns="0" tIns="0" rIns="0" bIns="0"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acc>
                        <m:accPr>
                          <m:chr m:val="̅"/>
                          <m:ctrlPr>
                            <a:rPr lang="en-GB" sz="2000" i="1">
                              <a:latin typeface="Cambria Math" panose="02040503050406030204" pitchFamily="18" charset="0"/>
                            </a:rPr>
                          </m:ctrlPr>
                        </m:accPr>
                        <m:e>
                          <m:r>
                            <a:rPr lang="en-GB" sz="2000" b="0" i="1">
                              <a:latin typeface="Cambria Math" panose="02040503050406030204" pitchFamily="18" charset="0"/>
                            </a:rPr>
                            <m:t>𝑅</m:t>
                          </m:r>
                        </m:e>
                      </m:acc>
                    </m:oMath>
                  </m:oMathPara>
                </a14:m>
                <a:endParaRPr lang="en-GB" sz="2000" dirty="0"/>
              </a:p>
            </p:txBody>
          </p:sp>
        </mc:Choice>
        <mc:Fallback xmlns="">
          <p:sp>
            <p:nvSpPr>
              <p:cNvPr id="6" name="TextBox 7"/>
              <p:cNvSpPr txBox="1">
                <a:spLocks noRot="1" noChangeAspect="1" noMove="1" noResize="1" noEditPoints="1" noAdjustHandles="1" noChangeArrowheads="1" noChangeShapeType="1" noTextEdit="1"/>
              </p:cNvSpPr>
              <p:nvPr/>
            </p:nvSpPr>
            <p:spPr>
              <a:xfrm>
                <a:off x="1874724" y="4520942"/>
                <a:ext cx="335076" cy="307777"/>
              </a:xfrm>
              <a:prstGeom prst="rect">
                <a:avLst/>
              </a:prstGeom>
              <a:blipFill rotWithShape="0">
                <a:blip r:embed="rId2"/>
                <a:stretch>
                  <a:fillRect l="-1818" t="-2000" r="-47273"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8"/>
              <p:cNvSpPr txBox="1"/>
              <p:nvPr/>
            </p:nvSpPr>
            <p:spPr>
              <a:xfrm>
                <a:off x="1942876" y="4896188"/>
                <a:ext cx="198772" cy="311111"/>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acc>
                        <m:accPr>
                          <m:chr m:val="̅"/>
                          <m:ctrlPr>
                            <a:rPr lang="en-GB" sz="2000" i="1">
                              <a:latin typeface="Cambria Math" panose="02040503050406030204" pitchFamily="18" charset="0"/>
                            </a:rPr>
                          </m:ctrlPr>
                        </m:accPr>
                        <m:e>
                          <m:r>
                            <m:rPr>
                              <m:sty m:val="p"/>
                            </m:rPr>
                            <a:rPr lang="el-GR" sz="2000" i="1">
                              <a:latin typeface="Cambria Math" panose="02040503050406030204" pitchFamily="18" charset="0"/>
                            </a:rPr>
                            <m:t>θ</m:t>
                          </m:r>
                        </m:e>
                      </m:acc>
                    </m:oMath>
                  </m:oMathPara>
                </a14:m>
                <a:endParaRPr lang="en-GB" sz="2000" dirty="0"/>
              </a:p>
            </p:txBody>
          </p:sp>
        </mc:Choice>
        <mc:Fallback xmlns="">
          <p:sp>
            <p:nvSpPr>
              <p:cNvPr id="7" name="TextBox 8"/>
              <p:cNvSpPr txBox="1">
                <a:spLocks noRot="1" noChangeAspect="1" noMove="1" noResize="1" noEditPoints="1" noAdjustHandles="1" noChangeArrowheads="1" noChangeShapeType="1" noTextEdit="1"/>
              </p:cNvSpPr>
              <p:nvPr/>
            </p:nvSpPr>
            <p:spPr>
              <a:xfrm>
                <a:off x="1942876" y="4896188"/>
                <a:ext cx="198772" cy="311111"/>
              </a:xfrm>
              <a:prstGeom prst="rect">
                <a:avLst/>
              </a:prstGeom>
              <a:blipFill rotWithShape="0">
                <a:blip r:embed="rId3"/>
                <a:stretch>
                  <a:fillRect l="-31250" r="-37500" b="-7843"/>
                </a:stretch>
              </a:blipFill>
            </p:spPr>
            <p:txBody>
              <a:bodyPr/>
              <a:lstStyle/>
              <a:p>
                <a:r>
                  <a:rPr lang="en-GB">
                    <a:noFill/>
                  </a:rPr>
                  <a:t> </a:t>
                </a:r>
              </a:p>
            </p:txBody>
          </p:sp>
        </mc:Fallback>
      </mc:AlternateContent>
    </p:spTree>
    <p:extLst>
      <p:ext uri="{BB962C8B-B14F-4D97-AF65-F5344CB8AC3E}">
        <p14:creationId xmlns:p14="http://schemas.microsoft.com/office/powerpoint/2010/main" val="41817681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about the other diseases…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69701146"/>
              </p:ext>
            </p:extLst>
          </p:nvPr>
        </p:nvGraphicFramePr>
        <p:xfrm>
          <a:off x="1741709" y="2209801"/>
          <a:ext cx="8186062" cy="3185009"/>
        </p:xfrm>
        <a:graphic>
          <a:graphicData uri="http://schemas.openxmlformats.org/drawingml/2006/table">
            <a:tbl>
              <a:tblPr/>
              <a:tblGrid>
                <a:gridCol w="1173190"/>
                <a:gridCol w="1168812"/>
                <a:gridCol w="1168812"/>
                <a:gridCol w="1168812"/>
                <a:gridCol w="1168812"/>
                <a:gridCol w="1168812"/>
                <a:gridCol w="1168812"/>
              </a:tblGrid>
              <a:tr h="587068">
                <a:tc>
                  <a:txBody>
                    <a:bodyPr/>
                    <a:lstStyle/>
                    <a:p>
                      <a:pPr algn="l" fontAlgn="b"/>
                      <a:r>
                        <a:rPr lang="en-GB" sz="20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en-GB" sz="2000" b="1" i="0" u="none" strike="noStrike">
                          <a:solidFill>
                            <a:srgbClr val="000000"/>
                          </a:solidFill>
                          <a:effectLst/>
                          <a:latin typeface="Calibri" panose="020F0502020204030204" pitchFamily="34" charset="0"/>
                        </a:rPr>
                        <a:t>Chronic kidney disease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GB"/>
                    </a:p>
                  </a:txBody>
                  <a:tcPr/>
                </a:tc>
                <a:tc gridSpan="2">
                  <a:txBody>
                    <a:bodyPr/>
                    <a:lstStyle/>
                    <a:p>
                      <a:pPr algn="ctr" fontAlgn="ctr"/>
                      <a:r>
                        <a:rPr lang="en-GB" sz="2000" b="1" i="0" u="none" strike="noStrike">
                          <a:solidFill>
                            <a:srgbClr val="000000"/>
                          </a:solidFill>
                          <a:effectLst/>
                          <a:latin typeface="Calibri" panose="020F0502020204030204" pitchFamily="34" charset="0"/>
                        </a:rPr>
                        <a:t>COPD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GB"/>
                    </a:p>
                  </a:txBody>
                  <a:tcPr/>
                </a:tc>
                <a:tc gridSpan="2">
                  <a:txBody>
                    <a:bodyPr/>
                    <a:lstStyle/>
                    <a:p>
                      <a:pPr algn="ctr" fontAlgn="ctr"/>
                      <a:r>
                        <a:rPr lang="en-GB" sz="2000" b="1" i="0" u="none" strike="noStrike" dirty="0">
                          <a:solidFill>
                            <a:srgbClr val="000000"/>
                          </a:solidFill>
                          <a:effectLst/>
                          <a:latin typeface="Calibri" panose="020F0502020204030204" pitchFamily="34" charset="0"/>
                        </a:rPr>
                        <a:t>Nephrolithiasis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GB"/>
                    </a:p>
                  </a:txBody>
                  <a:tcPr/>
                </a:tc>
              </a:tr>
              <a:tr h="441668">
                <a:tc>
                  <a:txBody>
                    <a:bodyPr/>
                    <a:lstStyle/>
                    <a:p>
                      <a:pPr algn="l" fontAlgn="b"/>
                      <a:r>
                        <a:rPr lang="en-GB" sz="2000" b="0" i="0" u="none" strike="noStrike">
                          <a:solidFill>
                            <a:srgbClr val="000000"/>
                          </a:solidFill>
                          <a:effectLst/>
                          <a:latin typeface="Calibri" panose="020F0502020204030204" pitchFamily="34" charset="0"/>
                        </a:rPr>
                        <a:t>Statistics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2000" b="0" i="0" u="none" strike="noStrike" dirty="0">
                          <a:solidFill>
                            <a:srgbClr val="000000"/>
                          </a:solidFill>
                          <a:effectLst/>
                          <a:latin typeface="Calibri" panose="020F0502020204030204" pitchFamily="34" charset="0"/>
                        </a:rPr>
                        <a:t>Females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2000" b="0" i="0" u="none" strike="noStrike">
                          <a:solidFill>
                            <a:srgbClr val="000000"/>
                          </a:solidFill>
                          <a:effectLst/>
                          <a:latin typeface="Calibri" panose="020F0502020204030204" pitchFamily="34" charset="0"/>
                        </a:rPr>
                        <a:t>Males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2000" b="0" i="0" u="none" strike="noStrike">
                          <a:solidFill>
                            <a:srgbClr val="000000"/>
                          </a:solidFill>
                          <a:effectLst/>
                          <a:latin typeface="Calibri" panose="020F0502020204030204" pitchFamily="34" charset="0"/>
                        </a:rPr>
                        <a:t>Females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2000" b="0" i="0" u="none" strike="noStrike">
                          <a:solidFill>
                            <a:srgbClr val="000000"/>
                          </a:solidFill>
                          <a:effectLst/>
                          <a:latin typeface="Calibri" panose="020F0502020204030204" pitchFamily="34" charset="0"/>
                        </a:rPr>
                        <a:t>Males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2000" b="0" i="0" u="none" strike="noStrike">
                          <a:solidFill>
                            <a:srgbClr val="000000"/>
                          </a:solidFill>
                          <a:effectLst/>
                          <a:latin typeface="Calibri" panose="020F0502020204030204" pitchFamily="34" charset="0"/>
                        </a:rPr>
                        <a:t>Females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2000" b="0" i="0" u="none" strike="noStrike" dirty="0">
                          <a:solidFill>
                            <a:srgbClr val="000000"/>
                          </a:solidFill>
                          <a:effectLst/>
                          <a:latin typeface="Calibri" panose="020F0502020204030204" pitchFamily="34" charset="0"/>
                        </a:rPr>
                        <a:t>Males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420637">
                <a:tc>
                  <a:txBody>
                    <a:bodyPr/>
                    <a:lstStyle/>
                    <a:p>
                      <a:pPr algn="ctr" fontAlgn="b"/>
                      <a:r>
                        <a:rPr lang="en-GB" sz="2000" b="0" i="0" u="none" strike="noStrike" dirty="0">
                          <a:solidFill>
                            <a:srgbClr val="000000"/>
                          </a:solidFill>
                          <a:effectLst/>
                          <a:latin typeface="Calibri" panose="020F0502020204030204" pitchFamily="34" charset="0"/>
                        </a:rPr>
                        <a:t> </a:t>
                      </a:r>
                      <a:r>
                        <a:rPr lang="en-GB" sz="2000" b="0" i="0" u="none" strike="noStrike" dirty="0" smtClean="0">
                          <a:solidFill>
                            <a:srgbClr val="000000"/>
                          </a:solidFill>
                          <a:effectLst/>
                          <a:latin typeface="Calibri" panose="020F0502020204030204" pitchFamily="34" charset="0"/>
                        </a:rPr>
                        <a:t>n</a:t>
                      </a:r>
                      <a:endParaRPr lang="en-GB" sz="20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GB" sz="2000" b="0" i="0" u="none" strike="noStrike" dirty="0" smtClean="0">
                          <a:solidFill>
                            <a:srgbClr val="000000"/>
                          </a:solidFill>
                          <a:effectLst/>
                          <a:latin typeface="Calibri" panose="020F0502020204030204" pitchFamily="34" charset="0"/>
                        </a:rPr>
                        <a:t>632</a:t>
                      </a:r>
                      <a:endParaRPr lang="en-GB"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GB" sz="2000" b="0" i="0" u="none" strike="noStrike" dirty="0" smtClean="0">
                          <a:solidFill>
                            <a:srgbClr val="000000"/>
                          </a:solidFill>
                          <a:effectLst/>
                          <a:latin typeface="Calibri" panose="020F0502020204030204" pitchFamily="34" charset="0"/>
                        </a:rPr>
                        <a:t>663</a:t>
                      </a:r>
                      <a:endParaRPr lang="en-GB"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GB" sz="2000" b="0" i="0" u="none" strike="noStrike" dirty="0" smtClean="0">
                          <a:solidFill>
                            <a:srgbClr val="000000"/>
                          </a:solidFill>
                          <a:effectLst/>
                          <a:latin typeface="Calibri" panose="020F0502020204030204" pitchFamily="34" charset="0"/>
                        </a:rPr>
                        <a:t>360</a:t>
                      </a:r>
                      <a:endParaRPr lang="en-GB"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GB" sz="2000" b="0" i="0" u="none" strike="noStrike" dirty="0" smtClean="0">
                          <a:solidFill>
                            <a:srgbClr val="000000"/>
                          </a:solidFill>
                          <a:effectLst/>
                          <a:latin typeface="Calibri" panose="020F0502020204030204" pitchFamily="34" charset="0"/>
                        </a:rPr>
                        <a:t>436</a:t>
                      </a:r>
                      <a:endParaRPr lang="en-GB"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GB" sz="2000" b="0" i="0" u="none" strike="noStrike" dirty="0" smtClean="0">
                          <a:solidFill>
                            <a:srgbClr val="000000"/>
                          </a:solidFill>
                          <a:effectLst/>
                          <a:latin typeface="Calibri" panose="020F0502020204030204" pitchFamily="34" charset="0"/>
                        </a:rPr>
                        <a:t>47</a:t>
                      </a:r>
                      <a:endParaRPr lang="en-GB"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GB" sz="2000" b="0" i="0" u="none" strike="noStrike" dirty="0" smtClean="0">
                          <a:solidFill>
                            <a:srgbClr val="000000"/>
                          </a:solidFill>
                          <a:effectLst/>
                          <a:latin typeface="Calibri" panose="020F0502020204030204" pitchFamily="34" charset="0"/>
                        </a:rPr>
                        <a:t>30</a:t>
                      </a:r>
                      <a:endParaRPr lang="en-GB"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420637">
                <a:tc>
                  <a:txBody>
                    <a:bodyPr/>
                    <a:lstStyle/>
                    <a:p>
                      <a:pPr algn="l" fontAlgn="b"/>
                      <a:endParaRPr lang="en-GB" sz="20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0.0111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0.0125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0.0713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0.0714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0.0585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0.0762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20637">
                <a:tc>
                  <a:txBody>
                    <a:bodyPr/>
                    <a:lstStyle/>
                    <a:p>
                      <a:pPr algn="l" fontAlgn="b"/>
                      <a:r>
                        <a:rPr lang="en-GB" sz="20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a:solidFill>
                            <a:srgbClr val="000000"/>
                          </a:solidFill>
                          <a:effectLst/>
                          <a:latin typeface="Calibri" panose="020F0502020204030204" pitchFamily="34" charset="0"/>
                        </a:rPr>
                        <a:t>172.3831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168.3168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303.1873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1.4649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247.6186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310.2424</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20637">
                <a:tc>
                  <a:txBody>
                    <a:bodyPr/>
                    <a:lstStyle/>
                    <a:p>
                      <a:pPr algn="ctr" fontAlgn="b"/>
                      <a:r>
                        <a:rPr lang="en-GB" sz="2000" b="0" i="0" u="none" strike="noStrike" dirty="0">
                          <a:solidFill>
                            <a:srgbClr val="000000"/>
                          </a:solidFill>
                          <a:effectLst/>
                          <a:latin typeface="Calibri" panose="020F0502020204030204" pitchFamily="34" charset="0"/>
                        </a:rPr>
                        <a:t>Z</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a:solidFill>
                            <a:srgbClr val="000000"/>
                          </a:solidFill>
                          <a:effectLst/>
                          <a:latin typeface="Calibri" panose="020F0502020204030204" pitchFamily="34" charset="0"/>
                        </a:rPr>
                        <a:t>0.1564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a:solidFill>
                            <a:srgbClr val="000000"/>
                          </a:solidFill>
                          <a:effectLst/>
                          <a:latin typeface="Calibri" panose="020F0502020204030204" pitchFamily="34" charset="0"/>
                        </a:rPr>
                        <a:t>0.2079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a:solidFill>
                            <a:srgbClr val="000000"/>
                          </a:solidFill>
                          <a:effectLst/>
                          <a:latin typeface="Calibri" panose="020F0502020204030204" pitchFamily="34" charset="0"/>
                        </a:rPr>
                        <a:t>3.6685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4.4581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dirty="0">
                          <a:solidFill>
                            <a:srgbClr val="000000"/>
                          </a:solidFill>
                          <a:effectLst/>
                          <a:latin typeface="Calibri" panose="020F0502020204030204" pitchFamily="34" charset="0"/>
                        </a:rPr>
                        <a:t>3.0601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2000" b="0" i="0" u="none" strike="noStrike">
                          <a:solidFill>
                            <a:srgbClr val="000000"/>
                          </a:solidFill>
                          <a:effectLst/>
                          <a:latin typeface="Calibri" panose="020F0502020204030204" pitchFamily="34" charset="0"/>
                        </a:rPr>
                        <a:t>3.2828</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41668">
                <a:tc>
                  <a:txBody>
                    <a:bodyPr/>
                    <a:lstStyle/>
                    <a:p>
                      <a:pPr algn="ctr" fontAlgn="b"/>
                      <a:r>
                        <a:rPr lang="en-GB" sz="2000" b="0" i="0" u="none" strike="noStrike" dirty="0">
                          <a:solidFill>
                            <a:srgbClr val="000000"/>
                          </a:solidFill>
                          <a:effectLst/>
                          <a:latin typeface="Calibri" panose="020F0502020204030204" pitchFamily="34" charset="0"/>
                        </a:rPr>
                        <a:t>p-value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GB" sz="2000" b="0" i="0" u="none" strike="noStrike">
                          <a:solidFill>
                            <a:srgbClr val="000000"/>
                          </a:solidFill>
                          <a:effectLst/>
                          <a:latin typeface="Calibri" panose="020F0502020204030204" pitchFamily="34" charset="0"/>
                        </a:rPr>
                        <a:t>0.9248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GB" sz="2000" b="0" i="0" u="none" strike="noStrike">
                          <a:solidFill>
                            <a:srgbClr val="000000"/>
                          </a:solidFill>
                          <a:effectLst/>
                          <a:latin typeface="Calibri" panose="020F0502020204030204" pitchFamily="34" charset="0"/>
                        </a:rPr>
                        <a:t>0.9013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GB" sz="2000" b="0" i="0" u="none" strike="noStrike">
                          <a:solidFill>
                            <a:srgbClr val="000000"/>
                          </a:solidFill>
                          <a:effectLst/>
                          <a:latin typeface="Calibri" panose="020F0502020204030204" pitchFamily="34" charset="0"/>
                        </a:rPr>
                        <a:t>0.1597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GB" sz="2000" b="0" i="0" u="none" strike="noStrike">
                          <a:solidFill>
                            <a:srgbClr val="000000"/>
                          </a:solidFill>
                          <a:effectLst/>
                          <a:latin typeface="Calibri" panose="020F0502020204030204" pitchFamily="34" charset="0"/>
                        </a:rPr>
                        <a:t>0.1076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GB" sz="2000" b="0" i="0" u="none" strike="noStrike" dirty="0">
                          <a:solidFill>
                            <a:srgbClr val="000000"/>
                          </a:solidFill>
                          <a:effectLst/>
                          <a:latin typeface="Calibri" panose="020F0502020204030204" pitchFamily="34" charset="0"/>
                        </a:rPr>
                        <a:t>0.2165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GB" sz="2000" b="0" i="0" u="none" strike="noStrike" dirty="0">
                          <a:solidFill>
                            <a:srgbClr val="000000"/>
                          </a:solidFill>
                          <a:effectLst/>
                          <a:latin typeface="Calibri" panose="020F0502020204030204" pitchFamily="34" charset="0"/>
                        </a:rPr>
                        <a:t>0.1937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mc:AlternateContent xmlns:mc="http://schemas.openxmlformats.org/markup-compatibility/2006" xmlns:a14="http://schemas.microsoft.com/office/drawing/2010/main">
        <mc:Choice Requires="a14">
          <p:sp>
            <p:nvSpPr>
              <p:cNvPr id="6" name="TextBox 7"/>
              <p:cNvSpPr txBox="1"/>
              <p:nvPr/>
            </p:nvSpPr>
            <p:spPr>
              <a:xfrm>
                <a:off x="2179524" y="3830115"/>
                <a:ext cx="335076" cy="307777"/>
              </a:xfrm>
              <a:prstGeom prst="rect">
                <a:avLst/>
              </a:prstGeom>
              <a:noFill/>
            </p:spPr>
            <p:style>
              <a:lnRef idx="0">
                <a:scrgbClr r="0" g="0" b="0"/>
              </a:lnRef>
              <a:fillRef idx="0">
                <a:scrgbClr r="0" g="0" b="0"/>
              </a:fillRef>
              <a:effectRef idx="0">
                <a:scrgbClr r="0" g="0" b="0"/>
              </a:effectRef>
              <a:fontRef idx="minor">
                <a:schemeClr val="tx1"/>
              </a:fontRef>
            </p:style>
            <p:txBody>
              <a:bodyPr wrap="square" lIns="0" tIns="0" rIns="0" bIns="0"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acc>
                        <m:accPr>
                          <m:chr m:val="̅"/>
                          <m:ctrlPr>
                            <a:rPr lang="en-GB" sz="2000" i="1">
                              <a:latin typeface="Cambria Math" panose="02040503050406030204" pitchFamily="18" charset="0"/>
                            </a:rPr>
                          </m:ctrlPr>
                        </m:accPr>
                        <m:e>
                          <m:r>
                            <a:rPr lang="en-GB" sz="2000" b="0" i="1">
                              <a:latin typeface="Cambria Math" panose="02040503050406030204" pitchFamily="18" charset="0"/>
                            </a:rPr>
                            <m:t>𝑅</m:t>
                          </m:r>
                        </m:e>
                      </m:acc>
                    </m:oMath>
                  </m:oMathPara>
                </a14:m>
                <a:endParaRPr lang="en-GB" sz="2000" dirty="0"/>
              </a:p>
            </p:txBody>
          </p:sp>
        </mc:Choice>
        <mc:Fallback xmlns="">
          <p:sp>
            <p:nvSpPr>
              <p:cNvPr id="6" name="TextBox 7"/>
              <p:cNvSpPr txBox="1">
                <a:spLocks noRot="1" noChangeAspect="1" noMove="1" noResize="1" noEditPoints="1" noAdjustHandles="1" noChangeArrowheads="1" noChangeShapeType="1" noTextEdit="1"/>
              </p:cNvSpPr>
              <p:nvPr/>
            </p:nvSpPr>
            <p:spPr>
              <a:xfrm>
                <a:off x="2179524" y="3830115"/>
                <a:ext cx="335076" cy="307777"/>
              </a:xfrm>
              <a:prstGeom prst="rect">
                <a:avLst/>
              </a:prstGeom>
              <a:blipFill rotWithShape="0">
                <a:blip r:embed="rId2"/>
                <a:stretch>
                  <a:fillRect l="-1818" r="-47273" b="-588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8"/>
              <p:cNvSpPr txBox="1"/>
              <p:nvPr/>
            </p:nvSpPr>
            <p:spPr>
              <a:xfrm>
                <a:off x="2247676" y="4243560"/>
                <a:ext cx="198772" cy="311111"/>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acc>
                        <m:accPr>
                          <m:chr m:val="̅"/>
                          <m:ctrlPr>
                            <a:rPr lang="en-GB" sz="2000" i="1">
                              <a:latin typeface="Cambria Math" panose="02040503050406030204" pitchFamily="18" charset="0"/>
                            </a:rPr>
                          </m:ctrlPr>
                        </m:accPr>
                        <m:e>
                          <m:r>
                            <m:rPr>
                              <m:sty m:val="p"/>
                            </m:rPr>
                            <a:rPr lang="el-GR" sz="2000" i="1">
                              <a:latin typeface="Cambria Math" panose="02040503050406030204" pitchFamily="18" charset="0"/>
                            </a:rPr>
                            <m:t>θ</m:t>
                          </m:r>
                        </m:e>
                      </m:acc>
                    </m:oMath>
                  </m:oMathPara>
                </a14:m>
                <a:endParaRPr lang="en-GB" sz="2000" dirty="0"/>
              </a:p>
            </p:txBody>
          </p:sp>
        </mc:Choice>
        <mc:Fallback xmlns="">
          <p:sp>
            <p:nvSpPr>
              <p:cNvPr id="7" name="TextBox 8"/>
              <p:cNvSpPr txBox="1">
                <a:spLocks noRot="1" noChangeAspect="1" noMove="1" noResize="1" noEditPoints="1" noAdjustHandles="1" noChangeArrowheads="1" noChangeShapeType="1" noTextEdit="1"/>
              </p:cNvSpPr>
              <p:nvPr/>
            </p:nvSpPr>
            <p:spPr>
              <a:xfrm>
                <a:off x="2247676" y="4243560"/>
                <a:ext cx="198772" cy="311111"/>
              </a:xfrm>
              <a:prstGeom prst="rect">
                <a:avLst/>
              </a:prstGeom>
              <a:blipFill rotWithShape="0">
                <a:blip r:embed="rId3"/>
                <a:stretch>
                  <a:fillRect l="-31250" r="-37500" b="-7843"/>
                </a:stretch>
              </a:blipFill>
            </p:spPr>
            <p:txBody>
              <a:bodyPr/>
              <a:lstStyle/>
              <a:p>
                <a:r>
                  <a:rPr lang="en-GB">
                    <a:noFill/>
                  </a:rPr>
                  <a:t> </a:t>
                </a:r>
              </a:p>
            </p:txBody>
          </p:sp>
        </mc:Fallback>
      </mc:AlternateContent>
    </p:spTree>
    <p:extLst>
      <p:ext uri="{BB962C8B-B14F-4D97-AF65-F5344CB8AC3E}">
        <p14:creationId xmlns:p14="http://schemas.microsoft.com/office/powerpoint/2010/main" val="26461974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a:t>
            </a:r>
            <a:endParaRPr lang="en-GB" dirty="0"/>
          </a:p>
        </p:txBody>
      </p:sp>
      <p:sp>
        <p:nvSpPr>
          <p:cNvPr id="3" name="Content Placeholder 2"/>
          <p:cNvSpPr>
            <a:spLocks noGrp="1"/>
          </p:cNvSpPr>
          <p:nvPr>
            <p:ph idx="1"/>
          </p:nvPr>
        </p:nvSpPr>
        <p:spPr/>
        <p:txBody>
          <a:bodyPr/>
          <a:lstStyle/>
          <a:p>
            <a:r>
              <a:rPr lang="en-GB" dirty="0" smtClean="0"/>
              <a:t>It would appear that we have found strong evidence that the month of birth affects females in terms of Cardiovascular with the focus on October</a:t>
            </a:r>
          </a:p>
          <a:p>
            <a:r>
              <a:rPr lang="en-GB" dirty="0" smtClean="0"/>
              <a:t>It would also appear that we have found strong evidence that the month of birth affects males in terms of Mental Health with the focus on February</a:t>
            </a:r>
          </a:p>
          <a:p>
            <a:r>
              <a:rPr lang="en-GB" dirty="0" smtClean="0"/>
              <a:t>These results are alongside our original result that we had strong evidence that the month of birth affects females in terms of diabetes with the focus on August</a:t>
            </a:r>
            <a:endParaRPr lang="en-GB" dirty="0"/>
          </a:p>
        </p:txBody>
      </p:sp>
    </p:spTree>
    <p:extLst>
      <p:ext uri="{BB962C8B-B14F-4D97-AF65-F5344CB8AC3E}">
        <p14:creationId xmlns:p14="http://schemas.microsoft.com/office/powerpoint/2010/main" val="17970817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But may be we are fishing…</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GB" dirty="0" smtClean="0"/>
                  <a:t>A temptation of using R is to throw data at it until we find evidence</a:t>
                </a:r>
              </a:p>
              <a:p>
                <a:r>
                  <a:rPr lang="en-GB" dirty="0" smtClean="0"/>
                  <a:t>We only tested our other diseases because it was ‘little effort’</a:t>
                </a:r>
              </a:p>
              <a:p>
                <a:r>
                  <a:rPr lang="en-GB" dirty="0" smtClean="0"/>
                  <a:t>If we test enough data sets we’ll find evidence even when none exists</a:t>
                </a:r>
              </a:p>
              <a:p>
                <a:r>
                  <a:rPr lang="en-GB" dirty="0" smtClean="0"/>
                  <a:t>According to Liao (2002), one of the ways to control this probability is by using the Bonferroni correction </a:t>
                </a:r>
              </a:p>
              <a:p>
                <a:r>
                  <a:rPr lang="en-GB" dirty="0" smtClean="0"/>
                  <a:t>Let </a:t>
                </a:r>
                <a:r>
                  <a:rPr lang="en-GB" b="1" i="1" dirty="0"/>
                  <a:t>m</a:t>
                </a:r>
                <a:r>
                  <a:rPr lang="en-GB" dirty="0"/>
                  <a:t> be the number of hypotheses being tested. If we want overall significance level to be α, then each hypothesis will be tested at the level </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𝛼</m:t>
                        </m:r>
                      </m:num>
                      <m:den>
                        <m:r>
                          <a:rPr lang="en-GB" i="1">
                            <a:latin typeface="Cambria Math" panose="02040503050406030204" pitchFamily="18" charset="0"/>
                          </a:rPr>
                          <m:t>𝑚</m:t>
                        </m:r>
                      </m:den>
                    </m:f>
                  </m:oMath>
                </a14:m>
                <a:r>
                  <a:rPr lang="en-GB" dirty="0"/>
                  <a:t>. In our case, m =14 and α = 0.05%. Thus we have that each H</a:t>
                </a:r>
                <a:r>
                  <a:rPr lang="en-GB" baseline="-25000" dirty="0"/>
                  <a:t>0 </a:t>
                </a:r>
                <a:r>
                  <a:rPr lang="en-GB" dirty="0"/>
                  <a:t>will be tested at the level </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0.05</m:t>
                        </m:r>
                      </m:num>
                      <m:den>
                        <m:r>
                          <a:rPr lang="en-GB" i="1">
                            <a:latin typeface="Cambria Math" panose="02040503050406030204" pitchFamily="18" charset="0"/>
                          </a:rPr>
                          <m:t>14</m:t>
                        </m:r>
                      </m:den>
                    </m:f>
                    <m:r>
                      <a:rPr lang="en-GB" i="1">
                        <a:latin typeface="Cambria Math" panose="02040503050406030204" pitchFamily="18" charset="0"/>
                      </a:rPr>
                      <m:t>=0.00357</m:t>
                    </m:r>
                  </m:oMath>
                </a14:m>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43" t="-2241" r="-928" b="-2381"/>
                </a:stretch>
              </a:blipFill>
            </p:spPr>
            <p:txBody>
              <a:bodyPr/>
              <a:lstStyle/>
              <a:p>
                <a:r>
                  <a:rPr lang="en-GB">
                    <a:noFill/>
                  </a:rPr>
                  <a:t> </a:t>
                </a:r>
              </a:p>
            </p:txBody>
          </p:sp>
        </mc:Fallback>
      </mc:AlternateContent>
    </p:spTree>
    <p:extLst>
      <p:ext uri="{BB962C8B-B14F-4D97-AF65-F5344CB8AC3E}">
        <p14:creationId xmlns:p14="http://schemas.microsoft.com/office/powerpoint/2010/main" val="2939528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3" name="Content Placeholder 2"/>
          <p:cNvSpPr>
            <a:spLocks noGrp="1"/>
          </p:cNvSpPr>
          <p:nvPr>
            <p:ph idx="1"/>
          </p:nvPr>
        </p:nvSpPr>
        <p:spPr/>
        <p:txBody>
          <a:bodyPr>
            <a:normAutofit fontScale="92500"/>
          </a:bodyPr>
          <a:lstStyle/>
          <a:p>
            <a:r>
              <a:rPr lang="en-GB" dirty="0" smtClean="0"/>
              <a:t>There have been a number of studies looking at the links between month of birth and specific diseases</a:t>
            </a:r>
          </a:p>
          <a:p>
            <a:r>
              <a:rPr lang="en-GB" dirty="0" smtClean="0"/>
              <a:t>In particular, there are arguments that diabetes is driven by diet and sunlight (via vitamin D) and that these factors may be important both pre-birth and in the baby’s earliest months</a:t>
            </a:r>
          </a:p>
          <a:p>
            <a:r>
              <a:rPr lang="en-GB" dirty="0" smtClean="0"/>
              <a:t>Often hard to get hold of monthly birth data</a:t>
            </a:r>
          </a:p>
          <a:p>
            <a:r>
              <a:rPr lang="en-GB" dirty="0" smtClean="0"/>
              <a:t>As part of a bigger project on healthcare costs, we have access to the data of a Brazilian healthcare provider which includes the month of birth</a:t>
            </a:r>
          </a:p>
          <a:p>
            <a:r>
              <a:rPr lang="en-GB" dirty="0" smtClean="0"/>
              <a:t>We thus set out to investigate whether there was a link between month of birth and likelihood of developing diabetes</a:t>
            </a:r>
          </a:p>
        </p:txBody>
      </p:sp>
    </p:spTree>
    <p:extLst>
      <p:ext uri="{BB962C8B-B14F-4D97-AF65-F5344CB8AC3E}">
        <p14:creationId xmlns:p14="http://schemas.microsoft.com/office/powerpoint/2010/main" val="2173296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Updated results</a:t>
            </a:r>
            <a:endParaRPr lang="en-GB" dirty="0"/>
          </a:p>
        </p:txBody>
      </p:sp>
      <p:sp>
        <p:nvSpPr>
          <p:cNvPr id="3" name="Content Placeholder 2"/>
          <p:cNvSpPr>
            <a:spLocks noGrp="1"/>
          </p:cNvSpPr>
          <p:nvPr>
            <p:ph idx="1"/>
          </p:nvPr>
        </p:nvSpPr>
        <p:spPr/>
        <p:txBody>
          <a:bodyPr/>
          <a:lstStyle/>
          <a:p>
            <a:r>
              <a:rPr lang="en-GB" dirty="0" smtClean="0"/>
              <a:t>However, this does lead to the paradox that we would now no longer reject the diabetes hypothesis for females even though we would have kept it if we had only focused on diabetes…</a:t>
            </a:r>
          </a:p>
          <a:p>
            <a:r>
              <a:rPr lang="en-GB" dirty="0" smtClean="0"/>
              <a:t>…but we would still keep our other two rejection results</a:t>
            </a:r>
          </a:p>
          <a:p>
            <a:r>
              <a:rPr lang="en-GB" dirty="0" smtClean="0"/>
              <a:t>Though when we look at both male and female results together, diabetes is the one with the most consistent story i.e. the focus is in a similar month for both genders </a:t>
            </a:r>
            <a:endParaRPr lang="en-GB" dirty="0"/>
          </a:p>
        </p:txBody>
      </p:sp>
    </p:spTree>
    <p:extLst>
      <p:ext uri="{BB962C8B-B14F-4D97-AF65-F5344CB8AC3E}">
        <p14:creationId xmlns:p14="http://schemas.microsoft.com/office/powerpoint/2010/main" val="595412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Dataset</a:t>
            </a:r>
            <a:endParaRPr lang="en-GB" dirty="0"/>
          </a:p>
        </p:txBody>
      </p:sp>
      <p:sp>
        <p:nvSpPr>
          <p:cNvPr id="3" name="Content Placeholder 2"/>
          <p:cNvSpPr>
            <a:spLocks noGrp="1"/>
          </p:cNvSpPr>
          <p:nvPr>
            <p:ph idx="1"/>
          </p:nvPr>
        </p:nvSpPr>
        <p:spPr/>
        <p:txBody>
          <a:bodyPr>
            <a:normAutofit/>
          </a:bodyPr>
          <a:lstStyle/>
          <a:p>
            <a:r>
              <a:rPr lang="en-GB" dirty="0" err="1" smtClean="0"/>
              <a:t>Unimed</a:t>
            </a:r>
            <a:r>
              <a:rPr lang="en-GB" dirty="0" smtClean="0"/>
              <a:t>-BH healthcare database</a:t>
            </a:r>
          </a:p>
          <a:p>
            <a:pPr lvl="1"/>
            <a:r>
              <a:rPr lang="en-GB" dirty="0" smtClean="0"/>
              <a:t>For each policyholder (who has had a healthcare plan in last three years) we have: </a:t>
            </a:r>
          </a:p>
          <a:p>
            <a:pPr lvl="2"/>
            <a:r>
              <a:rPr lang="en-GB" dirty="0" smtClean="0"/>
              <a:t>Date of birth</a:t>
            </a:r>
          </a:p>
          <a:p>
            <a:pPr lvl="2"/>
            <a:r>
              <a:rPr lang="en-GB" dirty="0" smtClean="0"/>
              <a:t>gender </a:t>
            </a:r>
          </a:p>
          <a:p>
            <a:pPr lvl="2"/>
            <a:r>
              <a:rPr lang="en-GB" dirty="0" smtClean="0"/>
              <a:t>ID number of each beneficiary </a:t>
            </a:r>
          </a:p>
          <a:p>
            <a:r>
              <a:rPr lang="en-GB" dirty="0" err="1" smtClean="0"/>
              <a:t>Unimed</a:t>
            </a:r>
            <a:r>
              <a:rPr lang="en-GB" dirty="0" smtClean="0"/>
              <a:t>-BH healthcare support programmes</a:t>
            </a:r>
          </a:p>
          <a:p>
            <a:pPr lvl="1"/>
            <a:r>
              <a:rPr lang="en-GB" dirty="0" smtClean="0"/>
              <a:t>For each policyholder we have the above data plus</a:t>
            </a:r>
          </a:p>
          <a:p>
            <a:pPr lvl="2"/>
            <a:r>
              <a:rPr lang="en-GB" dirty="0" smtClean="0"/>
              <a:t>Healthcare program that the beneficiary was registered in - Asthma, Cardiovascular Diseases, Chronic Kidney Disease, Chronic Obstructive Pulmonary Disease, Diabetes, Mental Health and </a:t>
            </a:r>
            <a:r>
              <a:rPr lang="en-GB" dirty="0"/>
              <a:t>Nephrolithiasis</a:t>
            </a:r>
          </a:p>
          <a:p>
            <a:pPr lvl="2"/>
            <a:endParaRPr lang="en-GB" dirty="0"/>
          </a:p>
        </p:txBody>
      </p:sp>
    </p:spTree>
    <p:extLst>
      <p:ext uri="{BB962C8B-B14F-4D97-AF65-F5344CB8AC3E}">
        <p14:creationId xmlns:p14="http://schemas.microsoft.com/office/powerpoint/2010/main" val="1119261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Testing the correlation</a:t>
            </a:r>
            <a:endParaRPr lang="en-GB" dirty="0"/>
          </a:p>
        </p:txBody>
      </p:sp>
      <p:sp>
        <p:nvSpPr>
          <p:cNvPr id="3" name="Content Placeholder 2"/>
          <p:cNvSpPr>
            <a:spLocks noGrp="1"/>
          </p:cNvSpPr>
          <p:nvPr>
            <p:ph idx="1"/>
          </p:nvPr>
        </p:nvSpPr>
        <p:spPr/>
        <p:txBody>
          <a:bodyPr/>
          <a:lstStyle/>
          <a:p>
            <a:r>
              <a:rPr lang="en-GB" dirty="0" smtClean="0"/>
              <a:t>If there is no correlation there should be a uniform number of members with birthdays from each month</a:t>
            </a:r>
          </a:p>
          <a:p>
            <a:r>
              <a:rPr lang="en-GB" dirty="0" smtClean="0"/>
              <a:t>However</a:t>
            </a:r>
          </a:p>
          <a:p>
            <a:pPr lvl="1"/>
            <a:r>
              <a:rPr lang="en-GB" dirty="0" smtClean="0"/>
              <a:t>Not all months are the same length</a:t>
            </a:r>
          </a:p>
          <a:p>
            <a:pPr lvl="1"/>
            <a:r>
              <a:rPr lang="en-GB" dirty="0" smtClean="0"/>
              <a:t>Uniformity of all births throughout the calendar year is unlikely</a:t>
            </a:r>
          </a:p>
          <a:p>
            <a:r>
              <a:rPr lang="en-GB" dirty="0" smtClean="0"/>
              <a:t>We therefore need to investigate the distribution of birthdays throughout the calendar year and derive factors that allow us to take the observed membership of the clubs and turn them into ‘uniform’ data </a:t>
            </a:r>
            <a:endParaRPr lang="en-GB" dirty="0"/>
          </a:p>
        </p:txBody>
      </p:sp>
    </p:spTree>
    <p:extLst>
      <p:ext uri="{BB962C8B-B14F-4D97-AF65-F5344CB8AC3E}">
        <p14:creationId xmlns:p14="http://schemas.microsoft.com/office/powerpoint/2010/main" val="971243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Investigating the birth rates for different months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2582952"/>
              </p:ext>
            </p:extLst>
          </p:nvPr>
        </p:nvGraphicFramePr>
        <p:xfrm>
          <a:off x="437981" y="1699004"/>
          <a:ext cx="11189912" cy="5082850"/>
        </p:xfrm>
        <a:graphic>
          <a:graphicData uri="http://schemas.openxmlformats.org/drawingml/2006/table">
            <a:tbl>
              <a:tblPr/>
              <a:tblGrid>
                <a:gridCol w="1227046"/>
                <a:gridCol w="1269242"/>
                <a:gridCol w="1746913"/>
                <a:gridCol w="1419367"/>
                <a:gridCol w="1282890"/>
                <a:gridCol w="2169994"/>
                <a:gridCol w="2074460"/>
              </a:tblGrid>
              <a:tr h="259724">
                <a:tc rowSpan="2">
                  <a:txBody>
                    <a:bodyPr/>
                    <a:lstStyle/>
                    <a:p>
                      <a:pPr algn="ctr" fontAlgn="ctr"/>
                      <a:r>
                        <a:rPr lang="en-GB" sz="1800" b="1" i="0" u="none" strike="noStrike" dirty="0">
                          <a:solidFill>
                            <a:srgbClr val="000000"/>
                          </a:solidFill>
                          <a:effectLst/>
                          <a:latin typeface="Calibri" panose="020F0502020204030204" pitchFamily="34" charset="0"/>
                        </a:rPr>
                        <a:t>Month</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1800" b="1" i="0" u="none" strike="noStrike" dirty="0">
                          <a:solidFill>
                            <a:srgbClr val="000000"/>
                          </a:solidFill>
                          <a:effectLst/>
                          <a:latin typeface="Calibri" panose="020F0502020204030204" pitchFamily="34" charset="0"/>
                        </a:rPr>
                        <a:t>Days of the month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b"/>
                      <a:r>
                        <a:rPr lang="en-GB" sz="1800" b="1" i="0" u="none" strike="noStrike">
                          <a:solidFill>
                            <a:srgbClr val="000000"/>
                          </a:solidFill>
                          <a:effectLst/>
                          <a:latin typeface="Calibri" panose="020F0502020204030204" pitchFamily="34" charset="0"/>
                        </a:rPr>
                        <a:t>Females</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883181">
                <a:tc vMerge="1">
                  <a:txBody>
                    <a:bodyPr/>
                    <a:lstStyle/>
                    <a:p>
                      <a:endParaRPr lang="en-GB"/>
                    </a:p>
                  </a:txBody>
                  <a:tcPr/>
                </a:tc>
                <a:tc vMerge="1">
                  <a:txBody>
                    <a:bodyPr/>
                    <a:lstStyle/>
                    <a:p>
                      <a:endParaRPr lang="en-GB"/>
                    </a:p>
                  </a:txBody>
                  <a:tcPr/>
                </a:tc>
                <a:tc>
                  <a:txBody>
                    <a:bodyPr/>
                    <a:lstStyle/>
                    <a:p>
                      <a:pPr algn="ctr" fontAlgn="ctr"/>
                      <a:r>
                        <a:rPr lang="en-GB" sz="1800" b="1" i="0" u="none" strike="noStrike" dirty="0">
                          <a:solidFill>
                            <a:srgbClr val="000000"/>
                          </a:solidFill>
                          <a:effectLst/>
                          <a:latin typeface="Calibri" panose="020F0502020204030204" pitchFamily="34" charset="0"/>
                        </a:rPr>
                        <a:t>Number of Births (observed)</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1" i="0" u="none" strike="noStrike" dirty="0">
                          <a:solidFill>
                            <a:srgbClr val="000000"/>
                          </a:solidFill>
                          <a:effectLst/>
                          <a:latin typeface="Calibri" panose="020F0502020204030204" pitchFamily="34" charset="0"/>
                        </a:rPr>
                        <a:t>% of Births (observed)</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1" i="0" u="none" strike="noStrike" dirty="0">
                          <a:solidFill>
                            <a:srgbClr val="000000"/>
                          </a:solidFill>
                          <a:effectLst/>
                          <a:latin typeface="Calibri" panose="020F0502020204030204" pitchFamily="34" charset="0"/>
                        </a:rPr>
                        <a:t>Births per day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1" i="0" u="none" strike="noStrike" dirty="0">
                          <a:solidFill>
                            <a:srgbClr val="000000"/>
                          </a:solidFill>
                          <a:effectLst/>
                          <a:latin typeface="Calibri" panose="020F0502020204030204" pitchFamily="34" charset="0"/>
                        </a:rPr>
                        <a:t>Number of births if each month had the same number of days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1" i="0" u="none" strike="noStrike" dirty="0">
                          <a:solidFill>
                            <a:srgbClr val="000000"/>
                          </a:solidFill>
                          <a:effectLst/>
                          <a:latin typeface="Calibri" panose="020F0502020204030204" pitchFamily="34" charset="0"/>
                        </a:rPr>
                        <a:t>% births if each month had the same number of days</a:t>
                      </a:r>
                    </a:p>
                  </a:txBody>
                  <a:tcPr marL="9525" marR="9525" marT="9525" marB="0" anchor="ctr">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724">
                <a:tc>
                  <a:txBody>
                    <a:bodyPr/>
                    <a:lstStyle/>
                    <a:p>
                      <a:pPr algn="ctr" fontAlgn="ctr"/>
                      <a:r>
                        <a:rPr lang="en-GB" sz="1800" b="0" i="0" u="none" strike="noStrike" dirty="0">
                          <a:solidFill>
                            <a:srgbClr val="000000"/>
                          </a:solidFill>
                          <a:effectLst/>
                          <a:latin typeface="Calibri" panose="020F0502020204030204" pitchFamily="34" charset="0"/>
                        </a:rPr>
                        <a:t>Jan</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GB" sz="18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167,401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8.55%</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CB279"/>
                    </a:solidFill>
                  </a:tcPr>
                </a:tc>
                <a:tc>
                  <a:txBody>
                    <a:bodyPr/>
                    <a:lstStyle/>
                    <a:p>
                      <a:pPr algn="ctr" fontAlgn="ctr"/>
                      <a:r>
                        <a:rPr lang="en-GB" sz="1800" b="0" i="0" u="none" strike="noStrike">
                          <a:solidFill>
                            <a:srgbClr val="000000"/>
                          </a:solidFill>
                          <a:effectLst/>
                          <a:latin typeface="Calibri" panose="020F0502020204030204" pitchFamily="34" charset="0"/>
                        </a:rPr>
                        <a:t>5,400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164,251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GB" sz="1800" b="1" i="0" u="none" strike="noStrike">
                          <a:solidFill>
                            <a:srgbClr val="000000"/>
                          </a:solidFill>
                          <a:effectLst/>
                          <a:latin typeface="Calibri" panose="020F0502020204030204" pitchFamily="34" charset="0"/>
                        </a:rPr>
                        <a:t>8.39%</a:t>
                      </a:r>
                    </a:p>
                  </a:txBody>
                  <a:tcPr marL="9525" marR="9525" marT="9525" marB="0" anchor="ctr">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EB84"/>
                    </a:solidFill>
                  </a:tcPr>
                </a:tc>
              </a:tr>
              <a:tr h="259724">
                <a:tc>
                  <a:txBody>
                    <a:bodyPr/>
                    <a:lstStyle/>
                    <a:p>
                      <a:pPr algn="ctr" fontAlgn="ctr"/>
                      <a:r>
                        <a:rPr lang="en-GB" sz="1800" b="0" i="0" u="none" strike="noStrike" dirty="0">
                          <a:solidFill>
                            <a:srgbClr val="000000"/>
                          </a:solidFill>
                          <a:effectLst/>
                          <a:latin typeface="Calibri" panose="020F0502020204030204" pitchFamily="34" charset="0"/>
                        </a:rPr>
                        <a:t>Feb</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153,395</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7.84%</a:t>
                      </a:r>
                    </a:p>
                  </a:txBody>
                  <a:tcPr marL="9525" marR="9525" marT="9525" marB="0" anchor="ctr">
                    <a:lnL>
                      <a:noFill/>
                    </a:lnL>
                    <a:lnR>
                      <a:noFill/>
                    </a:lnR>
                    <a:lnT>
                      <a:noFill/>
                    </a:lnT>
                    <a:lnB>
                      <a:noFill/>
                    </a:lnB>
                    <a:solidFill>
                      <a:srgbClr val="63BE7B"/>
                    </a:solidFill>
                  </a:tcPr>
                </a:tc>
                <a:tc>
                  <a:txBody>
                    <a:bodyPr/>
                    <a:lstStyle/>
                    <a:p>
                      <a:pPr algn="ctr" fontAlgn="ctr"/>
                      <a:r>
                        <a:rPr lang="en-GB" sz="1800" b="0" i="0" u="none" strike="noStrike" dirty="0">
                          <a:solidFill>
                            <a:srgbClr val="000000"/>
                          </a:solidFill>
                          <a:effectLst/>
                          <a:latin typeface="Calibri" panose="020F0502020204030204" pitchFamily="34" charset="0"/>
                        </a:rPr>
                        <a:t>5,478</a:t>
                      </a:r>
                    </a:p>
                  </a:txBody>
                  <a:tcPr marL="9525" marR="9525" marT="9525" marB="0" anchor="ctr">
                    <a:lnL>
                      <a:noFill/>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166,634</a:t>
                      </a:r>
                    </a:p>
                  </a:txBody>
                  <a:tcPr marL="9525" marR="9525" marT="9525" marB="0" anchor="ctr">
                    <a:lnL>
                      <a:noFill/>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8.51%</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FCAA78"/>
                    </a:solidFill>
                  </a:tcPr>
                </a:tc>
              </a:tr>
              <a:tr h="259724">
                <a:tc>
                  <a:txBody>
                    <a:bodyPr/>
                    <a:lstStyle/>
                    <a:p>
                      <a:pPr algn="ctr" fontAlgn="ctr"/>
                      <a:r>
                        <a:rPr lang="en-GB" sz="1800" b="0" i="0" u="none" strike="noStrike">
                          <a:solidFill>
                            <a:srgbClr val="000000"/>
                          </a:solidFill>
                          <a:effectLst/>
                          <a:latin typeface="Calibri" panose="020F0502020204030204" pitchFamily="34" charset="0"/>
                        </a:rPr>
                        <a:t>Mar</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172,286</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8.80%</a:t>
                      </a:r>
                    </a:p>
                  </a:txBody>
                  <a:tcPr marL="9525" marR="9525" marT="9525" marB="0" anchor="ctr">
                    <a:lnL>
                      <a:noFill/>
                    </a:lnL>
                    <a:lnR>
                      <a:noFill/>
                    </a:lnR>
                    <a:lnT>
                      <a:noFill/>
                    </a:lnT>
                    <a:lnB>
                      <a:noFill/>
                    </a:lnB>
                    <a:solidFill>
                      <a:srgbClr val="F8696B"/>
                    </a:solidFill>
                  </a:tcPr>
                </a:tc>
                <a:tc>
                  <a:txBody>
                    <a:bodyPr/>
                    <a:lstStyle/>
                    <a:p>
                      <a:pPr algn="ctr" fontAlgn="ctr"/>
                      <a:r>
                        <a:rPr lang="en-GB" sz="1800" b="0" i="0" u="none" strike="noStrike" dirty="0">
                          <a:solidFill>
                            <a:srgbClr val="000000"/>
                          </a:solidFill>
                          <a:effectLst/>
                          <a:latin typeface="Calibri" panose="020F0502020204030204" pitchFamily="34" charset="0"/>
                        </a:rPr>
                        <a:t>5,558</a:t>
                      </a:r>
                    </a:p>
                  </a:txBody>
                  <a:tcPr marL="9525" marR="9525" marT="9525" marB="0" anchor="ctr">
                    <a:lnL>
                      <a:noFill/>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169,044</a:t>
                      </a:r>
                    </a:p>
                  </a:txBody>
                  <a:tcPr marL="9525" marR="9525" marT="9525" marB="0" anchor="ctr">
                    <a:lnL>
                      <a:noFill/>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8.63%</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F8696B"/>
                    </a:solidFill>
                  </a:tcPr>
                </a:tc>
              </a:tr>
              <a:tr h="259724">
                <a:tc>
                  <a:txBody>
                    <a:bodyPr/>
                    <a:lstStyle/>
                    <a:p>
                      <a:pPr algn="ctr" fontAlgn="ctr"/>
                      <a:r>
                        <a:rPr lang="en-GB" sz="1800" b="0" i="0" u="none" strike="noStrike">
                          <a:solidFill>
                            <a:srgbClr val="000000"/>
                          </a:solidFill>
                          <a:effectLst/>
                          <a:latin typeface="Calibri" panose="020F0502020204030204" pitchFamily="34" charset="0"/>
                        </a:rPr>
                        <a:t>Apr</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166,029</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8.48%</a:t>
                      </a:r>
                    </a:p>
                  </a:txBody>
                  <a:tcPr marL="9525" marR="9525" marT="9525" marB="0" anchor="ctr">
                    <a:lnL>
                      <a:noFill/>
                    </a:lnL>
                    <a:lnR>
                      <a:noFill/>
                    </a:lnR>
                    <a:lnT>
                      <a:noFill/>
                    </a:lnT>
                    <a:lnB>
                      <a:noFill/>
                    </a:lnB>
                    <a:solidFill>
                      <a:srgbClr val="FEC77D"/>
                    </a:solidFill>
                  </a:tcPr>
                </a:tc>
                <a:tc>
                  <a:txBody>
                    <a:bodyPr/>
                    <a:lstStyle/>
                    <a:p>
                      <a:pPr algn="ctr" fontAlgn="ctr"/>
                      <a:r>
                        <a:rPr lang="en-GB" sz="1800" b="0" i="0" u="none" strike="noStrike" dirty="0">
                          <a:solidFill>
                            <a:srgbClr val="000000"/>
                          </a:solidFill>
                          <a:effectLst/>
                          <a:latin typeface="Calibri" panose="020F0502020204030204" pitchFamily="34" charset="0"/>
                        </a:rPr>
                        <a:t>5,534</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168,335</a:t>
                      </a:r>
                    </a:p>
                  </a:txBody>
                  <a:tcPr marL="9525" marR="9525" marT="9525" marB="0" anchor="ctr">
                    <a:lnL>
                      <a:noFill/>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8.60%</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FA7D6F"/>
                    </a:solidFill>
                  </a:tcPr>
                </a:tc>
              </a:tr>
              <a:tr h="259724">
                <a:tc>
                  <a:txBody>
                    <a:bodyPr/>
                    <a:lstStyle/>
                    <a:p>
                      <a:pPr algn="ctr" fontAlgn="ctr"/>
                      <a:r>
                        <a:rPr lang="en-GB" sz="1800" b="0" i="0" u="none" strike="noStrike">
                          <a:solidFill>
                            <a:srgbClr val="000000"/>
                          </a:solidFill>
                          <a:effectLst/>
                          <a:latin typeface="Calibri" panose="020F0502020204030204" pitchFamily="34" charset="0"/>
                        </a:rPr>
                        <a:t>May</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171,535</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8.76%</a:t>
                      </a:r>
                    </a:p>
                  </a:txBody>
                  <a:tcPr marL="9525" marR="9525" marT="9525" marB="0" anchor="ctr">
                    <a:lnL>
                      <a:noFill/>
                    </a:lnL>
                    <a:lnR>
                      <a:noFill/>
                    </a:lnR>
                    <a:lnT>
                      <a:noFill/>
                    </a:lnT>
                    <a:lnB>
                      <a:noFill/>
                    </a:lnB>
                    <a:solidFill>
                      <a:srgbClr val="F9756E"/>
                    </a:solidFill>
                  </a:tcPr>
                </a:tc>
                <a:tc>
                  <a:txBody>
                    <a:bodyPr/>
                    <a:lstStyle/>
                    <a:p>
                      <a:pPr algn="ctr" fontAlgn="ctr"/>
                      <a:r>
                        <a:rPr lang="en-GB" sz="1800" b="0" i="0" u="none" strike="noStrike" dirty="0">
                          <a:solidFill>
                            <a:srgbClr val="000000"/>
                          </a:solidFill>
                          <a:effectLst/>
                          <a:latin typeface="Calibri" panose="020F0502020204030204" pitchFamily="34" charset="0"/>
                        </a:rPr>
                        <a:t>5,533</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168,307</a:t>
                      </a:r>
                    </a:p>
                  </a:txBody>
                  <a:tcPr marL="9525" marR="9525" marT="9525" marB="0" anchor="ctr">
                    <a:lnL>
                      <a:noFill/>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8.60%</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FA7D6F"/>
                    </a:solidFill>
                  </a:tcPr>
                </a:tc>
              </a:tr>
              <a:tr h="259724">
                <a:tc>
                  <a:txBody>
                    <a:bodyPr/>
                    <a:lstStyle/>
                    <a:p>
                      <a:pPr algn="ctr" fontAlgn="ctr"/>
                      <a:r>
                        <a:rPr lang="en-GB" sz="1800" b="0" i="0" u="none" strike="noStrike">
                          <a:solidFill>
                            <a:srgbClr val="000000"/>
                          </a:solidFill>
                          <a:effectLst/>
                          <a:latin typeface="Calibri" panose="020F0502020204030204" pitchFamily="34" charset="0"/>
                        </a:rPr>
                        <a:t>Jun</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161,945</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8.27%</a:t>
                      </a:r>
                    </a:p>
                  </a:txBody>
                  <a:tcPr marL="9525" marR="9525" marT="9525" marB="0" anchor="ctr">
                    <a:lnL>
                      <a:noFill/>
                    </a:lnL>
                    <a:lnR>
                      <a:noFill/>
                    </a:lnR>
                    <a:lnT>
                      <a:noFill/>
                    </a:lnT>
                    <a:lnB>
                      <a:noFill/>
                    </a:lnB>
                    <a:solidFill>
                      <a:srgbClr val="E6E382"/>
                    </a:solidFill>
                  </a:tcPr>
                </a:tc>
                <a:tc>
                  <a:txBody>
                    <a:bodyPr/>
                    <a:lstStyle/>
                    <a:p>
                      <a:pPr algn="ctr" fontAlgn="ctr"/>
                      <a:r>
                        <a:rPr lang="en-GB" sz="1800" b="0" i="0" u="none" strike="noStrike" dirty="0">
                          <a:solidFill>
                            <a:srgbClr val="000000"/>
                          </a:solidFill>
                          <a:effectLst/>
                          <a:latin typeface="Calibri" panose="020F0502020204030204" pitchFamily="34" charset="0"/>
                        </a:rPr>
                        <a:t>5,398</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164,194</a:t>
                      </a:r>
                    </a:p>
                  </a:txBody>
                  <a:tcPr marL="9525" marR="9525" marT="9525" marB="0" anchor="ctr">
                    <a:lnL>
                      <a:noFill/>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8.39%</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FEEA83"/>
                    </a:solidFill>
                  </a:tcPr>
                </a:tc>
              </a:tr>
              <a:tr h="259724">
                <a:tc>
                  <a:txBody>
                    <a:bodyPr/>
                    <a:lstStyle/>
                    <a:p>
                      <a:pPr algn="ctr" fontAlgn="ctr"/>
                      <a:r>
                        <a:rPr lang="en-GB" sz="1800" b="0" i="0" u="none" strike="noStrike">
                          <a:solidFill>
                            <a:srgbClr val="000000"/>
                          </a:solidFill>
                          <a:effectLst/>
                          <a:latin typeface="Calibri" panose="020F0502020204030204" pitchFamily="34" charset="0"/>
                        </a:rPr>
                        <a:t>Jul</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164,978</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8.43%</a:t>
                      </a:r>
                    </a:p>
                  </a:txBody>
                  <a:tcPr marL="9525" marR="9525" marT="9525" marB="0" anchor="ctr">
                    <a:lnL>
                      <a:noFill/>
                    </a:lnL>
                    <a:lnR>
                      <a:noFill/>
                    </a:lnR>
                    <a:lnT>
                      <a:noFill/>
                    </a:lnT>
                    <a:lnB>
                      <a:noFill/>
                    </a:lnB>
                    <a:solidFill>
                      <a:srgbClr val="FED680"/>
                    </a:solidFill>
                  </a:tcPr>
                </a:tc>
                <a:tc>
                  <a:txBody>
                    <a:bodyPr/>
                    <a:lstStyle/>
                    <a:p>
                      <a:pPr algn="ctr" fontAlgn="ctr"/>
                      <a:r>
                        <a:rPr lang="en-GB" sz="1800" b="0" i="0" u="none" strike="noStrike" dirty="0">
                          <a:solidFill>
                            <a:srgbClr val="000000"/>
                          </a:solidFill>
                          <a:effectLst/>
                          <a:latin typeface="Calibri" panose="020F0502020204030204" pitchFamily="34" charset="0"/>
                        </a:rPr>
                        <a:t>5,322</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161,874</a:t>
                      </a:r>
                    </a:p>
                  </a:txBody>
                  <a:tcPr marL="9525" marR="9525" marT="9525" marB="0" anchor="ctr">
                    <a:lnL>
                      <a:noFill/>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8.27%</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DBE081"/>
                    </a:solidFill>
                  </a:tcPr>
                </a:tc>
              </a:tr>
              <a:tr h="259724">
                <a:tc>
                  <a:txBody>
                    <a:bodyPr/>
                    <a:lstStyle/>
                    <a:p>
                      <a:pPr algn="ctr" fontAlgn="ctr"/>
                      <a:r>
                        <a:rPr lang="en-GB" sz="1800" b="0" i="0" u="none" strike="noStrike">
                          <a:solidFill>
                            <a:srgbClr val="000000"/>
                          </a:solidFill>
                          <a:effectLst/>
                          <a:latin typeface="Calibri" panose="020F0502020204030204" pitchFamily="34" charset="0"/>
                        </a:rPr>
                        <a:t>Aug</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160,671</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8.21%</a:t>
                      </a:r>
                    </a:p>
                  </a:txBody>
                  <a:tcPr marL="9525" marR="9525" marT="9525" marB="0" anchor="ctr">
                    <a:lnL>
                      <a:noFill/>
                    </a:lnL>
                    <a:lnR>
                      <a:noFill/>
                    </a:lnR>
                    <a:lnT>
                      <a:noFill/>
                    </a:lnT>
                    <a:lnB>
                      <a:noFill/>
                    </a:lnB>
                    <a:solidFill>
                      <a:srgbClr val="D2DE81"/>
                    </a:solidFill>
                  </a:tcPr>
                </a:tc>
                <a:tc>
                  <a:txBody>
                    <a:bodyPr/>
                    <a:lstStyle/>
                    <a:p>
                      <a:pPr algn="ctr" fontAlgn="ctr"/>
                      <a:r>
                        <a:rPr lang="en-GB" sz="1800" b="0" i="0" u="none" strike="noStrike" dirty="0">
                          <a:solidFill>
                            <a:srgbClr val="000000"/>
                          </a:solidFill>
                          <a:effectLst/>
                          <a:latin typeface="Calibri" panose="020F0502020204030204" pitchFamily="34" charset="0"/>
                        </a:rPr>
                        <a:t>5,183</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157,648</a:t>
                      </a:r>
                    </a:p>
                  </a:txBody>
                  <a:tcPr marL="9525" marR="9525" marT="9525" marB="0" anchor="ctr">
                    <a:lnL>
                      <a:noFill/>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8.05%</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9ACD7E"/>
                    </a:solidFill>
                  </a:tcPr>
                </a:tc>
              </a:tr>
              <a:tr h="259724">
                <a:tc>
                  <a:txBody>
                    <a:bodyPr/>
                    <a:lstStyle/>
                    <a:p>
                      <a:pPr algn="ctr" fontAlgn="ctr"/>
                      <a:r>
                        <a:rPr lang="en-GB" sz="1800" b="0" i="0" u="none" strike="noStrike">
                          <a:solidFill>
                            <a:srgbClr val="000000"/>
                          </a:solidFill>
                          <a:effectLst/>
                          <a:latin typeface="Calibri" panose="020F0502020204030204" pitchFamily="34" charset="0"/>
                        </a:rPr>
                        <a:t>Sep</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163,694</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8.36%</a:t>
                      </a:r>
                    </a:p>
                  </a:txBody>
                  <a:tcPr marL="9525" marR="9525" marT="9525" marB="0" anchor="ctr">
                    <a:lnL>
                      <a:noFill/>
                    </a:lnL>
                    <a:lnR>
                      <a:noFill/>
                    </a:lnR>
                    <a:lnT>
                      <a:noFill/>
                    </a:lnT>
                    <a:lnB>
                      <a:noFill/>
                    </a:lnB>
                    <a:solidFill>
                      <a:srgbClr val="FFE984"/>
                    </a:solidFill>
                  </a:tcPr>
                </a:tc>
                <a:tc>
                  <a:txBody>
                    <a:bodyPr/>
                    <a:lstStyle/>
                    <a:p>
                      <a:pPr algn="ctr" fontAlgn="ctr"/>
                      <a:r>
                        <a:rPr lang="en-GB" sz="1800" b="0" i="0" u="none" strike="noStrike" dirty="0">
                          <a:solidFill>
                            <a:srgbClr val="000000"/>
                          </a:solidFill>
                          <a:effectLst/>
                          <a:latin typeface="Calibri" panose="020F0502020204030204" pitchFamily="34" charset="0"/>
                        </a:rPr>
                        <a:t>5,456</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165,968</a:t>
                      </a:r>
                    </a:p>
                  </a:txBody>
                  <a:tcPr marL="9525" marR="9525" marT="9525" marB="0" anchor="ctr">
                    <a:lnL>
                      <a:noFill/>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8.48%</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FDBC7B"/>
                    </a:solidFill>
                  </a:tcPr>
                </a:tc>
              </a:tr>
              <a:tr h="259724">
                <a:tc>
                  <a:txBody>
                    <a:bodyPr/>
                    <a:lstStyle/>
                    <a:p>
                      <a:pPr algn="ctr" fontAlgn="ctr"/>
                      <a:r>
                        <a:rPr lang="en-GB" sz="1800" b="0" i="0" u="none" strike="noStrike">
                          <a:solidFill>
                            <a:srgbClr val="000000"/>
                          </a:solidFill>
                          <a:effectLst/>
                          <a:latin typeface="Calibri" panose="020F0502020204030204" pitchFamily="34" charset="0"/>
                        </a:rPr>
                        <a:t>Oct</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163,388</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8.35%</a:t>
                      </a:r>
                    </a:p>
                  </a:txBody>
                  <a:tcPr marL="9525" marR="9525" marT="9525" marB="0" anchor="ctr">
                    <a:lnL>
                      <a:noFill/>
                    </a:lnL>
                    <a:lnR>
                      <a:noFill/>
                    </a:lnR>
                    <a:lnT>
                      <a:noFill/>
                    </a:lnT>
                    <a:lnB>
                      <a:noFill/>
                    </a:lnB>
                    <a:solidFill>
                      <a:srgbClr val="FCEA83"/>
                    </a:solidFill>
                  </a:tcPr>
                </a:tc>
                <a:tc>
                  <a:txBody>
                    <a:bodyPr/>
                    <a:lstStyle/>
                    <a:p>
                      <a:pPr algn="ctr" fontAlgn="ctr"/>
                      <a:r>
                        <a:rPr lang="en-GB" sz="1800" b="0" i="0" u="none" strike="noStrike">
                          <a:solidFill>
                            <a:srgbClr val="000000"/>
                          </a:solidFill>
                          <a:effectLst/>
                          <a:latin typeface="Calibri" panose="020F0502020204030204" pitchFamily="34" charset="0"/>
                        </a:rPr>
                        <a:t>5,271</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160,313</a:t>
                      </a:r>
                    </a:p>
                  </a:txBody>
                  <a:tcPr marL="9525" marR="9525" marT="9525" marB="0" anchor="ctr">
                    <a:lnL>
                      <a:noFill/>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8.19%</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C3D980"/>
                    </a:solidFill>
                  </a:tcPr>
                </a:tc>
              </a:tr>
              <a:tr h="259724">
                <a:tc>
                  <a:txBody>
                    <a:bodyPr/>
                    <a:lstStyle/>
                    <a:p>
                      <a:pPr algn="ctr" fontAlgn="ctr"/>
                      <a:r>
                        <a:rPr lang="en-GB" sz="1800" b="0" i="0" u="none" strike="noStrike">
                          <a:solidFill>
                            <a:srgbClr val="000000"/>
                          </a:solidFill>
                          <a:effectLst/>
                          <a:latin typeface="Calibri" panose="020F0502020204030204" pitchFamily="34" charset="0"/>
                        </a:rPr>
                        <a:t>Nov</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154,939</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7.92%</a:t>
                      </a:r>
                    </a:p>
                  </a:txBody>
                  <a:tcPr marL="9525" marR="9525" marT="9525" marB="0" anchor="ctr">
                    <a:lnL>
                      <a:noFill/>
                    </a:lnL>
                    <a:lnR>
                      <a:noFill/>
                    </a:lnR>
                    <a:lnT>
                      <a:noFill/>
                    </a:lnT>
                    <a:lnB>
                      <a:noFill/>
                    </a:lnB>
                    <a:solidFill>
                      <a:srgbClr val="7AC47C"/>
                    </a:solidFill>
                  </a:tcPr>
                </a:tc>
                <a:tc>
                  <a:txBody>
                    <a:bodyPr/>
                    <a:lstStyle/>
                    <a:p>
                      <a:pPr algn="ctr" fontAlgn="ctr"/>
                      <a:r>
                        <a:rPr lang="en-GB" sz="1800" b="0" i="0" u="none" strike="noStrike">
                          <a:solidFill>
                            <a:srgbClr val="000000"/>
                          </a:solidFill>
                          <a:effectLst/>
                          <a:latin typeface="Calibri" panose="020F0502020204030204" pitchFamily="34" charset="0"/>
                        </a:rPr>
                        <a:t>5,165</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157,091</a:t>
                      </a:r>
                    </a:p>
                  </a:txBody>
                  <a:tcPr marL="9525" marR="9525" marT="9525" marB="0" anchor="ctr">
                    <a:lnL>
                      <a:noFill/>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8.02%</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91CB7D"/>
                    </a:solidFill>
                  </a:tcPr>
                </a:tc>
              </a:tr>
              <a:tr h="259724">
                <a:tc>
                  <a:txBody>
                    <a:bodyPr/>
                    <a:lstStyle/>
                    <a:p>
                      <a:pPr algn="ctr" fontAlgn="ctr"/>
                      <a:r>
                        <a:rPr lang="en-GB" sz="1800" b="0" i="0" u="none" strike="noStrike">
                          <a:solidFill>
                            <a:srgbClr val="000000"/>
                          </a:solidFill>
                          <a:effectLst/>
                          <a:latin typeface="Calibri" panose="020F0502020204030204" pitchFamily="34" charset="0"/>
                        </a:rPr>
                        <a:t>Dec</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156,975</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sz="1800" b="1" i="0" u="none" strike="noStrike">
                          <a:solidFill>
                            <a:srgbClr val="000000"/>
                          </a:solidFill>
                          <a:effectLst/>
                          <a:latin typeface="Calibri" panose="020F0502020204030204" pitchFamily="34" charset="0"/>
                        </a:rPr>
                        <a:t>8.02%</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9ACD7E"/>
                    </a:solidFill>
                  </a:tcPr>
                </a:tc>
                <a:tc>
                  <a:txBody>
                    <a:bodyPr/>
                    <a:lstStyle/>
                    <a:p>
                      <a:pPr algn="ctr" fontAlgn="ctr"/>
                      <a:r>
                        <a:rPr lang="en-GB" sz="1800" b="0" i="0" u="none" strike="noStrike">
                          <a:solidFill>
                            <a:srgbClr val="000000"/>
                          </a:solidFill>
                          <a:effectLst/>
                          <a:latin typeface="Calibri" panose="020F0502020204030204" pitchFamily="34" charset="0"/>
                        </a:rPr>
                        <a:t>5,064</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dirty="0">
                          <a:solidFill>
                            <a:srgbClr val="000000"/>
                          </a:solidFill>
                          <a:effectLst/>
                          <a:latin typeface="Calibri" panose="020F0502020204030204" pitchFamily="34" charset="0"/>
                        </a:rPr>
                        <a:t>154,021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sz="1800" b="1" i="0" u="none" strike="noStrike" dirty="0">
                          <a:solidFill>
                            <a:srgbClr val="000000"/>
                          </a:solidFill>
                          <a:effectLst/>
                          <a:latin typeface="Calibri" panose="020F0502020204030204" pitchFamily="34" charset="0"/>
                        </a:rPr>
                        <a:t>7.87%</a:t>
                      </a:r>
                    </a:p>
                  </a:txBody>
                  <a:tcPr marL="9525" marR="9525" marT="9525" marB="0" anchor="ctr">
                    <a:lnL>
                      <a:noFill/>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63BE7B"/>
                    </a:solidFill>
                  </a:tcPr>
                </a:tc>
              </a:tr>
              <a:tr h="509684">
                <a:tc>
                  <a:txBody>
                    <a:bodyPr/>
                    <a:lstStyle/>
                    <a:p>
                      <a:pPr algn="ctr" fontAlgn="ctr"/>
                      <a:r>
                        <a:rPr lang="en-GB" sz="1800" b="1" i="0" u="none" strike="noStrike">
                          <a:solidFill>
                            <a:srgbClr val="000000"/>
                          </a:solidFill>
                          <a:effectLst/>
                          <a:latin typeface="Calibri" panose="020F0502020204030204" pitchFamily="34" charset="0"/>
                        </a:rPr>
                        <a:t>Total</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365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1,957,236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800" b="0" i="0" u="none" strike="noStrike" dirty="0">
                          <a:solidFill>
                            <a:srgbClr val="000000"/>
                          </a:solidFill>
                          <a:effectLst/>
                          <a:latin typeface="Calibri" panose="020F0502020204030204" pitchFamily="34" charset="0"/>
                        </a:rPr>
                        <a:t>100.00%</a:t>
                      </a: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5,362</a:t>
                      </a: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1,957,680</a:t>
                      </a: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800" b="0" i="0" u="none" strike="noStrike" dirty="0">
                          <a:solidFill>
                            <a:srgbClr val="000000"/>
                          </a:solidFill>
                          <a:effectLst/>
                          <a:latin typeface="Calibri" panose="020F0502020204030204" pitchFamily="34" charset="0"/>
                        </a:rPr>
                        <a:t>100.00%</a:t>
                      </a:r>
                    </a:p>
                  </a:txBody>
                  <a:tcPr marL="9525" marR="9525" marT="9525" marB="0" anchor="ctr">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83747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Investigating the birth rates for different months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02918629"/>
              </p:ext>
            </p:extLst>
          </p:nvPr>
        </p:nvGraphicFramePr>
        <p:xfrm>
          <a:off x="437981" y="1699004"/>
          <a:ext cx="11189912" cy="5082850"/>
        </p:xfrm>
        <a:graphic>
          <a:graphicData uri="http://schemas.openxmlformats.org/drawingml/2006/table">
            <a:tbl>
              <a:tblPr/>
              <a:tblGrid>
                <a:gridCol w="1227046"/>
                <a:gridCol w="1269242"/>
                <a:gridCol w="1746913"/>
                <a:gridCol w="1419367"/>
                <a:gridCol w="1282890"/>
                <a:gridCol w="2169994"/>
                <a:gridCol w="2074460"/>
              </a:tblGrid>
              <a:tr h="259724">
                <a:tc rowSpan="2">
                  <a:txBody>
                    <a:bodyPr/>
                    <a:lstStyle/>
                    <a:p>
                      <a:pPr algn="ctr" fontAlgn="ctr"/>
                      <a:r>
                        <a:rPr lang="en-GB" sz="1800" b="1" i="0" u="none" strike="noStrike" dirty="0">
                          <a:solidFill>
                            <a:srgbClr val="000000"/>
                          </a:solidFill>
                          <a:effectLst/>
                          <a:latin typeface="Calibri" panose="020F0502020204030204" pitchFamily="34" charset="0"/>
                        </a:rPr>
                        <a:t>Month</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1800" b="1" i="0" u="none" strike="noStrike" dirty="0">
                          <a:solidFill>
                            <a:srgbClr val="000000"/>
                          </a:solidFill>
                          <a:effectLst/>
                          <a:latin typeface="Calibri" panose="020F0502020204030204" pitchFamily="34" charset="0"/>
                        </a:rPr>
                        <a:t>Days of the month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b"/>
                      <a:r>
                        <a:rPr lang="en-GB" sz="1800" b="1" i="0" u="none" strike="noStrike" dirty="0" smtClean="0">
                          <a:solidFill>
                            <a:srgbClr val="000000"/>
                          </a:solidFill>
                          <a:effectLst/>
                          <a:latin typeface="Calibri" panose="020F0502020204030204" pitchFamily="34" charset="0"/>
                        </a:rPr>
                        <a:t>Males</a:t>
                      </a:r>
                      <a:endParaRPr lang="en-GB"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883181">
                <a:tc vMerge="1">
                  <a:txBody>
                    <a:bodyPr/>
                    <a:lstStyle/>
                    <a:p>
                      <a:endParaRPr lang="en-GB"/>
                    </a:p>
                  </a:txBody>
                  <a:tcPr/>
                </a:tc>
                <a:tc vMerge="1">
                  <a:txBody>
                    <a:bodyPr/>
                    <a:lstStyle/>
                    <a:p>
                      <a:endParaRPr lang="en-GB"/>
                    </a:p>
                  </a:txBody>
                  <a:tcPr/>
                </a:tc>
                <a:tc>
                  <a:txBody>
                    <a:bodyPr/>
                    <a:lstStyle/>
                    <a:p>
                      <a:pPr algn="ctr" fontAlgn="ctr"/>
                      <a:r>
                        <a:rPr lang="en-GB" sz="1800" b="1" i="0" u="none" strike="noStrike" dirty="0">
                          <a:solidFill>
                            <a:srgbClr val="000000"/>
                          </a:solidFill>
                          <a:effectLst/>
                          <a:latin typeface="Calibri" panose="020F0502020204030204" pitchFamily="34" charset="0"/>
                        </a:rPr>
                        <a:t>Number of Births (observed)</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1" i="0" u="none" strike="noStrike" dirty="0">
                          <a:solidFill>
                            <a:srgbClr val="000000"/>
                          </a:solidFill>
                          <a:effectLst/>
                          <a:latin typeface="Calibri" panose="020F0502020204030204" pitchFamily="34" charset="0"/>
                        </a:rPr>
                        <a:t>% of Births (observed)</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1" i="0" u="none" strike="noStrike" dirty="0">
                          <a:solidFill>
                            <a:srgbClr val="000000"/>
                          </a:solidFill>
                          <a:effectLst/>
                          <a:latin typeface="Calibri" panose="020F0502020204030204" pitchFamily="34" charset="0"/>
                        </a:rPr>
                        <a:t>Births per day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1" i="0" u="none" strike="noStrike" dirty="0">
                          <a:solidFill>
                            <a:srgbClr val="000000"/>
                          </a:solidFill>
                          <a:effectLst/>
                          <a:latin typeface="Calibri" panose="020F0502020204030204" pitchFamily="34" charset="0"/>
                        </a:rPr>
                        <a:t>Number of births if each month had the same number of days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1" i="0" u="none" strike="noStrike" dirty="0">
                          <a:solidFill>
                            <a:srgbClr val="000000"/>
                          </a:solidFill>
                          <a:effectLst/>
                          <a:latin typeface="Calibri" panose="020F0502020204030204" pitchFamily="34" charset="0"/>
                        </a:rPr>
                        <a:t>% births if each month had the same number of days</a:t>
                      </a:r>
                    </a:p>
                  </a:txBody>
                  <a:tcPr marL="9525" marR="9525" marT="9525" marB="0" anchor="ctr">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724">
                <a:tc>
                  <a:txBody>
                    <a:bodyPr/>
                    <a:lstStyle/>
                    <a:p>
                      <a:pPr algn="ctr" fontAlgn="ctr"/>
                      <a:r>
                        <a:rPr lang="en-GB" sz="1800" b="0" i="0" u="none" strike="noStrike" dirty="0">
                          <a:solidFill>
                            <a:srgbClr val="000000"/>
                          </a:solidFill>
                          <a:effectLst/>
                          <a:latin typeface="Calibri" panose="020F0502020204030204" pitchFamily="34" charset="0"/>
                        </a:rPr>
                        <a:t>Jan</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GB" sz="18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GB" sz="1800" b="0" i="0" u="none" strike="noStrike">
                          <a:solidFill>
                            <a:srgbClr val="000000"/>
                          </a:solidFill>
                          <a:effectLst/>
                          <a:latin typeface="Calibri" panose="020F0502020204030204" pitchFamily="34" charset="0"/>
                        </a:rPr>
                        <a:t>143,397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GB" sz="1800" b="1" i="0" u="none" strike="noStrike">
                          <a:solidFill>
                            <a:srgbClr val="000000"/>
                          </a:solidFill>
                          <a:effectLst/>
                          <a:latin typeface="Calibri" panose="020F0502020204030204" pitchFamily="34" charset="0"/>
                        </a:rPr>
                        <a:t>8.36%</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CB279"/>
                    </a:solidFill>
                  </a:tcPr>
                </a:tc>
                <a:tc>
                  <a:txBody>
                    <a:bodyPr/>
                    <a:lstStyle/>
                    <a:p>
                      <a:pPr algn="ctr" fontAlgn="ctr"/>
                      <a:r>
                        <a:rPr lang="en-GB" sz="1800" b="0" i="0" u="none" strike="noStrike">
                          <a:solidFill>
                            <a:srgbClr val="000000"/>
                          </a:solidFill>
                          <a:effectLst/>
                          <a:latin typeface="Calibri" panose="020F0502020204030204" pitchFamily="34" charset="0"/>
                        </a:rPr>
                        <a:t>4,626</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GB" sz="1800" b="0" i="0" u="none" strike="noStrike">
                          <a:solidFill>
                            <a:srgbClr val="000000"/>
                          </a:solidFill>
                          <a:effectLst/>
                          <a:latin typeface="Calibri" panose="020F0502020204030204" pitchFamily="34" charset="0"/>
                        </a:rPr>
                        <a:t>140,699</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GB" sz="1800" b="1" i="0" u="none" strike="noStrike">
                          <a:solidFill>
                            <a:srgbClr val="000000"/>
                          </a:solidFill>
                          <a:effectLst/>
                          <a:latin typeface="Calibri" panose="020F0502020204030204" pitchFamily="34" charset="0"/>
                        </a:rPr>
                        <a:t>8.20%</a:t>
                      </a:r>
                    </a:p>
                  </a:txBody>
                  <a:tcPr marL="9525" marR="9525" marT="9525" marB="0" anchor="ctr">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EB84"/>
                    </a:solidFill>
                  </a:tcPr>
                </a:tc>
              </a:tr>
              <a:tr h="259724">
                <a:tc>
                  <a:txBody>
                    <a:bodyPr/>
                    <a:lstStyle/>
                    <a:p>
                      <a:pPr algn="ctr" fontAlgn="ctr"/>
                      <a:r>
                        <a:rPr lang="en-GB" sz="1800" b="0" i="0" u="none" strike="noStrike" dirty="0">
                          <a:solidFill>
                            <a:srgbClr val="000000"/>
                          </a:solidFill>
                          <a:effectLst/>
                          <a:latin typeface="Calibri" panose="020F0502020204030204" pitchFamily="34" charset="0"/>
                        </a:rPr>
                        <a:t>Feb</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134,868</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7.86%</a:t>
                      </a:r>
                    </a:p>
                  </a:txBody>
                  <a:tcPr marL="9525" marR="9525" marT="9525" marB="0" anchor="ctr">
                    <a:lnL>
                      <a:noFill/>
                    </a:lnL>
                    <a:lnR>
                      <a:noFill/>
                    </a:lnR>
                    <a:lnT>
                      <a:noFill/>
                    </a:lnT>
                    <a:lnB>
                      <a:noFill/>
                    </a:lnB>
                    <a:solidFill>
                      <a:srgbClr val="63BE7B"/>
                    </a:solidFill>
                  </a:tcPr>
                </a:tc>
                <a:tc>
                  <a:txBody>
                    <a:bodyPr/>
                    <a:lstStyle/>
                    <a:p>
                      <a:pPr algn="ctr" fontAlgn="ctr"/>
                      <a:r>
                        <a:rPr lang="en-GB" sz="1800" b="0" i="0" u="none" strike="noStrike">
                          <a:solidFill>
                            <a:srgbClr val="000000"/>
                          </a:solidFill>
                          <a:effectLst/>
                          <a:latin typeface="Calibri" panose="020F0502020204030204" pitchFamily="34" charset="0"/>
                        </a:rPr>
                        <a:t>4,817</a:t>
                      </a:r>
                    </a:p>
                  </a:txBody>
                  <a:tcPr marL="9525" marR="9525" marT="9525" marB="0" anchor="ctr">
                    <a:lnL>
                      <a:noFill/>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146,508</a:t>
                      </a:r>
                    </a:p>
                  </a:txBody>
                  <a:tcPr marL="9525" marR="9525" marT="9525" marB="0" anchor="ctr">
                    <a:lnL>
                      <a:noFill/>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8.54%</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FCAA78"/>
                    </a:solidFill>
                  </a:tcPr>
                </a:tc>
              </a:tr>
              <a:tr h="259724">
                <a:tc>
                  <a:txBody>
                    <a:bodyPr/>
                    <a:lstStyle/>
                    <a:p>
                      <a:pPr algn="ctr" fontAlgn="ctr"/>
                      <a:r>
                        <a:rPr lang="en-GB" sz="1800" b="0" i="0" u="none" strike="noStrike" dirty="0">
                          <a:solidFill>
                            <a:srgbClr val="000000"/>
                          </a:solidFill>
                          <a:effectLst/>
                          <a:latin typeface="Calibri" panose="020F0502020204030204" pitchFamily="34" charset="0"/>
                        </a:rPr>
                        <a:t>Mar</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151,823</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8.85%</a:t>
                      </a:r>
                    </a:p>
                  </a:txBody>
                  <a:tcPr marL="9525" marR="9525" marT="9525" marB="0" anchor="ctr">
                    <a:lnL>
                      <a:noFill/>
                    </a:lnL>
                    <a:lnR>
                      <a:noFill/>
                    </a:lnR>
                    <a:lnT>
                      <a:noFill/>
                    </a:lnT>
                    <a:lnB>
                      <a:noFill/>
                    </a:lnB>
                    <a:solidFill>
                      <a:srgbClr val="F8696B"/>
                    </a:solidFill>
                  </a:tcPr>
                </a:tc>
                <a:tc>
                  <a:txBody>
                    <a:bodyPr/>
                    <a:lstStyle/>
                    <a:p>
                      <a:pPr algn="ctr" fontAlgn="ctr"/>
                      <a:r>
                        <a:rPr lang="en-GB" sz="1800" b="0" i="0" u="none" strike="noStrike">
                          <a:solidFill>
                            <a:srgbClr val="000000"/>
                          </a:solidFill>
                          <a:effectLst/>
                          <a:latin typeface="Calibri" panose="020F0502020204030204" pitchFamily="34" charset="0"/>
                        </a:rPr>
                        <a:t>4,898</a:t>
                      </a:r>
                    </a:p>
                  </a:txBody>
                  <a:tcPr marL="9525" marR="9525" marT="9525" marB="0" anchor="ctr">
                    <a:lnL>
                      <a:noFill/>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148,966</a:t>
                      </a:r>
                    </a:p>
                  </a:txBody>
                  <a:tcPr marL="9525" marR="9525" marT="9525" marB="0" anchor="ctr">
                    <a:lnL>
                      <a:noFill/>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8.68%</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F8696B"/>
                    </a:solidFill>
                  </a:tcPr>
                </a:tc>
              </a:tr>
              <a:tr h="259724">
                <a:tc>
                  <a:txBody>
                    <a:bodyPr/>
                    <a:lstStyle/>
                    <a:p>
                      <a:pPr algn="ctr" fontAlgn="ctr"/>
                      <a:r>
                        <a:rPr lang="en-GB" sz="1800" b="0" i="0" u="none" strike="noStrike">
                          <a:solidFill>
                            <a:srgbClr val="000000"/>
                          </a:solidFill>
                          <a:effectLst/>
                          <a:latin typeface="Calibri" panose="020F0502020204030204" pitchFamily="34" charset="0"/>
                        </a:rPr>
                        <a:t>Apr</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145,501</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8.48%</a:t>
                      </a:r>
                    </a:p>
                  </a:txBody>
                  <a:tcPr marL="9525" marR="9525" marT="9525" marB="0" anchor="ctr">
                    <a:lnL>
                      <a:noFill/>
                    </a:lnL>
                    <a:lnR>
                      <a:noFill/>
                    </a:lnR>
                    <a:lnT>
                      <a:noFill/>
                    </a:lnT>
                    <a:lnB>
                      <a:noFill/>
                    </a:lnB>
                    <a:solidFill>
                      <a:srgbClr val="FEC77D"/>
                    </a:solidFill>
                  </a:tcPr>
                </a:tc>
                <a:tc>
                  <a:txBody>
                    <a:bodyPr/>
                    <a:lstStyle/>
                    <a:p>
                      <a:pPr algn="ctr" fontAlgn="ctr"/>
                      <a:r>
                        <a:rPr lang="en-GB" sz="1800" b="0" i="0" u="none" strike="noStrike">
                          <a:solidFill>
                            <a:srgbClr val="000000"/>
                          </a:solidFill>
                          <a:effectLst/>
                          <a:latin typeface="Calibri" panose="020F0502020204030204" pitchFamily="34" charset="0"/>
                        </a:rPr>
                        <a:t>4,850</a:t>
                      </a:r>
                    </a:p>
                  </a:txBody>
                  <a:tcPr marL="9525" marR="9525" marT="9525" marB="0" anchor="ctr">
                    <a:lnL>
                      <a:noFill/>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147,522</a:t>
                      </a:r>
                    </a:p>
                  </a:txBody>
                  <a:tcPr marL="9525" marR="9525" marT="9525" marB="0" anchor="ctr">
                    <a:lnL>
                      <a:noFill/>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8.60%</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FA7D6F"/>
                    </a:solidFill>
                  </a:tcPr>
                </a:tc>
              </a:tr>
              <a:tr h="259724">
                <a:tc>
                  <a:txBody>
                    <a:bodyPr/>
                    <a:lstStyle/>
                    <a:p>
                      <a:pPr algn="ctr" fontAlgn="ctr"/>
                      <a:r>
                        <a:rPr lang="en-GB" sz="1800" b="0" i="0" u="none" strike="noStrike">
                          <a:solidFill>
                            <a:srgbClr val="000000"/>
                          </a:solidFill>
                          <a:effectLst/>
                          <a:latin typeface="Calibri" panose="020F0502020204030204" pitchFamily="34" charset="0"/>
                        </a:rPr>
                        <a:t>May</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148,831</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8.68%</a:t>
                      </a:r>
                    </a:p>
                  </a:txBody>
                  <a:tcPr marL="9525" marR="9525" marT="9525" marB="0" anchor="ctr">
                    <a:lnL>
                      <a:noFill/>
                    </a:lnL>
                    <a:lnR>
                      <a:noFill/>
                    </a:lnR>
                    <a:lnT>
                      <a:noFill/>
                    </a:lnT>
                    <a:lnB>
                      <a:noFill/>
                    </a:lnB>
                    <a:solidFill>
                      <a:srgbClr val="F9756E"/>
                    </a:solidFill>
                  </a:tcPr>
                </a:tc>
                <a:tc>
                  <a:txBody>
                    <a:bodyPr/>
                    <a:lstStyle/>
                    <a:p>
                      <a:pPr algn="ctr" fontAlgn="ctr"/>
                      <a:r>
                        <a:rPr lang="en-GB" sz="1800" b="0" i="0" u="none" strike="noStrike">
                          <a:solidFill>
                            <a:srgbClr val="000000"/>
                          </a:solidFill>
                          <a:effectLst/>
                          <a:latin typeface="Calibri" panose="020F0502020204030204" pitchFamily="34" charset="0"/>
                        </a:rPr>
                        <a:t>4,801</a:t>
                      </a:r>
                    </a:p>
                  </a:txBody>
                  <a:tcPr marL="9525" marR="9525" marT="9525" marB="0" anchor="ctr">
                    <a:lnL>
                      <a:noFill/>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146,030</a:t>
                      </a:r>
                    </a:p>
                  </a:txBody>
                  <a:tcPr marL="9525" marR="9525" marT="9525" marB="0" anchor="ctr">
                    <a:lnL>
                      <a:noFill/>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8.51%</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FA7D6F"/>
                    </a:solidFill>
                  </a:tcPr>
                </a:tc>
              </a:tr>
              <a:tr h="259724">
                <a:tc>
                  <a:txBody>
                    <a:bodyPr/>
                    <a:lstStyle/>
                    <a:p>
                      <a:pPr algn="ctr" fontAlgn="ctr"/>
                      <a:r>
                        <a:rPr lang="en-GB" sz="1800" b="0" i="0" u="none" strike="noStrike">
                          <a:solidFill>
                            <a:srgbClr val="000000"/>
                          </a:solidFill>
                          <a:effectLst/>
                          <a:latin typeface="Calibri" panose="020F0502020204030204" pitchFamily="34" charset="0"/>
                        </a:rPr>
                        <a:t>Jun</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142,721</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8.32%</a:t>
                      </a:r>
                    </a:p>
                  </a:txBody>
                  <a:tcPr marL="9525" marR="9525" marT="9525" marB="0" anchor="ctr">
                    <a:lnL>
                      <a:noFill/>
                    </a:lnL>
                    <a:lnR>
                      <a:noFill/>
                    </a:lnR>
                    <a:lnT>
                      <a:noFill/>
                    </a:lnT>
                    <a:lnB>
                      <a:noFill/>
                    </a:lnB>
                    <a:solidFill>
                      <a:srgbClr val="E6E382"/>
                    </a:solidFill>
                  </a:tcPr>
                </a:tc>
                <a:tc>
                  <a:txBody>
                    <a:bodyPr/>
                    <a:lstStyle/>
                    <a:p>
                      <a:pPr algn="ctr" fontAlgn="ctr"/>
                      <a:r>
                        <a:rPr lang="en-GB" sz="1800" b="0" i="0" u="none" strike="noStrike" dirty="0">
                          <a:solidFill>
                            <a:srgbClr val="000000"/>
                          </a:solidFill>
                          <a:effectLst/>
                          <a:latin typeface="Calibri" panose="020F0502020204030204" pitchFamily="34" charset="0"/>
                        </a:rPr>
                        <a:t>4,757</a:t>
                      </a:r>
                    </a:p>
                  </a:txBody>
                  <a:tcPr marL="9525" marR="9525" marT="9525" marB="0" anchor="ctr">
                    <a:lnL>
                      <a:noFill/>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144,703</a:t>
                      </a:r>
                    </a:p>
                  </a:txBody>
                  <a:tcPr marL="9525" marR="9525" marT="9525" marB="0" anchor="ctr">
                    <a:lnL>
                      <a:noFill/>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8.43%</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FEEA83"/>
                    </a:solidFill>
                  </a:tcPr>
                </a:tc>
              </a:tr>
              <a:tr h="259724">
                <a:tc>
                  <a:txBody>
                    <a:bodyPr/>
                    <a:lstStyle/>
                    <a:p>
                      <a:pPr algn="ctr" fontAlgn="ctr"/>
                      <a:r>
                        <a:rPr lang="en-GB" sz="1800" b="0" i="0" u="none" strike="noStrike">
                          <a:solidFill>
                            <a:srgbClr val="000000"/>
                          </a:solidFill>
                          <a:effectLst/>
                          <a:latin typeface="Calibri" panose="020F0502020204030204" pitchFamily="34" charset="0"/>
                        </a:rPr>
                        <a:t>Jul</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144,610</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8.43%</a:t>
                      </a:r>
                    </a:p>
                  </a:txBody>
                  <a:tcPr marL="9525" marR="9525" marT="9525" marB="0" anchor="ctr">
                    <a:lnL>
                      <a:noFill/>
                    </a:lnL>
                    <a:lnR>
                      <a:noFill/>
                    </a:lnR>
                    <a:lnT>
                      <a:noFill/>
                    </a:lnT>
                    <a:lnB>
                      <a:noFill/>
                    </a:lnB>
                    <a:solidFill>
                      <a:srgbClr val="FED680"/>
                    </a:solidFill>
                  </a:tcPr>
                </a:tc>
                <a:tc>
                  <a:txBody>
                    <a:bodyPr/>
                    <a:lstStyle/>
                    <a:p>
                      <a:pPr algn="ctr" fontAlgn="ctr"/>
                      <a:r>
                        <a:rPr lang="en-GB" sz="1800" b="0" i="0" u="none" strike="noStrike" dirty="0">
                          <a:solidFill>
                            <a:srgbClr val="000000"/>
                          </a:solidFill>
                          <a:effectLst/>
                          <a:latin typeface="Calibri" panose="020F0502020204030204" pitchFamily="34" charset="0"/>
                        </a:rPr>
                        <a:t>4,665</a:t>
                      </a:r>
                    </a:p>
                  </a:txBody>
                  <a:tcPr marL="9525" marR="9525" marT="9525" marB="0" anchor="ctr">
                    <a:lnL>
                      <a:noFill/>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141,889</a:t>
                      </a:r>
                    </a:p>
                  </a:txBody>
                  <a:tcPr marL="9525" marR="9525" marT="9525" marB="0" anchor="ctr">
                    <a:lnL>
                      <a:noFill/>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8.27%</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DBE081"/>
                    </a:solidFill>
                  </a:tcPr>
                </a:tc>
              </a:tr>
              <a:tr h="259724">
                <a:tc>
                  <a:txBody>
                    <a:bodyPr/>
                    <a:lstStyle/>
                    <a:p>
                      <a:pPr algn="ctr" fontAlgn="ctr"/>
                      <a:r>
                        <a:rPr lang="en-GB" sz="1800" b="0" i="0" u="none" strike="noStrike">
                          <a:solidFill>
                            <a:srgbClr val="000000"/>
                          </a:solidFill>
                          <a:effectLst/>
                          <a:latin typeface="Calibri" panose="020F0502020204030204" pitchFamily="34" charset="0"/>
                        </a:rPr>
                        <a:t>Aug</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140,910</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8.21%</a:t>
                      </a:r>
                    </a:p>
                  </a:txBody>
                  <a:tcPr marL="9525" marR="9525" marT="9525" marB="0" anchor="ctr">
                    <a:lnL>
                      <a:noFill/>
                    </a:lnL>
                    <a:lnR>
                      <a:noFill/>
                    </a:lnR>
                    <a:lnT>
                      <a:noFill/>
                    </a:lnT>
                    <a:lnB>
                      <a:noFill/>
                    </a:lnB>
                    <a:solidFill>
                      <a:srgbClr val="D2DE81"/>
                    </a:solidFill>
                  </a:tcPr>
                </a:tc>
                <a:tc>
                  <a:txBody>
                    <a:bodyPr/>
                    <a:lstStyle/>
                    <a:p>
                      <a:pPr algn="ctr" fontAlgn="ctr"/>
                      <a:r>
                        <a:rPr lang="en-GB" sz="1800" b="0" i="0" u="none" strike="noStrike" dirty="0">
                          <a:solidFill>
                            <a:srgbClr val="000000"/>
                          </a:solidFill>
                          <a:effectLst/>
                          <a:latin typeface="Calibri" panose="020F0502020204030204" pitchFamily="34" charset="0"/>
                        </a:rPr>
                        <a:t>4,545</a:t>
                      </a:r>
                    </a:p>
                  </a:txBody>
                  <a:tcPr marL="9525" marR="9525" marT="9525" marB="0" anchor="ctr">
                    <a:lnL>
                      <a:noFill/>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138,258</a:t>
                      </a:r>
                    </a:p>
                  </a:txBody>
                  <a:tcPr marL="9525" marR="9525" marT="9525" marB="0" anchor="ctr">
                    <a:lnL>
                      <a:noFill/>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8.06%</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9ACD7E"/>
                    </a:solidFill>
                  </a:tcPr>
                </a:tc>
              </a:tr>
              <a:tr h="259724">
                <a:tc>
                  <a:txBody>
                    <a:bodyPr/>
                    <a:lstStyle/>
                    <a:p>
                      <a:pPr algn="ctr" fontAlgn="ctr"/>
                      <a:r>
                        <a:rPr lang="en-GB" sz="1800" b="0" i="0" u="none" strike="noStrike">
                          <a:solidFill>
                            <a:srgbClr val="000000"/>
                          </a:solidFill>
                          <a:effectLst/>
                          <a:latin typeface="Calibri" panose="020F0502020204030204" pitchFamily="34" charset="0"/>
                        </a:rPr>
                        <a:t>Sep</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144,598</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8.43%</a:t>
                      </a:r>
                    </a:p>
                  </a:txBody>
                  <a:tcPr marL="9525" marR="9525" marT="9525" marB="0" anchor="ctr">
                    <a:lnL>
                      <a:noFill/>
                    </a:lnL>
                    <a:lnR>
                      <a:noFill/>
                    </a:lnR>
                    <a:lnT>
                      <a:noFill/>
                    </a:lnT>
                    <a:lnB>
                      <a:noFill/>
                    </a:lnB>
                    <a:solidFill>
                      <a:srgbClr val="FFE984"/>
                    </a:solidFill>
                  </a:tcPr>
                </a:tc>
                <a:tc>
                  <a:txBody>
                    <a:bodyPr/>
                    <a:lstStyle/>
                    <a:p>
                      <a:pPr algn="ctr" fontAlgn="ctr"/>
                      <a:r>
                        <a:rPr lang="en-GB" sz="1800" b="0" i="0" u="none" strike="noStrike" dirty="0">
                          <a:solidFill>
                            <a:srgbClr val="000000"/>
                          </a:solidFill>
                          <a:effectLst/>
                          <a:latin typeface="Calibri" panose="020F0502020204030204" pitchFamily="34" charset="0"/>
                        </a:rPr>
                        <a:t>4,820</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146,606</a:t>
                      </a:r>
                    </a:p>
                  </a:txBody>
                  <a:tcPr marL="9525" marR="9525" marT="9525" marB="0" anchor="ctr">
                    <a:lnL>
                      <a:noFill/>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8.54%</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FDBC7B"/>
                    </a:solidFill>
                  </a:tcPr>
                </a:tc>
              </a:tr>
              <a:tr h="259724">
                <a:tc>
                  <a:txBody>
                    <a:bodyPr/>
                    <a:lstStyle/>
                    <a:p>
                      <a:pPr algn="ctr" fontAlgn="ctr"/>
                      <a:r>
                        <a:rPr lang="en-GB" sz="1800" b="0" i="0" u="none" strike="noStrike">
                          <a:solidFill>
                            <a:srgbClr val="000000"/>
                          </a:solidFill>
                          <a:effectLst/>
                          <a:latin typeface="Calibri" panose="020F0502020204030204" pitchFamily="34" charset="0"/>
                        </a:rPr>
                        <a:t>Oct</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143,227</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8.35%</a:t>
                      </a:r>
                    </a:p>
                  </a:txBody>
                  <a:tcPr marL="9525" marR="9525" marT="9525" marB="0" anchor="ctr">
                    <a:lnL>
                      <a:noFill/>
                    </a:lnL>
                    <a:lnR>
                      <a:noFill/>
                    </a:lnR>
                    <a:lnT>
                      <a:noFill/>
                    </a:lnT>
                    <a:lnB>
                      <a:noFill/>
                    </a:lnB>
                    <a:solidFill>
                      <a:srgbClr val="FCEA83"/>
                    </a:solidFill>
                  </a:tcPr>
                </a:tc>
                <a:tc>
                  <a:txBody>
                    <a:bodyPr/>
                    <a:lstStyle/>
                    <a:p>
                      <a:pPr algn="ctr" fontAlgn="ctr"/>
                      <a:r>
                        <a:rPr lang="en-GB" sz="1800" b="0" i="0" u="none" strike="noStrike" dirty="0">
                          <a:solidFill>
                            <a:srgbClr val="000000"/>
                          </a:solidFill>
                          <a:effectLst/>
                          <a:latin typeface="Calibri" panose="020F0502020204030204" pitchFamily="34" charset="0"/>
                        </a:rPr>
                        <a:t>4,620</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140,532</a:t>
                      </a:r>
                    </a:p>
                  </a:txBody>
                  <a:tcPr marL="9525" marR="9525" marT="9525" marB="0" anchor="ctr">
                    <a:lnL>
                      <a:noFill/>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8.19%</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C3D980"/>
                    </a:solidFill>
                  </a:tcPr>
                </a:tc>
              </a:tr>
              <a:tr h="259724">
                <a:tc>
                  <a:txBody>
                    <a:bodyPr/>
                    <a:lstStyle/>
                    <a:p>
                      <a:pPr algn="ctr" fontAlgn="ctr"/>
                      <a:r>
                        <a:rPr lang="en-GB" sz="1800" b="0" i="0" u="none" strike="noStrike">
                          <a:solidFill>
                            <a:srgbClr val="000000"/>
                          </a:solidFill>
                          <a:effectLst/>
                          <a:latin typeface="Calibri" panose="020F0502020204030204" pitchFamily="34" charset="0"/>
                        </a:rPr>
                        <a:t>Nov</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135,722</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1" i="0" u="none" strike="noStrike">
                          <a:solidFill>
                            <a:srgbClr val="000000"/>
                          </a:solidFill>
                          <a:effectLst/>
                          <a:latin typeface="Calibri" panose="020F0502020204030204" pitchFamily="34" charset="0"/>
                        </a:rPr>
                        <a:t>7.91%</a:t>
                      </a:r>
                    </a:p>
                  </a:txBody>
                  <a:tcPr marL="9525" marR="9525" marT="9525" marB="0" anchor="ctr">
                    <a:lnL>
                      <a:noFill/>
                    </a:lnL>
                    <a:lnR>
                      <a:noFill/>
                    </a:lnR>
                    <a:lnT>
                      <a:noFill/>
                    </a:lnT>
                    <a:lnB>
                      <a:noFill/>
                    </a:lnB>
                    <a:solidFill>
                      <a:srgbClr val="7AC47C"/>
                    </a:solidFill>
                  </a:tcPr>
                </a:tc>
                <a:tc>
                  <a:txBody>
                    <a:bodyPr/>
                    <a:lstStyle/>
                    <a:p>
                      <a:pPr algn="ctr" fontAlgn="ctr"/>
                      <a:r>
                        <a:rPr lang="en-GB" sz="1800" b="0" i="0" u="none" strike="noStrike" dirty="0">
                          <a:solidFill>
                            <a:srgbClr val="000000"/>
                          </a:solidFill>
                          <a:effectLst/>
                          <a:latin typeface="Calibri" panose="020F0502020204030204" pitchFamily="34" charset="0"/>
                        </a:rPr>
                        <a:t>4,524</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137,607</a:t>
                      </a:r>
                    </a:p>
                  </a:txBody>
                  <a:tcPr marL="9525" marR="9525" marT="9525" marB="0" anchor="ctr">
                    <a:lnL>
                      <a:noFill/>
                    </a:lnL>
                    <a:lnR>
                      <a:noFill/>
                    </a:lnR>
                    <a:lnT>
                      <a:noFill/>
                    </a:lnT>
                    <a:lnB>
                      <a:noFill/>
                    </a:lnB>
                  </a:tcPr>
                </a:tc>
                <a:tc>
                  <a:txBody>
                    <a:bodyPr/>
                    <a:lstStyle/>
                    <a:p>
                      <a:pPr algn="ctr" fontAlgn="ctr"/>
                      <a:r>
                        <a:rPr lang="en-GB" sz="1800" b="1" i="0" u="none" strike="noStrike" dirty="0">
                          <a:solidFill>
                            <a:srgbClr val="000000"/>
                          </a:solidFill>
                          <a:effectLst/>
                          <a:latin typeface="Calibri" panose="020F0502020204030204" pitchFamily="34" charset="0"/>
                        </a:rPr>
                        <a:t>8.02%</a:t>
                      </a:r>
                    </a:p>
                  </a:txBody>
                  <a:tcPr marL="9525" marR="9525" marT="9525" marB="0" anchor="ctr">
                    <a:lnL>
                      <a:noFill/>
                    </a:lnL>
                    <a:lnR w="25400" cap="flat" cmpd="dbl" algn="ctr">
                      <a:solidFill>
                        <a:srgbClr val="000000"/>
                      </a:solidFill>
                      <a:prstDash val="solid"/>
                      <a:round/>
                      <a:headEnd type="none" w="med" len="med"/>
                      <a:tailEnd type="none" w="med" len="med"/>
                    </a:lnR>
                    <a:lnT>
                      <a:noFill/>
                    </a:lnT>
                    <a:lnB>
                      <a:noFill/>
                    </a:lnB>
                    <a:solidFill>
                      <a:srgbClr val="91CB7D"/>
                    </a:solidFill>
                  </a:tcPr>
                </a:tc>
              </a:tr>
              <a:tr h="259724">
                <a:tc>
                  <a:txBody>
                    <a:bodyPr/>
                    <a:lstStyle/>
                    <a:p>
                      <a:pPr algn="ctr" fontAlgn="ctr"/>
                      <a:r>
                        <a:rPr lang="en-GB" sz="1800" b="0" i="0" u="none" strike="noStrike">
                          <a:solidFill>
                            <a:srgbClr val="000000"/>
                          </a:solidFill>
                          <a:effectLst/>
                          <a:latin typeface="Calibri" panose="020F0502020204030204" pitchFamily="34" charset="0"/>
                        </a:rPr>
                        <a:t>Dec</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139,390</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sz="1800" b="1" i="0" u="none" strike="noStrike">
                          <a:solidFill>
                            <a:srgbClr val="000000"/>
                          </a:solidFill>
                          <a:effectLst/>
                          <a:latin typeface="Calibri" panose="020F0502020204030204" pitchFamily="34" charset="0"/>
                        </a:rPr>
                        <a:t>8.12%</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9ACD7E"/>
                    </a:solidFill>
                  </a:tcPr>
                </a:tc>
                <a:tc>
                  <a:txBody>
                    <a:bodyPr/>
                    <a:lstStyle/>
                    <a:p>
                      <a:pPr algn="ctr" fontAlgn="ctr"/>
                      <a:r>
                        <a:rPr lang="en-GB" sz="1800" b="0" i="0" u="none" strike="noStrike">
                          <a:solidFill>
                            <a:srgbClr val="000000"/>
                          </a:solidFill>
                          <a:effectLst/>
                          <a:latin typeface="Calibri" panose="020F0502020204030204" pitchFamily="34" charset="0"/>
                        </a:rPr>
                        <a:t>4,496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dirty="0">
                          <a:solidFill>
                            <a:srgbClr val="000000"/>
                          </a:solidFill>
                          <a:effectLst/>
                          <a:latin typeface="Calibri" panose="020F0502020204030204" pitchFamily="34" charset="0"/>
                        </a:rPr>
                        <a:t>136,767</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sz="1800" b="1" i="0" u="none" strike="noStrike" dirty="0">
                          <a:solidFill>
                            <a:srgbClr val="000000"/>
                          </a:solidFill>
                          <a:effectLst/>
                          <a:latin typeface="Calibri" panose="020F0502020204030204" pitchFamily="34" charset="0"/>
                        </a:rPr>
                        <a:t>7.97%</a:t>
                      </a:r>
                    </a:p>
                  </a:txBody>
                  <a:tcPr marL="9525" marR="9525" marT="9525" marB="0" anchor="ctr">
                    <a:lnL>
                      <a:noFill/>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63BE7B"/>
                    </a:solidFill>
                  </a:tcPr>
                </a:tc>
              </a:tr>
              <a:tr h="509684">
                <a:tc>
                  <a:txBody>
                    <a:bodyPr/>
                    <a:lstStyle/>
                    <a:p>
                      <a:pPr algn="ctr" fontAlgn="ctr"/>
                      <a:r>
                        <a:rPr lang="en-GB" sz="1800" b="1" i="0" u="none" strike="noStrike">
                          <a:solidFill>
                            <a:srgbClr val="000000"/>
                          </a:solidFill>
                          <a:effectLst/>
                          <a:latin typeface="Calibri" panose="020F0502020204030204" pitchFamily="34" charset="0"/>
                        </a:rPr>
                        <a:t>Total</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365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1,715,598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100.00%</a:t>
                      </a: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4,700</a:t>
                      </a: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800" b="0" i="0" u="none" strike="noStrike" dirty="0">
                          <a:solidFill>
                            <a:srgbClr val="000000"/>
                          </a:solidFill>
                          <a:effectLst/>
                          <a:latin typeface="Calibri" panose="020F0502020204030204" pitchFamily="34" charset="0"/>
                        </a:rPr>
                        <a:t>1,716,088</a:t>
                      </a: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800" b="0" i="0" u="none" strike="noStrike" dirty="0">
                          <a:solidFill>
                            <a:srgbClr val="000000"/>
                          </a:solidFill>
                          <a:effectLst/>
                          <a:latin typeface="Calibri" panose="020F0502020204030204" pitchFamily="34" charset="0"/>
                        </a:rPr>
                        <a:t>100.00%</a:t>
                      </a:r>
                    </a:p>
                  </a:txBody>
                  <a:tcPr marL="9525" marR="9525" marT="9525" marB="0" anchor="ctr">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1967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Adjustments to make the observations uniform</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11350512"/>
              </p:ext>
            </p:extLst>
          </p:nvPr>
        </p:nvGraphicFramePr>
        <p:xfrm>
          <a:off x="517357" y="1940134"/>
          <a:ext cx="4737032" cy="4322176"/>
        </p:xfrm>
        <a:graphic>
          <a:graphicData uri="http://schemas.openxmlformats.org/drawingml/2006/table">
            <a:tbl>
              <a:tblPr/>
              <a:tblGrid>
                <a:gridCol w="904986"/>
                <a:gridCol w="1216073"/>
                <a:gridCol w="1032250"/>
                <a:gridCol w="1583723"/>
              </a:tblGrid>
              <a:tr h="280740">
                <a:tc rowSpan="2">
                  <a:txBody>
                    <a:bodyPr/>
                    <a:lstStyle/>
                    <a:p>
                      <a:pPr algn="ctr" fontAlgn="ctr"/>
                      <a:r>
                        <a:rPr lang="en-GB" sz="1800" b="1" i="0" u="none" strike="noStrike" dirty="0">
                          <a:solidFill>
                            <a:srgbClr val="000000"/>
                          </a:solidFill>
                          <a:effectLst/>
                          <a:latin typeface="Calibri" panose="020F0502020204030204" pitchFamily="34" charset="0"/>
                        </a:rPr>
                        <a:t>Month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GB" sz="1800" b="1" i="0" u="none" strike="noStrike">
                          <a:solidFill>
                            <a:srgbClr val="000000"/>
                          </a:solidFill>
                          <a:effectLst/>
                          <a:latin typeface="Calibri" panose="020F0502020204030204" pitchFamily="34" charset="0"/>
                        </a:rPr>
                        <a:t>Female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r>
              <a:tr h="294777">
                <a:tc vMerge="1">
                  <a:txBody>
                    <a:bodyPr/>
                    <a:lstStyle/>
                    <a:p>
                      <a:endParaRPr lang="en-GB"/>
                    </a:p>
                  </a:txBody>
                  <a:tcPr/>
                </a:tc>
                <a:tc>
                  <a:txBody>
                    <a:bodyPr/>
                    <a:lstStyle/>
                    <a:p>
                      <a:pPr algn="ctr" fontAlgn="ctr"/>
                      <a:r>
                        <a:rPr lang="en-GB" sz="1800" b="1" i="0" u="none" strike="noStrike" dirty="0">
                          <a:solidFill>
                            <a:srgbClr val="000000"/>
                          </a:solidFill>
                          <a:effectLst/>
                          <a:latin typeface="Calibri" panose="020F0502020204030204" pitchFamily="34" charset="0"/>
                        </a:rPr>
                        <a:t>Uniform</a:t>
                      </a:r>
                    </a:p>
                  </a:txBody>
                  <a:tcPr marL="9525" marR="9525" marT="9525"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800" b="1" i="0" u="none" strike="noStrike">
                          <a:solidFill>
                            <a:srgbClr val="000000"/>
                          </a:solidFill>
                          <a:effectLst/>
                          <a:latin typeface="Calibri" panose="020F0502020204030204" pitchFamily="34" charset="0"/>
                        </a:rPr>
                        <a:t>Obs.</a:t>
                      </a: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800" b="1" i="0" u="none" strike="noStrike">
                          <a:solidFill>
                            <a:srgbClr val="000000"/>
                          </a:solidFill>
                          <a:effectLst/>
                          <a:latin typeface="Calibri" panose="020F0502020204030204" pitchFamily="34" charset="0"/>
                        </a:rPr>
                        <a:t>Ratio (U/O)</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740">
                <a:tc>
                  <a:txBody>
                    <a:bodyPr/>
                    <a:lstStyle/>
                    <a:p>
                      <a:pPr algn="ctr" fontAlgn="ctr"/>
                      <a:r>
                        <a:rPr lang="en-GB" sz="1800" b="0" i="0" u="none" strike="noStrike" dirty="0">
                          <a:solidFill>
                            <a:srgbClr val="000000"/>
                          </a:solidFill>
                          <a:effectLst/>
                          <a:latin typeface="Calibri" panose="020F0502020204030204" pitchFamily="34" charset="0"/>
                        </a:rPr>
                        <a:t>Jan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163,103</a:t>
                      </a: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167,401</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GB" sz="1800" b="0" i="0" u="none" strike="noStrike">
                          <a:solidFill>
                            <a:srgbClr val="000000"/>
                          </a:solidFill>
                          <a:effectLst/>
                          <a:latin typeface="Calibri" panose="020F0502020204030204" pitchFamily="34" charset="0"/>
                        </a:rPr>
                        <a:t>0.974</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80740">
                <a:tc>
                  <a:txBody>
                    <a:bodyPr/>
                    <a:lstStyle/>
                    <a:p>
                      <a:pPr algn="ctr" fontAlgn="ctr"/>
                      <a:r>
                        <a:rPr lang="en-GB" sz="1800" b="0" i="0" u="none" strike="noStrike" dirty="0">
                          <a:solidFill>
                            <a:srgbClr val="000000"/>
                          </a:solidFill>
                          <a:effectLst/>
                          <a:latin typeface="Calibri" panose="020F0502020204030204" pitchFamily="34" charset="0"/>
                        </a:rPr>
                        <a:t>Feb</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163,103</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153,395</a:t>
                      </a:r>
                    </a:p>
                  </a:txBody>
                  <a:tcPr marL="9525" marR="9525" marT="9525" marB="0" anchor="ctr">
                    <a:lnL>
                      <a:noFill/>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1.063</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80740">
                <a:tc>
                  <a:txBody>
                    <a:bodyPr/>
                    <a:lstStyle/>
                    <a:p>
                      <a:pPr algn="ctr" fontAlgn="ctr"/>
                      <a:r>
                        <a:rPr lang="en-GB" sz="1800" b="0" i="0" u="none" strike="noStrike" dirty="0">
                          <a:solidFill>
                            <a:srgbClr val="000000"/>
                          </a:solidFill>
                          <a:effectLst/>
                          <a:latin typeface="Calibri" panose="020F0502020204030204" pitchFamily="34" charset="0"/>
                        </a:rPr>
                        <a:t>Mar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163,103</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172,286</a:t>
                      </a:r>
                    </a:p>
                  </a:txBody>
                  <a:tcPr marL="9525" marR="9525" marT="9525" marB="0" anchor="ctr">
                    <a:lnL>
                      <a:noFill/>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0.947</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80740">
                <a:tc>
                  <a:txBody>
                    <a:bodyPr/>
                    <a:lstStyle/>
                    <a:p>
                      <a:pPr algn="ctr" fontAlgn="ctr"/>
                      <a:r>
                        <a:rPr lang="en-GB" sz="1800" b="0" i="0" u="none" strike="noStrike" dirty="0">
                          <a:solidFill>
                            <a:srgbClr val="000000"/>
                          </a:solidFill>
                          <a:effectLst/>
                          <a:latin typeface="Calibri" panose="020F0502020204030204" pitchFamily="34" charset="0"/>
                        </a:rPr>
                        <a:t>Apr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163,103</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166,029</a:t>
                      </a:r>
                    </a:p>
                  </a:txBody>
                  <a:tcPr marL="9525" marR="9525" marT="9525" marB="0" anchor="ctr">
                    <a:lnL>
                      <a:noFill/>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0.982</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94777">
                <a:tc>
                  <a:txBody>
                    <a:bodyPr/>
                    <a:lstStyle/>
                    <a:p>
                      <a:pPr algn="ctr" fontAlgn="ctr"/>
                      <a:r>
                        <a:rPr lang="en-GB" sz="1800" b="0" i="0" u="none" strike="noStrike" dirty="0">
                          <a:solidFill>
                            <a:srgbClr val="000000"/>
                          </a:solidFill>
                          <a:effectLst/>
                          <a:latin typeface="Calibri" panose="020F0502020204030204" pitchFamily="34" charset="0"/>
                        </a:rPr>
                        <a:t>May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163,103</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171,535</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0.951</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81842">
                <a:tc>
                  <a:txBody>
                    <a:bodyPr/>
                    <a:lstStyle/>
                    <a:p>
                      <a:pPr algn="ctr" fontAlgn="ctr"/>
                      <a:r>
                        <a:rPr lang="en-GB" sz="1800" b="0" i="0" u="none" strike="noStrike" dirty="0">
                          <a:solidFill>
                            <a:srgbClr val="000000"/>
                          </a:solidFill>
                          <a:effectLst/>
                          <a:latin typeface="Calibri" panose="020F0502020204030204" pitchFamily="34" charset="0"/>
                        </a:rPr>
                        <a:t>Jun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163,103</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161,945</a:t>
                      </a:r>
                    </a:p>
                  </a:txBody>
                  <a:tcPr marL="9525" marR="9525" marT="9525" marB="0" anchor="ctr">
                    <a:lnL>
                      <a:noFill/>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1.007</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304618">
                <a:tc>
                  <a:txBody>
                    <a:bodyPr/>
                    <a:lstStyle/>
                    <a:p>
                      <a:pPr algn="ctr" fontAlgn="ctr"/>
                      <a:r>
                        <a:rPr lang="en-GB" sz="1800" b="0" i="0" u="none" strike="noStrike" dirty="0">
                          <a:solidFill>
                            <a:srgbClr val="000000"/>
                          </a:solidFill>
                          <a:effectLst/>
                          <a:latin typeface="Calibri" panose="020F0502020204030204" pitchFamily="34" charset="0"/>
                        </a:rPr>
                        <a:t>Jul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163,103</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164,978</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0.989</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80740">
                <a:tc>
                  <a:txBody>
                    <a:bodyPr/>
                    <a:lstStyle/>
                    <a:p>
                      <a:pPr algn="ctr" fontAlgn="ctr"/>
                      <a:r>
                        <a:rPr lang="en-GB" sz="1800" b="0" i="0" u="none" strike="noStrike" dirty="0">
                          <a:solidFill>
                            <a:srgbClr val="000000"/>
                          </a:solidFill>
                          <a:effectLst/>
                          <a:latin typeface="Calibri" panose="020F0502020204030204" pitchFamily="34" charset="0"/>
                        </a:rPr>
                        <a:t>Aug</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163,103</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160,671</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1.015</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80740">
                <a:tc>
                  <a:txBody>
                    <a:bodyPr/>
                    <a:lstStyle/>
                    <a:p>
                      <a:pPr algn="ctr" fontAlgn="ctr"/>
                      <a:r>
                        <a:rPr lang="en-GB" sz="1800" b="0" i="0" u="none" strike="noStrike" dirty="0">
                          <a:solidFill>
                            <a:srgbClr val="000000"/>
                          </a:solidFill>
                          <a:effectLst/>
                          <a:latin typeface="Calibri" panose="020F0502020204030204" pitchFamily="34" charset="0"/>
                        </a:rPr>
                        <a:t>Sep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163,103</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163,694</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0.996</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80740">
                <a:tc>
                  <a:txBody>
                    <a:bodyPr/>
                    <a:lstStyle/>
                    <a:p>
                      <a:pPr algn="ctr" fontAlgn="ctr"/>
                      <a:r>
                        <a:rPr lang="en-GB" sz="1800" b="0" i="0" u="none" strike="noStrike" dirty="0">
                          <a:solidFill>
                            <a:srgbClr val="000000"/>
                          </a:solidFill>
                          <a:effectLst/>
                          <a:latin typeface="Calibri" panose="020F0502020204030204" pitchFamily="34" charset="0"/>
                        </a:rPr>
                        <a:t>Oct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163,103</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163,388</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0.998</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94777">
                <a:tc>
                  <a:txBody>
                    <a:bodyPr/>
                    <a:lstStyle/>
                    <a:p>
                      <a:pPr algn="ctr" fontAlgn="ctr"/>
                      <a:r>
                        <a:rPr lang="en-GB" sz="1800" b="0" i="0" u="none" strike="noStrike" dirty="0">
                          <a:solidFill>
                            <a:srgbClr val="000000"/>
                          </a:solidFill>
                          <a:effectLst/>
                          <a:latin typeface="Calibri" panose="020F0502020204030204" pitchFamily="34" charset="0"/>
                        </a:rPr>
                        <a:t>Nov</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163,103</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154,939</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1.053</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94777">
                <a:tc>
                  <a:txBody>
                    <a:bodyPr/>
                    <a:lstStyle/>
                    <a:p>
                      <a:pPr algn="ctr" fontAlgn="ctr"/>
                      <a:r>
                        <a:rPr lang="en-GB" sz="1800" b="0" i="0" u="none" strike="noStrike" dirty="0">
                          <a:solidFill>
                            <a:srgbClr val="000000"/>
                          </a:solidFill>
                          <a:effectLst/>
                          <a:latin typeface="Calibri" panose="020F0502020204030204" pitchFamily="34" charset="0"/>
                        </a:rPr>
                        <a:t>Dec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163,103</a:t>
                      </a:r>
                    </a:p>
                  </a:txBody>
                  <a:tcPr marL="9525" marR="9525" marT="9525"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156,975</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GB" sz="1800" b="0" i="0" u="none" strike="noStrike" dirty="0">
                          <a:solidFill>
                            <a:srgbClr val="000000"/>
                          </a:solidFill>
                          <a:effectLst/>
                          <a:latin typeface="Calibri" panose="020F0502020204030204" pitchFamily="34" charset="0"/>
                        </a:rPr>
                        <a:t>1.039</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80740">
                <a:tc>
                  <a:txBody>
                    <a:bodyPr/>
                    <a:lstStyle/>
                    <a:p>
                      <a:pPr algn="ctr" fontAlgn="ctr"/>
                      <a:r>
                        <a:rPr lang="en-GB" sz="1800" b="0" i="0" u="none" strike="noStrike">
                          <a:solidFill>
                            <a:srgbClr val="000000"/>
                          </a:solidFill>
                          <a:effectLst/>
                          <a:latin typeface="Calibri" panose="020F0502020204030204" pitchFamily="34" charset="0"/>
                        </a:rPr>
                        <a:t>Total</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GB" sz="1800" b="0" i="0" u="none" strike="noStrike">
                          <a:solidFill>
                            <a:srgbClr val="000000"/>
                          </a:solidFill>
                          <a:effectLst/>
                          <a:latin typeface="Calibri" panose="020F0502020204030204" pitchFamily="34" charset="0"/>
                        </a:rPr>
                        <a:t>1,957,236</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GB" sz="1800" b="0" i="0" u="none" strike="noStrike">
                          <a:solidFill>
                            <a:srgbClr val="000000"/>
                          </a:solidFill>
                          <a:effectLst/>
                          <a:latin typeface="Calibri" panose="020F0502020204030204" pitchFamily="34" charset="0"/>
                        </a:rPr>
                        <a:t>1,957,236</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en-GB" sz="18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908181568"/>
              </p:ext>
            </p:extLst>
          </p:nvPr>
        </p:nvGraphicFramePr>
        <p:xfrm>
          <a:off x="5939229" y="1940134"/>
          <a:ext cx="4503821" cy="4323334"/>
        </p:xfrm>
        <a:graphic>
          <a:graphicData uri="http://schemas.openxmlformats.org/drawingml/2006/table">
            <a:tbl>
              <a:tblPr/>
              <a:tblGrid>
                <a:gridCol w="860432"/>
                <a:gridCol w="1156205"/>
                <a:gridCol w="981430"/>
                <a:gridCol w="1505754"/>
              </a:tblGrid>
              <a:tr h="315835">
                <a:tc rowSpan="2">
                  <a:txBody>
                    <a:bodyPr/>
                    <a:lstStyle/>
                    <a:p>
                      <a:pPr algn="ctr" fontAlgn="ctr"/>
                      <a:r>
                        <a:rPr lang="en-GB" sz="1800" b="1" i="0" u="none" strike="noStrike" dirty="0">
                          <a:solidFill>
                            <a:srgbClr val="000000"/>
                          </a:solidFill>
                          <a:effectLst/>
                          <a:latin typeface="Calibri" panose="020F0502020204030204" pitchFamily="34" charset="0"/>
                        </a:rPr>
                        <a:t>Month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GB" sz="1800" b="1" i="0" u="none" strike="noStrike">
                          <a:solidFill>
                            <a:srgbClr val="000000"/>
                          </a:solidFill>
                          <a:effectLst/>
                          <a:latin typeface="Calibri" panose="020F0502020204030204" pitchFamily="34" charset="0"/>
                        </a:rPr>
                        <a:t>Male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r>
              <a:tr h="295068">
                <a:tc vMerge="1">
                  <a:txBody>
                    <a:bodyPr/>
                    <a:lstStyle/>
                    <a:p>
                      <a:endParaRPr lang="en-GB"/>
                    </a:p>
                  </a:txBody>
                  <a:tcPr/>
                </a:tc>
                <a:tc>
                  <a:txBody>
                    <a:bodyPr/>
                    <a:lstStyle/>
                    <a:p>
                      <a:pPr algn="ctr" fontAlgn="ctr"/>
                      <a:r>
                        <a:rPr lang="en-GB" sz="1800" b="1" i="0" u="none" strike="noStrike" dirty="0">
                          <a:solidFill>
                            <a:srgbClr val="000000"/>
                          </a:solidFill>
                          <a:effectLst/>
                          <a:latin typeface="Calibri" panose="020F0502020204030204" pitchFamily="34" charset="0"/>
                        </a:rPr>
                        <a:t>Uniform</a:t>
                      </a:r>
                    </a:p>
                  </a:txBody>
                  <a:tcPr marL="9525" marR="9525" marT="9525"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800" b="1" i="0" u="none" strike="noStrike">
                          <a:solidFill>
                            <a:srgbClr val="000000"/>
                          </a:solidFill>
                          <a:effectLst/>
                          <a:latin typeface="Calibri" panose="020F0502020204030204" pitchFamily="34" charset="0"/>
                        </a:rPr>
                        <a:t>Obs.</a:t>
                      </a: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800" b="1" i="0" u="none" strike="noStrike">
                          <a:solidFill>
                            <a:srgbClr val="000000"/>
                          </a:solidFill>
                          <a:effectLst/>
                          <a:latin typeface="Calibri" panose="020F0502020204030204" pitchFamily="34" charset="0"/>
                        </a:rPr>
                        <a:t>Ratio (U/O)</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017">
                <a:tc>
                  <a:txBody>
                    <a:bodyPr/>
                    <a:lstStyle/>
                    <a:p>
                      <a:pPr algn="ctr" fontAlgn="ctr"/>
                      <a:r>
                        <a:rPr lang="en-GB" sz="1800" b="0" i="0" u="none" strike="noStrike" dirty="0">
                          <a:solidFill>
                            <a:srgbClr val="000000"/>
                          </a:solidFill>
                          <a:effectLst/>
                          <a:latin typeface="Calibri" panose="020F0502020204030204" pitchFamily="34" charset="0"/>
                        </a:rPr>
                        <a:t>Jan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142,967</a:t>
                      </a: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GB" sz="1800" b="0" i="0" u="none" strike="noStrike">
                          <a:solidFill>
                            <a:srgbClr val="000000"/>
                          </a:solidFill>
                          <a:effectLst/>
                          <a:latin typeface="Calibri" panose="020F0502020204030204" pitchFamily="34" charset="0"/>
                        </a:rPr>
                        <a:t>143,397</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GB" sz="1800" b="0" i="0" u="none" strike="noStrike">
                          <a:solidFill>
                            <a:srgbClr val="000000"/>
                          </a:solidFill>
                          <a:effectLst/>
                          <a:latin typeface="Calibri" panose="020F0502020204030204" pitchFamily="34" charset="0"/>
                        </a:rPr>
                        <a:t>0.997</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81017">
                <a:tc>
                  <a:txBody>
                    <a:bodyPr/>
                    <a:lstStyle/>
                    <a:p>
                      <a:pPr algn="ctr" fontAlgn="ctr"/>
                      <a:r>
                        <a:rPr lang="en-GB" sz="1800" b="0" i="0" u="none" strike="noStrike" dirty="0">
                          <a:solidFill>
                            <a:srgbClr val="000000"/>
                          </a:solidFill>
                          <a:effectLst/>
                          <a:latin typeface="Calibri" panose="020F0502020204030204" pitchFamily="34" charset="0"/>
                        </a:rPr>
                        <a:t>Feb</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142,967</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134,868</a:t>
                      </a:r>
                    </a:p>
                  </a:txBody>
                  <a:tcPr marL="9525" marR="9525" marT="9525" marB="0" anchor="ctr">
                    <a:lnL>
                      <a:noFill/>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1.060</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81017">
                <a:tc>
                  <a:txBody>
                    <a:bodyPr/>
                    <a:lstStyle/>
                    <a:p>
                      <a:pPr algn="ctr" fontAlgn="ctr"/>
                      <a:r>
                        <a:rPr lang="en-GB" sz="1800" b="0" i="0" u="none" strike="noStrike" dirty="0">
                          <a:solidFill>
                            <a:srgbClr val="000000"/>
                          </a:solidFill>
                          <a:effectLst/>
                          <a:latin typeface="Calibri" panose="020F0502020204030204" pitchFamily="34" charset="0"/>
                        </a:rPr>
                        <a:t>Mar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142,967</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151,823</a:t>
                      </a:r>
                    </a:p>
                  </a:txBody>
                  <a:tcPr marL="9525" marR="9525" marT="9525" marB="0" anchor="ctr">
                    <a:lnL>
                      <a:noFill/>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0.942</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81017">
                <a:tc>
                  <a:txBody>
                    <a:bodyPr/>
                    <a:lstStyle/>
                    <a:p>
                      <a:pPr algn="ctr" fontAlgn="ctr"/>
                      <a:r>
                        <a:rPr lang="en-GB" sz="1800" b="0" i="0" u="none" strike="noStrike" dirty="0">
                          <a:solidFill>
                            <a:srgbClr val="000000"/>
                          </a:solidFill>
                          <a:effectLst/>
                          <a:latin typeface="Calibri" panose="020F0502020204030204" pitchFamily="34" charset="0"/>
                        </a:rPr>
                        <a:t>Apr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142,967</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145,501</a:t>
                      </a:r>
                    </a:p>
                  </a:txBody>
                  <a:tcPr marL="9525" marR="9525" marT="9525" marB="0" anchor="ctr">
                    <a:lnL>
                      <a:noFill/>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0.983</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81017">
                <a:tc>
                  <a:txBody>
                    <a:bodyPr/>
                    <a:lstStyle/>
                    <a:p>
                      <a:pPr algn="ctr" fontAlgn="ctr"/>
                      <a:r>
                        <a:rPr lang="en-GB" sz="1800" b="0" i="0" u="none" strike="noStrike" dirty="0">
                          <a:solidFill>
                            <a:srgbClr val="000000"/>
                          </a:solidFill>
                          <a:effectLst/>
                          <a:latin typeface="Calibri" panose="020F0502020204030204" pitchFamily="34" charset="0"/>
                        </a:rPr>
                        <a:t>May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142,967</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148,831</a:t>
                      </a:r>
                    </a:p>
                  </a:txBody>
                  <a:tcPr marL="9525" marR="9525" marT="9525" marB="0" anchor="ctr">
                    <a:lnL>
                      <a:noFill/>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0.961</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81017">
                <a:tc>
                  <a:txBody>
                    <a:bodyPr/>
                    <a:lstStyle/>
                    <a:p>
                      <a:pPr algn="ctr" fontAlgn="ctr"/>
                      <a:r>
                        <a:rPr lang="en-GB" sz="1800" b="0" i="0" u="none" strike="noStrike" dirty="0">
                          <a:solidFill>
                            <a:srgbClr val="000000"/>
                          </a:solidFill>
                          <a:effectLst/>
                          <a:latin typeface="Calibri" panose="020F0502020204030204" pitchFamily="34" charset="0"/>
                        </a:rPr>
                        <a:t>Jun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142,967</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142,721</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1.002</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81017">
                <a:tc>
                  <a:txBody>
                    <a:bodyPr/>
                    <a:lstStyle/>
                    <a:p>
                      <a:pPr algn="ctr" fontAlgn="ctr"/>
                      <a:r>
                        <a:rPr lang="en-GB" sz="1800" b="0" i="0" u="none" strike="noStrike" dirty="0">
                          <a:solidFill>
                            <a:srgbClr val="000000"/>
                          </a:solidFill>
                          <a:effectLst/>
                          <a:latin typeface="Calibri" panose="020F0502020204030204" pitchFamily="34" charset="0"/>
                        </a:rPr>
                        <a:t>Jul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142,967</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144,610</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0.989</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81017">
                <a:tc>
                  <a:txBody>
                    <a:bodyPr/>
                    <a:lstStyle/>
                    <a:p>
                      <a:pPr algn="ctr" fontAlgn="ctr"/>
                      <a:r>
                        <a:rPr lang="en-GB" sz="1800" b="0" i="0" u="none" strike="noStrike" dirty="0">
                          <a:solidFill>
                            <a:srgbClr val="000000"/>
                          </a:solidFill>
                          <a:effectLst/>
                          <a:latin typeface="Calibri" panose="020F0502020204030204" pitchFamily="34" charset="0"/>
                        </a:rPr>
                        <a:t>Aug</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142,967</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140,910</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1.015</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81017">
                <a:tc>
                  <a:txBody>
                    <a:bodyPr/>
                    <a:lstStyle/>
                    <a:p>
                      <a:pPr algn="ctr" fontAlgn="ctr"/>
                      <a:r>
                        <a:rPr lang="en-GB" sz="1800" b="0" i="0" u="none" strike="noStrike" dirty="0">
                          <a:solidFill>
                            <a:srgbClr val="000000"/>
                          </a:solidFill>
                          <a:effectLst/>
                          <a:latin typeface="Calibri" panose="020F0502020204030204" pitchFamily="34" charset="0"/>
                        </a:rPr>
                        <a:t>Sep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142,967</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144,598</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0.989</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81017">
                <a:tc>
                  <a:txBody>
                    <a:bodyPr/>
                    <a:lstStyle/>
                    <a:p>
                      <a:pPr algn="ctr" fontAlgn="ctr"/>
                      <a:r>
                        <a:rPr lang="en-GB" sz="1800" b="0" i="0" u="none" strike="noStrike" dirty="0">
                          <a:solidFill>
                            <a:srgbClr val="000000"/>
                          </a:solidFill>
                          <a:effectLst/>
                          <a:latin typeface="Calibri" panose="020F0502020204030204" pitchFamily="34" charset="0"/>
                        </a:rPr>
                        <a:t>Oct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142,967</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143,227</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0.998</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81017">
                <a:tc>
                  <a:txBody>
                    <a:bodyPr/>
                    <a:lstStyle/>
                    <a:p>
                      <a:pPr algn="ctr" fontAlgn="ctr"/>
                      <a:r>
                        <a:rPr lang="en-GB" sz="1800" b="0" i="0" u="none" strike="noStrike" dirty="0">
                          <a:solidFill>
                            <a:srgbClr val="000000"/>
                          </a:solidFill>
                          <a:effectLst/>
                          <a:latin typeface="Calibri" panose="020F0502020204030204" pitchFamily="34" charset="0"/>
                        </a:rPr>
                        <a:t>Nov</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142,967</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800" b="0" i="0" u="none" strike="noStrike">
                          <a:solidFill>
                            <a:srgbClr val="000000"/>
                          </a:solidFill>
                          <a:effectLst/>
                          <a:latin typeface="Calibri" panose="020F0502020204030204" pitchFamily="34" charset="0"/>
                        </a:rPr>
                        <a:t>135,722</a:t>
                      </a:r>
                    </a:p>
                  </a:txBody>
                  <a:tcPr marL="9525" marR="9525" marT="9525" marB="0" anchor="ctr">
                    <a:lnL>
                      <a:noFill/>
                    </a:lnL>
                    <a:lnR>
                      <a:noFill/>
                    </a:lnR>
                    <a:lnT>
                      <a:noFill/>
                    </a:lnT>
                    <a:lnB>
                      <a:noFill/>
                    </a:lnB>
                  </a:tcPr>
                </a:tc>
                <a:tc>
                  <a:txBody>
                    <a:bodyPr/>
                    <a:lstStyle/>
                    <a:p>
                      <a:pPr algn="ctr" fontAlgn="ctr"/>
                      <a:r>
                        <a:rPr lang="en-GB" sz="1800" b="0" i="0" u="none" strike="noStrike" dirty="0">
                          <a:solidFill>
                            <a:srgbClr val="000000"/>
                          </a:solidFill>
                          <a:effectLst/>
                          <a:latin typeface="Calibri" panose="020F0502020204030204" pitchFamily="34" charset="0"/>
                        </a:rPr>
                        <a:t>1.053</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95068">
                <a:tc>
                  <a:txBody>
                    <a:bodyPr/>
                    <a:lstStyle/>
                    <a:p>
                      <a:pPr algn="ctr" fontAlgn="ctr"/>
                      <a:r>
                        <a:rPr lang="en-GB" sz="1800" b="0" i="0" u="none" strike="noStrike" dirty="0">
                          <a:solidFill>
                            <a:srgbClr val="000000"/>
                          </a:solidFill>
                          <a:effectLst/>
                          <a:latin typeface="Calibri" panose="020F0502020204030204" pitchFamily="34" charset="0"/>
                        </a:rPr>
                        <a:t>Dec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142,967</a:t>
                      </a:r>
                    </a:p>
                  </a:txBody>
                  <a:tcPr marL="9525" marR="9525" marT="9525"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139,390</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GB" sz="1800" b="0" i="0" u="none" strike="noStrike" dirty="0">
                          <a:solidFill>
                            <a:srgbClr val="000000"/>
                          </a:solidFill>
                          <a:effectLst/>
                          <a:latin typeface="Calibri" panose="020F0502020204030204" pitchFamily="34" charset="0"/>
                        </a:rPr>
                        <a:t>1.026</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95068">
                <a:tc>
                  <a:txBody>
                    <a:bodyPr/>
                    <a:lstStyle/>
                    <a:p>
                      <a:pPr algn="l" fontAlgn="b"/>
                      <a:r>
                        <a:rPr lang="en-GB" sz="1800" b="0" i="0" u="none" strike="noStrike">
                          <a:solidFill>
                            <a:srgbClr val="000000"/>
                          </a:solidFill>
                          <a:effectLst/>
                          <a:latin typeface="Calibri" panose="020F0502020204030204" pitchFamily="34" charset="0"/>
                        </a:rPr>
                        <a:t>Total</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GB" sz="1800" b="0" i="0" u="none" strike="noStrike">
                          <a:solidFill>
                            <a:srgbClr val="000000"/>
                          </a:solidFill>
                          <a:effectLst/>
                          <a:latin typeface="Calibri" panose="020F0502020204030204" pitchFamily="34" charset="0"/>
                        </a:rPr>
                        <a:t>1,715,598</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GB" sz="1800" b="0" i="0" u="none" strike="noStrike">
                          <a:solidFill>
                            <a:srgbClr val="000000"/>
                          </a:solidFill>
                          <a:effectLst/>
                          <a:latin typeface="Calibri" panose="020F0502020204030204" pitchFamily="34" charset="0"/>
                        </a:rPr>
                        <a:t>1,715,598</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en-GB" sz="18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24213773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Observations for members of the diabetes </a:t>
            </a:r>
            <a:r>
              <a:rPr lang="en-GB" dirty="0"/>
              <a:t>c</a:t>
            </a:r>
            <a:r>
              <a:rPr lang="en-GB" dirty="0" smtClean="0"/>
              <a:t>lub</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71843209"/>
              </p:ext>
            </p:extLst>
          </p:nvPr>
        </p:nvGraphicFramePr>
        <p:xfrm>
          <a:off x="838200" y="1892958"/>
          <a:ext cx="10515600" cy="4552860"/>
        </p:xfrm>
        <a:graphic>
          <a:graphicData uri="http://schemas.openxmlformats.org/drawingml/2006/table">
            <a:tbl>
              <a:tblPr/>
              <a:tblGrid>
                <a:gridCol w="1172288"/>
                <a:gridCol w="1167914"/>
                <a:gridCol w="1167914"/>
                <a:gridCol w="1167914"/>
                <a:gridCol w="1167914"/>
                <a:gridCol w="1167914"/>
                <a:gridCol w="1167914"/>
                <a:gridCol w="1167914"/>
                <a:gridCol w="1167914"/>
              </a:tblGrid>
              <a:tr h="268350">
                <a:tc rowSpan="3">
                  <a:txBody>
                    <a:bodyPr/>
                    <a:lstStyle/>
                    <a:p>
                      <a:pPr algn="ctr" fontAlgn="ctr"/>
                      <a:r>
                        <a:rPr lang="en-GB" sz="1800" b="1" i="0" u="none" strike="noStrike" dirty="0">
                          <a:solidFill>
                            <a:srgbClr val="000000"/>
                          </a:solidFill>
                          <a:effectLst/>
                          <a:latin typeface="Calibri" panose="020F0502020204030204" pitchFamily="34" charset="0"/>
                        </a:rPr>
                        <a:t>Month</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4">
                  <a:txBody>
                    <a:bodyPr/>
                    <a:lstStyle/>
                    <a:p>
                      <a:pPr algn="ctr" fontAlgn="ctr"/>
                      <a:r>
                        <a:rPr lang="en-GB" sz="1800" b="1" i="0" u="none" strike="noStrike" dirty="0">
                          <a:solidFill>
                            <a:srgbClr val="000000"/>
                          </a:solidFill>
                          <a:effectLst/>
                          <a:latin typeface="Calibri" panose="020F0502020204030204" pitchFamily="34" charset="0"/>
                        </a:rPr>
                        <a:t>Females</a:t>
                      </a:r>
                    </a:p>
                  </a:txBody>
                  <a:tcPr marL="9525" marR="9525" marT="9525"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1800" b="1" i="0" u="none" strike="noStrike">
                          <a:solidFill>
                            <a:srgbClr val="000000"/>
                          </a:solidFill>
                          <a:effectLst/>
                          <a:latin typeface="Calibri" panose="020F0502020204030204" pitchFamily="34" charset="0"/>
                        </a:rPr>
                        <a:t>Males</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r>
              <a:tr h="281768">
                <a:tc vMerge="1">
                  <a:txBody>
                    <a:bodyPr/>
                    <a:lstStyle/>
                    <a:p>
                      <a:endParaRPr lang="en-GB"/>
                    </a:p>
                  </a:txBody>
                  <a:tcPr/>
                </a:tc>
                <a:tc gridSpan="2">
                  <a:txBody>
                    <a:bodyPr/>
                    <a:lstStyle/>
                    <a:p>
                      <a:pPr algn="ctr" fontAlgn="ctr"/>
                      <a:r>
                        <a:rPr lang="en-GB" sz="1800" b="1" i="0" u="none" strike="noStrike" dirty="0">
                          <a:solidFill>
                            <a:srgbClr val="000000"/>
                          </a:solidFill>
                          <a:effectLst/>
                          <a:latin typeface="Calibri" panose="020F0502020204030204" pitchFamily="34" charset="0"/>
                        </a:rPr>
                        <a:t>Observed births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gridSpan="2">
                  <a:txBody>
                    <a:bodyPr/>
                    <a:lstStyle/>
                    <a:p>
                      <a:pPr algn="ctr" fontAlgn="ctr"/>
                      <a:r>
                        <a:rPr lang="en-GB" sz="1800" b="1" i="0" u="none" strike="noStrike" dirty="0">
                          <a:solidFill>
                            <a:srgbClr val="000000"/>
                          </a:solidFill>
                          <a:effectLst/>
                          <a:latin typeface="Calibri" panose="020F0502020204030204" pitchFamily="34" charset="0"/>
                        </a:rPr>
                        <a:t>Adjusted births</a:t>
                      </a:r>
                    </a:p>
                  </a:txBody>
                  <a:tcPr marL="9525" marR="9525" marT="9525"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gridSpan="2">
                  <a:txBody>
                    <a:bodyPr/>
                    <a:lstStyle/>
                    <a:p>
                      <a:pPr algn="ctr" fontAlgn="ctr"/>
                      <a:r>
                        <a:rPr lang="en-GB" sz="1800" b="1" i="0" u="none" strike="noStrike">
                          <a:solidFill>
                            <a:srgbClr val="000000"/>
                          </a:solidFill>
                          <a:effectLst/>
                          <a:latin typeface="Calibri" panose="020F0502020204030204" pitchFamily="34" charset="0"/>
                        </a:rPr>
                        <a:t>Observed births</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gridSpan="2">
                  <a:txBody>
                    <a:bodyPr/>
                    <a:lstStyle/>
                    <a:p>
                      <a:pPr algn="ctr" fontAlgn="ctr"/>
                      <a:r>
                        <a:rPr lang="en-GB" sz="1800" b="1" i="0" u="none" strike="noStrike">
                          <a:solidFill>
                            <a:srgbClr val="000000"/>
                          </a:solidFill>
                          <a:effectLst/>
                          <a:latin typeface="Calibri" panose="020F0502020204030204" pitchFamily="34" charset="0"/>
                        </a:rPr>
                        <a:t>Adjusted births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r>
              <a:tr h="268350">
                <a:tc vMerge="1">
                  <a:txBody>
                    <a:bodyPr/>
                    <a:lstStyle/>
                    <a:p>
                      <a:endParaRPr lang="en-GB"/>
                    </a:p>
                  </a:txBody>
                  <a:tcPr/>
                </a:tc>
                <a:tc>
                  <a:txBody>
                    <a:bodyPr/>
                    <a:lstStyle/>
                    <a:p>
                      <a:pPr algn="ctr" fontAlgn="ctr"/>
                      <a:r>
                        <a:rPr lang="en-GB" sz="1800" b="1" i="0" u="none" strike="noStrike">
                          <a:solidFill>
                            <a:srgbClr val="000000"/>
                          </a:solidFill>
                          <a:effectLst/>
                          <a:latin typeface="Calibri" panose="020F0502020204030204" pitchFamily="34" charset="0"/>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1"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1" i="0" u="none" strike="noStrike" dirty="0">
                          <a:solidFill>
                            <a:srgbClr val="000000"/>
                          </a:solidFill>
                          <a:effectLst/>
                          <a:latin typeface="Calibri" panose="020F0502020204030204" pitchFamily="34" charset="0"/>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1" i="0" u="none" strike="noStrike" dirty="0">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dash"/>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1" i="0" u="none" strike="noStrike" dirty="0">
                          <a:solidFill>
                            <a:srgbClr val="000000"/>
                          </a:solidFill>
                          <a:effectLst/>
                          <a:latin typeface="Calibri" panose="020F0502020204030204" pitchFamily="34" charset="0"/>
                        </a:rPr>
                        <a:t>N</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1" i="0" u="none" strike="noStrike" dirty="0">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1" i="0" u="none" strike="noStrike" dirty="0">
                          <a:solidFill>
                            <a:srgbClr val="000000"/>
                          </a:solidFill>
                          <a:effectLst/>
                          <a:latin typeface="Calibri" panose="020F0502020204030204" pitchFamily="34" charset="0"/>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1" i="0" u="none" strike="noStrike" dirty="0">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8350">
                <a:tc>
                  <a:txBody>
                    <a:bodyPr/>
                    <a:lstStyle/>
                    <a:p>
                      <a:pPr algn="ctr" fontAlgn="ctr"/>
                      <a:r>
                        <a:rPr lang="en-GB" sz="1800" b="0" i="0" u="none" strike="noStrike" dirty="0">
                          <a:solidFill>
                            <a:srgbClr val="000000"/>
                          </a:solidFill>
                          <a:effectLst/>
                          <a:latin typeface="Calibri" panose="020F0502020204030204" pitchFamily="34" charset="0"/>
                        </a:rPr>
                        <a:t>Jan</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GB" sz="1800" b="0" i="0" u="none" strike="noStrike" dirty="0">
                          <a:solidFill>
                            <a:srgbClr val="000000"/>
                          </a:solidFill>
                          <a:effectLst/>
                          <a:latin typeface="Calibri" panose="020F0502020204030204" pitchFamily="34" charset="0"/>
                        </a:rPr>
                        <a:t>690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GB" sz="1800" b="0" i="0" u="none" strike="noStrike" dirty="0">
                          <a:solidFill>
                            <a:srgbClr val="000000"/>
                          </a:solidFill>
                          <a:effectLst/>
                          <a:latin typeface="Calibri" panose="020F0502020204030204" pitchFamily="34" charset="0"/>
                        </a:rPr>
                        <a:t>7.99%</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FD880"/>
                    </a:solidFill>
                  </a:tcPr>
                </a:tc>
                <a:tc>
                  <a:txBody>
                    <a:bodyPr/>
                    <a:lstStyle/>
                    <a:p>
                      <a:pPr algn="ctr" fontAlgn="ctr"/>
                      <a:r>
                        <a:rPr lang="en-GB" sz="1800" b="0" i="0" u="none" strike="noStrike">
                          <a:solidFill>
                            <a:srgbClr val="000000"/>
                          </a:solidFill>
                          <a:effectLst/>
                          <a:latin typeface="Calibri" panose="020F0502020204030204" pitchFamily="34" charset="0"/>
                        </a:rPr>
                        <a:t>672.28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7.78%</a:t>
                      </a:r>
                    </a:p>
                  </a:txBody>
                  <a:tcPr marL="9525" marR="9525" marT="9525" marB="0" anchor="ctr">
                    <a:lnL w="6350" cap="flat" cmpd="sng" algn="ctr">
                      <a:solidFill>
                        <a:srgbClr val="000000"/>
                      </a:solidFill>
                      <a:prstDash val="dash"/>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68BF7B"/>
                    </a:solidFill>
                  </a:tcPr>
                </a:tc>
                <a:tc>
                  <a:txBody>
                    <a:bodyPr/>
                    <a:lstStyle/>
                    <a:p>
                      <a:pPr algn="ctr" fontAlgn="ctr"/>
                      <a:r>
                        <a:rPr lang="en-GB" sz="1800" b="0" i="0" u="none" strike="noStrike">
                          <a:solidFill>
                            <a:srgbClr val="000000"/>
                          </a:solidFill>
                          <a:effectLst/>
                          <a:latin typeface="Calibri" panose="020F0502020204030204" pitchFamily="34" charset="0"/>
                        </a:rPr>
                        <a:t>517</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8.41%</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BEA83"/>
                    </a:solidFill>
                  </a:tcPr>
                </a:tc>
                <a:tc>
                  <a:txBody>
                    <a:bodyPr/>
                    <a:lstStyle/>
                    <a:p>
                      <a:pPr algn="ctr" fontAlgn="ctr"/>
                      <a:r>
                        <a:rPr lang="en-GB" sz="1800" b="0" i="0" u="none" strike="noStrike">
                          <a:solidFill>
                            <a:srgbClr val="000000"/>
                          </a:solidFill>
                          <a:effectLst/>
                          <a:latin typeface="Calibri" panose="020F0502020204030204" pitchFamily="34" charset="0"/>
                        </a:rPr>
                        <a:t>515.45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8.39%</a:t>
                      </a:r>
                    </a:p>
                  </a:txBody>
                  <a:tcPr marL="9525" marR="9525" marT="9525"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E683"/>
                    </a:solidFill>
                  </a:tcPr>
                </a:tc>
              </a:tr>
              <a:tr h="268350">
                <a:tc>
                  <a:txBody>
                    <a:bodyPr/>
                    <a:lstStyle/>
                    <a:p>
                      <a:pPr algn="ctr" fontAlgn="ctr"/>
                      <a:r>
                        <a:rPr lang="en-GB" sz="1800" b="0" i="0" u="none" strike="noStrike">
                          <a:solidFill>
                            <a:srgbClr val="000000"/>
                          </a:solidFill>
                          <a:effectLst/>
                          <a:latin typeface="Calibri" panose="020F0502020204030204" pitchFamily="34" charset="0"/>
                        </a:rPr>
                        <a:t>Feb</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GB" sz="1800" b="0" i="0" u="none" strike="noStrike" dirty="0">
                          <a:solidFill>
                            <a:srgbClr val="000000"/>
                          </a:solidFill>
                          <a:effectLst/>
                          <a:latin typeface="Calibri" panose="020F0502020204030204" pitchFamily="34" charset="0"/>
                        </a:rPr>
                        <a:t>680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dirty="0">
                          <a:solidFill>
                            <a:srgbClr val="000000"/>
                          </a:solidFill>
                          <a:effectLst/>
                          <a:latin typeface="Calibri" panose="020F0502020204030204" pitchFamily="34" charset="0"/>
                        </a:rPr>
                        <a:t>7.87%</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A7D17E"/>
                    </a:solidFill>
                  </a:tcPr>
                </a:tc>
                <a:tc>
                  <a:txBody>
                    <a:bodyPr/>
                    <a:lstStyle/>
                    <a:p>
                      <a:pPr algn="ctr" fontAlgn="ctr"/>
                      <a:r>
                        <a:rPr lang="en-GB" sz="1800" b="0" i="0" u="none" strike="noStrike">
                          <a:solidFill>
                            <a:srgbClr val="000000"/>
                          </a:solidFill>
                          <a:effectLst/>
                          <a:latin typeface="Calibri" panose="020F0502020204030204" pitchFamily="34" charset="0"/>
                        </a:rPr>
                        <a:t>723.04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8.37%</a:t>
                      </a:r>
                    </a:p>
                  </a:txBody>
                  <a:tcPr marL="9525" marR="9525" marT="9525" marB="0" anchor="ctr">
                    <a:lnL w="6350" cap="flat" cmpd="sng" algn="ctr">
                      <a:solidFill>
                        <a:srgbClr val="000000"/>
                      </a:solidFill>
                      <a:prstDash val="dash"/>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EE683"/>
                    </a:solidFill>
                  </a:tcPr>
                </a:tc>
                <a:tc>
                  <a:txBody>
                    <a:bodyPr/>
                    <a:lstStyle/>
                    <a:p>
                      <a:pPr algn="ctr" fontAlgn="ctr"/>
                      <a:r>
                        <a:rPr lang="en-GB" sz="1800" b="0" i="0" u="none" strike="noStrike">
                          <a:solidFill>
                            <a:srgbClr val="000000"/>
                          </a:solidFill>
                          <a:effectLst/>
                          <a:latin typeface="Calibri" panose="020F0502020204030204" pitchFamily="34" charset="0"/>
                        </a:rPr>
                        <a:t>448</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7.29%</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63BE7B"/>
                    </a:solidFill>
                  </a:tcPr>
                </a:tc>
                <a:tc>
                  <a:txBody>
                    <a:bodyPr/>
                    <a:lstStyle/>
                    <a:p>
                      <a:pPr algn="ctr" fontAlgn="ctr"/>
                      <a:r>
                        <a:rPr lang="en-GB" sz="1800" b="0" i="0" u="none" strike="noStrike">
                          <a:solidFill>
                            <a:srgbClr val="000000"/>
                          </a:solidFill>
                          <a:effectLst/>
                          <a:latin typeface="Calibri" panose="020F0502020204030204" pitchFamily="34" charset="0"/>
                        </a:rPr>
                        <a:t>474.90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7.73%</a:t>
                      </a:r>
                    </a:p>
                  </a:txBody>
                  <a:tcPr marL="9525" marR="9525" marT="9525"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63BE7B"/>
                    </a:solidFill>
                  </a:tcPr>
                </a:tc>
              </a:tr>
              <a:tr h="268350">
                <a:tc>
                  <a:txBody>
                    <a:bodyPr/>
                    <a:lstStyle/>
                    <a:p>
                      <a:pPr algn="ctr" fontAlgn="ctr"/>
                      <a:r>
                        <a:rPr lang="en-GB" sz="1800" b="0" i="0" u="none" strike="noStrike">
                          <a:solidFill>
                            <a:srgbClr val="000000"/>
                          </a:solidFill>
                          <a:effectLst/>
                          <a:latin typeface="Calibri" panose="020F0502020204030204" pitchFamily="34" charset="0"/>
                        </a:rPr>
                        <a:t>Mar</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GB" sz="1800" b="0" i="0" u="none" strike="noStrike" dirty="0">
                          <a:solidFill>
                            <a:srgbClr val="000000"/>
                          </a:solidFill>
                          <a:effectLst/>
                          <a:latin typeface="Calibri" panose="020F0502020204030204" pitchFamily="34" charset="0"/>
                        </a:rPr>
                        <a:t>708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dirty="0">
                          <a:solidFill>
                            <a:srgbClr val="000000"/>
                          </a:solidFill>
                          <a:effectLst/>
                          <a:latin typeface="Calibri" panose="020F0502020204030204" pitchFamily="34" charset="0"/>
                        </a:rPr>
                        <a:t>8.20%</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BE582"/>
                    </a:solidFill>
                  </a:tcPr>
                </a:tc>
                <a:tc>
                  <a:txBody>
                    <a:bodyPr/>
                    <a:lstStyle/>
                    <a:p>
                      <a:pPr algn="ctr" fontAlgn="ctr"/>
                      <a:r>
                        <a:rPr lang="en-GB" sz="1800" b="0" i="0" u="none" strike="noStrike" dirty="0">
                          <a:solidFill>
                            <a:srgbClr val="000000"/>
                          </a:solidFill>
                          <a:effectLst/>
                          <a:latin typeface="Calibri" panose="020F0502020204030204" pitchFamily="34" charset="0"/>
                        </a:rPr>
                        <a:t>670.26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7.76%</a:t>
                      </a:r>
                    </a:p>
                  </a:txBody>
                  <a:tcPr marL="9525" marR="9525" marT="9525" marB="0" anchor="ctr">
                    <a:lnL w="6350" cap="flat" cmpd="sng" algn="ctr">
                      <a:solidFill>
                        <a:srgbClr val="000000"/>
                      </a:solidFill>
                      <a:prstDash val="dash"/>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63BE7B"/>
                    </a:solidFill>
                  </a:tcPr>
                </a:tc>
                <a:tc>
                  <a:txBody>
                    <a:bodyPr/>
                    <a:lstStyle/>
                    <a:p>
                      <a:pPr algn="ctr" fontAlgn="ctr"/>
                      <a:r>
                        <a:rPr lang="en-GB" sz="1800" b="0" i="0" u="none" strike="noStrike">
                          <a:solidFill>
                            <a:srgbClr val="000000"/>
                          </a:solidFill>
                          <a:effectLst/>
                          <a:latin typeface="Calibri" panose="020F0502020204030204" pitchFamily="34" charset="0"/>
                        </a:rPr>
                        <a:t>553</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9.00%</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696B"/>
                    </a:solidFill>
                  </a:tcPr>
                </a:tc>
                <a:tc>
                  <a:txBody>
                    <a:bodyPr/>
                    <a:lstStyle/>
                    <a:p>
                      <a:pPr algn="ctr" fontAlgn="ctr"/>
                      <a:r>
                        <a:rPr lang="en-GB" sz="1800" b="0" i="0" u="none" strike="noStrike">
                          <a:solidFill>
                            <a:srgbClr val="000000"/>
                          </a:solidFill>
                          <a:effectLst/>
                          <a:latin typeface="Calibri" panose="020F0502020204030204" pitchFamily="34" charset="0"/>
                        </a:rPr>
                        <a:t>520.74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8.48%</a:t>
                      </a:r>
                    </a:p>
                  </a:txBody>
                  <a:tcPr marL="9525" marR="9525" marT="9525"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ED07F"/>
                    </a:solidFill>
                  </a:tcPr>
                </a:tc>
              </a:tr>
              <a:tr h="281768">
                <a:tc>
                  <a:txBody>
                    <a:bodyPr/>
                    <a:lstStyle/>
                    <a:p>
                      <a:pPr algn="ctr" fontAlgn="ctr"/>
                      <a:r>
                        <a:rPr lang="en-GB" sz="1800" b="0" i="0" u="none" strike="noStrike">
                          <a:solidFill>
                            <a:srgbClr val="000000"/>
                          </a:solidFill>
                          <a:effectLst/>
                          <a:latin typeface="Calibri" panose="020F0502020204030204" pitchFamily="34" charset="0"/>
                        </a:rPr>
                        <a:t>Apr</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771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dirty="0">
                          <a:solidFill>
                            <a:srgbClr val="000000"/>
                          </a:solidFill>
                          <a:effectLst/>
                          <a:latin typeface="Calibri" panose="020F0502020204030204" pitchFamily="34" charset="0"/>
                        </a:rPr>
                        <a:t>8.93%</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96E6C"/>
                    </a:solidFill>
                  </a:tcPr>
                </a:tc>
                <a:tc>
                  <a:txBody>
                    <a:bodyPr/>
                    <a:lstStyle/>
                    <a:p>
                      <a:pPr algn="ctr" fontAlgn="ctr"/>
                      <a:r>
                        <a:rPr lang="en-GB" sz="1800" b="0" i="0" u="none" strike="noStrike" dirty="0">
                          <a:solidFill>
                            <a:srgbClr val="000000"/>
                          </a:solidFill>
                          <a:effectLst/>
                          <a:latin typeface="Calibri" panose="020F0502020204030204" pitchFamily="34" charset="0"/>
                        </a:rPr>
                        <a:t>757.41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dirty="0">
                          <a:solidFill>
                            <a:srgbClr val="000000"/>
                          </a:solidFill>
                          <a:effectLst/>
                          <a:latin typeface="Calibri" panose="020F0502020204030204" pitchFamily="34" charset="0"/>
                        </a:rPr>
                        <a:t>8.76%</a:t>
                      </a:r>
                    </a:p>
                  </a:txBody>
                  <a:tcPr marL="9525" marR="9525" marT="9525" marB="0" anchor="ctr">
                    <a:lnL w="6350" cap="flat" cmpd="sng" algn="ctr">
                      <a:solidFill>
                        <a:srgbClr val="000000"/>
                      </a:solidFill>
                      <a:prstDash val="dash"/>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FA8370"/>
                    </a:solidFill>
                  </a:tcPr>
                </a:tc>
                <a:tc>
                  <a:txBody>
                    <a:bodyPr/>
                    <a:lstStyle/>
                    <a:p>
                      <a:pPr algn="ctr" fontAlgn="ctr"/>
                      <a:r>
                        <a:rPr lang="en-GB" sz="1800" b="0" i="0" u="none" strike="noStrike">
                          <a:solidFill>
                            <a:srgbClr val="000000"/>
                          </a:solidFill>
                          <a:effectLst/>
                          <a:latin typeface="Calibri" panose="020F0502020204030204" pitchFamily="34" charset="0"/>
                        </a:rPr>
                        <a:t>491</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7.99%</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2D980"/>
                    </a:solidFill>
                  </a:tcPr>
                </a:tc>
                <a:tc>
                  <a:txBody>
                    <a:bodyPr/>
                    <a:lstStyle/>
                    <a:p>
                      <a:pPr algn="ctr" fontAlgn="ctr"/>
                      <a:r>
                        <a:rPr lang="en-GB" sz="1800" b="0" i="0" u="none" strike="noStrike">
                          <a:solidFill>
                            <a:srgbClr val="000000"/>
                          </a:solidFill>
                          <a:effectLst/>
                          <a:latin typeface="Calibri" panose="020F0502020204030204" pitchFamily="34" charset="0"/>
                        </a:rPr>
                        <a:t>482.45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7.85%</a:t>
                      </a:r>
                    </a:p>
                  </a:txBody>
                  <a:tcPr marL="9525" marR="9525" marT="9525"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0C67C"/>
                    </a:solidFill>
                  </a:tcPr>
                </a:tc>
              </a:tr>
              <a:tr h="295185">
                <a:tc>
                  <a:txBody>
                    <a:bodyPr/>
                    <a:lstStyle/>
                    <a:p>
                      <a:pPr algn="ctr" fontAlgn="ctr"/>
                      <a:r>
                        <a:rPr lang="en-GB" sz="1800" b="0" i="0" u="none" strike="noStrike">
                          <a:solidFill>
                            <a:srgbClr val="000000"/>
                          </a:solidFill>
                          <a:effectLst/>
                          <a:latin typeface="Calibri" panose="020F0502020204030204" pitchFamily="34" charset="0"/>
                        </a:rPr>
                        <a:t>May</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713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8.26%</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7E883"/>
                    </a:solidFill>
                  </a:tcPr>
                </a:tc>
                <a:tc>
                  <a:txBody>
                    <a:bodyPr/>
                    <a:lstStyle/>
                    <a:p>
                      <a:pPr algn="ctr" fontAlgn="ctr"/>
                      <a:r>
                        <a:rPr lang="en-GB" sz="1800" b="0" i="0" u="none" strike="noStrike">
                          <a:solidFill>
                            <a:srgbClr val="000000"/>
                          </a:solidFill>
                          <a:effectLst/>
                          <a:latin typeface="Calibri" panose="020F0502020204030204" pitchFamily="34" charset="0"/>
                        </a:rPr>
                        <a:t>677.95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dirty="0">
                          <a:solidFill>
                            <a:srgbClr val="000000"/>
                          </a:solidFill>
                          <a:effectLst/>
                          <a:latin typeface="Calibri" panose="020F0502020204030204" pitchFamily="34" charset="0"/>
                        </a:rPr>
                        <a:t>7.84%</a:t>
                      </a:r>
                    </a:p>
                  </a:txBody>
                  <a:tcPr marL="9525" marR="9525" marT="9525" marB="0" anchor="ctr">
                    <a:lnL w="6350" cap="flat" cmpd="sng" algn="ctr">
                      <a:solidFill>
                        <a:srgbClr val="000000"/>
                      </a:solidFill>
                      <a:prstDash val="dash"/>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77C37C"/>
                    </a:solidFill>
                  </a:tcPr>
                </a:tc>
                <a:tc>
                  <a:txBody>
                    <a:bodyPr/>
                    <a:lstStyle/>
                    <a:p>
                      <a:pPr algn="ctr" fontAlgn="ctr"/>
                      <a:r>
                        <a:rPr lang="en-GB" sz="1800" b="0" i="0" u="none" strike="noStrike" dirty="0">
                          <a:solidFill>
                            <a:srgbClr val="000000"/>
                          </a:solidFill>
                          <a:effectLst/>
                          <a:latin typeface="Calibri" panose="020F0502020204030204" pitchFamily="34" charset="0"/>
                        </a:rPr>
                        <a:t>534</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8.69%</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CB179"/>
                    </a:solidFill>
                  </a:tcPr>
                </a:tc>
                <a:tc>
                  <a:txBody>
                    <a:bodyPr/>
                    <a:lstStyle/>
                    <a:p>
                      <a:pPr algn="ctr" fontAlgn="ctr"/>
                      <a:r>
                        <a:rPr lang="en-GB" sz="1800" b="0" i="0" u="none" strike="noStrike">
                          <a:solidFill>
                            <a:srgbClr val="000000"/>
                          </a:solidFill>
                          <a:effectLst/>
                          <a:latin typeface="Calibri" panose="020F0502020204030204" pitchFamily="34" charset="0"/>
                        </a:rPr>
                        <a:t>512.96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8.35%</a:t>
                      </a:r>
                    </a:p>
                  </a:txBody>
                  <a:tcPr marL="9525" marR="9525" marT="9525"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AE983"/>
                    </a:solidFill>
                  </a:tcPr>
                </a:tc>
              </a:tr>
              <a:tr h="281768">
                <a:tc>
                  <a:txBody>
                    <a:bodyPr/>
                    <a:lstStyle/>
                    <a:p>
                      <a:pPr algn="ctr" fontAlgn="ctr"/>
                      <a:r>
                        <a:rPr lang="en-GB" sz="1800" b="0" i="0" u="none" strike="noStrike">
                          <a:solidFill>
                            <a:srgbClr val="000000"/>
                          </a:solidFill>
                          <a:effectLst/>
                          <a:latin typeface="Calibri" panose="020F0502020204030204" pitchFamily="34" charset="0"/>
                        </a:rPr>
                        <a:t>Jun</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732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8.48%</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EC77D"/>
                    </a:solidFill>
                  </a:tcPr>
                </a:tc>
                <a:tc>
                  <a:txBody>
                    <a:bodyPr/>
                    <a:lstStyle/>
                    <a:p>
                      <a:pPr algn="ctr" fontAlgn="ctr"/>
                      <a:r>
                        <a:rPr lang="en-GB" sz="1800" b="0" i="0" u="none" strike="noStrike">
                          <a:solidFill>
                            <a:srgbClr val="000000"/>
                          </a:solidFill>
                          <a:effectLst/>
                          <a:latin typeface="Calibri" panose="020F0502020204030204" pitchFamily="34" charset="0"/>
                        </a:rPr>
                        <a:t>737.23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8.53%</a:t>
                      </a:r>
                    </a:p>
                  </a:txBody>
                  <a:tcPr marL="9525" marR="9525" marT="9525" marB="0" anchor="ctr">
                    <a:lnL w="6350" cap="flat" cmpd="sng" algn="ctr">
                      <a:solidFill>
                        <a:srgbClr val="000000"/>
                      </a:solidFill>
                      <a:prstDash val="dash"/>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FECE7F"/>
                    </a:solidFill>
                  </a:tcPr>
                </a:tc>
                <a:tc>
                  <a:txBody>
                    <a:bodyPr/>
                    <a:lstStyle/>
                    <a:p>
                      <a:pPr algn="ctr" fontAlgn="ctr"/>
                      <a:r>
                        <a:rPr lang="en-GB" sz="1800" b="0" i="0" u="none" strike="noStrike" dirty="0">
                          <a:solidFill>
                            <a:srgbClr val="000000"/>
                          </a:solidFill>
                          <a:effectLst/>
                          <a:latin typeface="Calibri" panose="020F0502020204030204" pitchFamily="34" charset="0"/>
                        </a:rPr>
                        <a:t>520</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dirty="0">
                          <a:solidFill>
                            <a:srgbClr val="000000"/>
                          </a:solidFill>
                          <a:effectLst/>
                          <a:latin typeface="Calibri" panose="020F0502020204030204" pitchFamily="34" charset="0"/>
                        </a:rPr>
                        <a:t>8.46%</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83"/>
                    </a:solidFill>
                  </a:tcPr>
                </a:tc>
                <a:tc>
                  <a:txBody>
                    <a:bodyPr/>
                    <a:lstStyle/>
                    <a:p>
                      <a:pPr algn="ctr" fontAlgn="ctr"/>
                      <a:r>
                        <a:rPr lang="en-GB" sz="1800" b="0" i="0" u="none" strike="noStrike">
                          <a:solidFill>
                            <a:srgbClr val="000000"/>
                          </a:solidFill>
                          <a:effectLst/>
                          <a:latin typeface="Calibri" panose="020F0502020204030204" pitchFamily="34" charset="0"/>
                        </a:rPr>
                        <a:t>520.89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8.48%</a:t>
                      </a:r>
                    </a:p>
                  </a:txBody>
                  <a:tcPr marL="9525" marR="9525" marT="9525"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ECF7F"/>
                    </a:solidFill>
                  </a:tcPr>
                </a:tc>
              </a:tr>
              <a:tr h="268350">
                <a:tc>
                  <a:txBody>
                    <a:bodyPr/>
                    <a:lstStyle/>
                    <a:p>
                      <a:pPr algn="ctr" fontAlgn="ctr"/>
                      <a:r>
                        <a:rPr lang="en-GB" sz="1800" b="0" i="0" u="none" strike="noStrike">
                          <a:solidFill>
                            <a:srgbClr val="000000"/>
                          </a:solidFill>
                          <a:effectLst/>
                          <a:latin typeface="Calibri" panose="020F0502020204030204" pitchFamily="34" charset="0"/>
                        </a:rPr>
                        <a:t>Jul</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773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8.95%</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696B"/>
                    </a:solidFill>
                  </a:tcPr>
                </a:tc>
                <a:tc>
                  <a:txBody>
                    <a:bodyPr/>
                    <a:lstStyle/>
                    <a:p>
                      <a:pPr algn="ctr" fontAlgn="ctr"/>
                      <a:r>
                        <a:rPr lang="en-GB" sz="1800" b="0" i="0" u="none" strike="noStrike">
                          <a:solidFill>
                            <a:srgbClr val="000000"/>
                          </a:solidFill>
                          <a:effectLst/>
                          <a:latin typeface="Calibri" panose="020F0502020204030204" pitchFamily="34" charset="0"/>
                        </a:rPr>
                        <a:t>764.21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8.84%</a:t>
                      </a:r>
                    </a:p>
                  </a:txBody>
                  <a:tcPr marL="9525" marR="9525" marT="9525" marB="0" anchor="ctr">
                    <a:lnL w="6350" cap="flat" cmpd="sng" algn="ctr">
                      <a:solidFill>
                        <a:srgbClr val="000000"/>
                      </a:solidFill>
                      <a:prstDash val="dash"/>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F8696B"/>
                    </a:solidFill>
                  </a:tcPr>
                </a:tc>
                <a:tc>
                  <a:txBody>
                    <a:bodyPr/>
                    <a:lstStyle/>
                    <a:p>
                      <a:pPr algn="ctr" fontAlgn="ctr"/>
                      <a:r>
                        <a:rPr lang="en-GB" sz="1800" b="0" i="0" u="none" strike="noStrike" dirty="0">
                          <a:solidFill>
                            <a:srgbClr val="000000"/>
                          </a:solidFill>
                          <a:effectLst/>
                          <a:latin typeface="Calibri" panose="020F0502020204030204" pitchFamily="34" charset="0"/>
                        </a:rPr>
                        <a:t>551</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dirty="0">
                          <a:solidFill>
                            <a:srgbClr val="000000"/>
                          </a:solidFill>
                          <a:effectLst/>
                          <a:latin typeface="Calibri" panose="020F0502020204030204" pitchFamily="34" charset="0"/>
                        </a:rPr>
                        <a:t>8.96%</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9716D"/>
                    </a:solidFill>
                  </a:tcPr>
                </a:tc>
                <a:tc>
                  <a:txBody>
                    <a:bodyPr/>
                    <a:lstStyle/>
                    <a:p>
                      <a:pPr algn="ctr" fontAlgn="ctr"/>
                      <a:r>
                        <a:rPr lang="en-GB" sz="1800" b="0" i="0" u="none" strike="noStrike" dirty="0">
                          <a:solidFill>
                            <a:srgbClr val="000000"/>
                          </a:solidFill>
                          <a:effectLst/>
                          <a:latin typeface="Calibri" panose="020F0502020204030204" pitchFamily="34" charset="0"/>
                        </a:rPr>
                        <a:t>544.74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8.87%</a:t>
                      </a:r>
                    </a:p>
                  </a:txBody>
                  <a:tcPr marL="9525" marR="9525" marT="9525"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8696B"/>
                    </a:solidFill>
                  </a:tcPr>
                </a:tc>
              </a:tr>
              <a:tr h="268350">
                <a:tc>
                  <a:txBody>
                    <a:bodyPr/>
                    <a:lstStyle/>
                    <a:p>
                      <a:pPr algn="ctr" fontAlgn="ctr"/>
                      <a:r>
                        <a:rPr lang="en-GB" sz="1800" b="0" i="0" u="none" strike="noStrike">
                          <a:solidFill>
                            <a:srgbClr val="000000"/>
                          </a:solidFill>
                          <a:effectLst/>
                          <a:latin typeface="Calibri" panose="020F0502020204030204" pitchFamily="34" charset="0"/>
                        </a:rPr>
                        <a:t>Aug</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745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8.63%</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CA978"/>
                    </a:solidFill>
                  </a:tcPr>
                </a:tc>
                <a:tc>
                  <a:txBody>
                    <a:bodyPr/>
                    <a:lstStyle/>
                    <a:p>
                      <a:pPr algn="ctr" fontAlgn="ctr"/>
                      <a:r>
                        <a:rPr lang="en-GB" sz="1800" b="0" i="0" u="none" strike="noStrike">
                          <a:solidFill>
                            <a:srgbClr val="000000"/>
                          </a:solidFill>
                          <a:effectLst/>
                          <a:latin typeface="Calibri" panose="020F0502020204030204" pitchFamily="34" charset="0"/>
                        </a:rPr>
                        <a:t>756.28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8.75%</a:t>
                      </a:r>
                    </a:p>
                  </a:txBody>
                  <a:tcPr marL="9525" marR="9525" marT="9525" marB="0" anchor="ctr">
                    <a:lnL w="6350" cap="flat" cmpd="sng" algn="ctr">
                      <a:solidFill>
                        <a:srgbClr val="000000"/>
                      </a:solidFill>
                      <a:prstDash val="dash"/>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FA8771"/>
                    </a:solidFill>
                  </a:tcPr>
                </a:tc>
                <a:tc>
                  <a:txBody>
                    <a:bodyPr/>
                    <a:lstStyle/>
                    <a:p>
                      <a:pPr algn="ctr" fontAlgn="ctr"/>
                      <a:r>
                        <a:rPr lang="en-GB" sz="1800" b="0" i="0" u="none" strike="noStrike">
                          <a:solidFill>
                            <a:srgbClr val="000000"/>
                          </a:solidFill>
                          <a:effectLst/>
                          <a:latin typeface="Calibri" panose="020F0502020204030204" pitchFamily="34" charset="0"/>
                        </a:rPr>
                        <a:t>492</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dirty="0">
                          <a:solidFill>
                            <a:srgbClr val="000000"/>
                          </a:solidFill>
                          <a:effectLst/>
                          <a:latin typeface="Calibri" panose="020F0502020204030204" pitchFamily="34" charset="0"/>
                        </a:rPr>
                        <a:t>8.00%</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A80"/>
                    </a:solidFill>
                  </a:tcPr>
                </a:tc>
                <a:tc>
                  <a:txBody>
                    <a:bodyPr/>
                    <a:lstStyle/>
                    <a:p>
                      <a:pPr algn="ctr" fontAlgn="ctr"/>
                      <a:r>
                        <a:rPr lang="en-GB" sz="1800" b="0" i="0" u="none" strike="noStrike" dirty="0">
                          <a:solidFill>
                            <a:srgbClr val="000000"/>
                          </a:solidFill>
                          <a:effectLst/>
                          <a:latin typeface="Calibri" panose="020F0502020204030204" pitchFamily="34" charset="0"/>
                        </a:rPr>
                        <a:t>499.18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8.13%</a:t>
                      </a:r>
                    </a:p>
                  </a:txBody>
                  <a:tcPr marL="9525" marR="9525" marT="9525"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3D980"/>
                    </a:solidFill>
                  </a:tcPr>
                </a:tc>
              </a:tr>
              <a:tr h="268350">
                <a:tc>
                  <a:txBody>
                    <a:bodyPr/>
                    <a:lstStyle/>
                    <a:p>
                      <a:pPr algn="ctr" fontAlgn="ctr"/>
                      <a:r>
                        <a:rPr lang="en-GB" sz="1800" b="0" i="0" u="none" strike="noStrike">
                          <a:solidFill>
                            <a:srgbClr val="000000"/>
                          </a:solidFill>
                          <a:effectLst/>
                          <a:latin typeface="Calibri" panose="020F0502020204030204" pitchFamily="34" charset="0"/>
                        </a:rPr>
                        <a:t>Sep</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755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8.74%</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B9373"/>
                    </a:solidFill>
                  </a:tcPr>
                </a:tc>
                <a:tc>
                  <a:txBody>
                    <a:bodyPr/>
                    <a:lstStyle/>
                    <a:p>
                      <a:pPr algn="ctr" fontAlgn="ctr"/>
                      <a:r>
                        <a:rPr lang="en-GB" sz="1800" b="0" i="0" u="none" strike="noStrike">
                          <a:solidFill>
                            <a:srgbClr val="000000"/>
                          </a:solidFill>
                          <a:effectLst/>
                          <a:latin typeface="Calibri" panose="020F0502020204030204" pitchFamily="34" charset="0"/>
                        </a:rPr>
                        <a:t>752.27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8.70%</a:t>
                      </a:r>
                    </a:p>
                  </a:txBody>
                  <a:tcPr marL="9525" marR="9525" marT="9525" marB="0" anchor="ctr">
                    <a:lnL w="6350" cap="flat" cmpd="sng" algn="ctr">
                      <a:solidFill>
                        <a:srgbClr val="000000"/>
                      </a:solidFill>
                      <a:prstDash val="dash"/>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FB9674"/>
                    </a:solidFill>
                  </a:tcPr>
                </a:tc>
                <a:tc>
                  <a:txBody>
                    <a:bodyPr/>
                    <a:lstStyle/>
                    <a:p>
                      <a:pPr algn="ctr" fontAlgn="ctr"/>
                      <a:r>
                        <a:rPr lang="en-GB" sz="1800" b="0" i="0" u="none" strike="noStrike">
                          <a:solidFill>
                            <a:srgbClr val="000000"/>
                          </a:solidFill>
                          <a:effectLst/>
                          <a:latin typeface="Calibri" panose="020F0502020204030204" pitchFamily="34" charset="0"/>
                        </a:rPr>
                        <a:t>541</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dirty="0">
                          <a:solidFill>
                            <a:srgbClr val="000000"/>
                          </a:solidFill>
                          <a:effectLst/>
                          <a:latin typeface="Calibri" panose="020F0502020204030204" pitchFamily="34" charset="0"/>
                        </a:rPr>
                        <a:t>8.80%</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B9774"/>
                    </a:solidFill>
                  </a:tcPr>
                </a:tc>
                <a:tc>
                  <a:txBody>
                    <a:bodyPr/>
                    <a:lstStyle/>
                    <a:p>
                      <a:pPr algn="ctr" fontAlgn="ctr"/>
                      <a:r>
                        <a:rPr lang="en-GB" sz="1800" b="0" i="0" u="none" strike="noStrike" dirty="0">
                          <a:solidFill>
                            <a:srgbClr val="000000"/>
                          </a:solidFill>
                          <a:effectLst/>
                          <a:latin typeface="Calibri" panose="020F0502020204030204" pitchFamily="34" charset="0"/>
                        </a:rPr>
                        <a:t>534.90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dirty="0">
                          <a:solidFill>
                            <a:srgbClr val="000000"/>
                          </a:solidFill>
                          <a:effectLst/>
                          <a:latin typeface="Calibri" panose="020F0502020204030204" pitchFamily="34" charset="0"/>
                        </a:rPr>
                        <a:t>8.71%</a:t>
                      </a:r>
                    </a:p>
                  </a:txBody>
                  <a:tcPr marL="9525" marR="9525" marT="9525"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B9374"/>
                    </a:solidFill>
                  </a:tcPr>
                </a:tc>
              </a:tr>
              <a:tr h="268350">
                <a:tc>
                  <a:txBody>
                    <a:bodyPr/>
                    <a:lstStyle/>
                    <a:p>
                      <a:pPr algn="ctr" fontAlgn="ctr"/>
                      <a:r>
                        <a:rPr lang="en-GB" sz="1800" b="0" i="0" u="none" strike="noStrike">
                          <a:solidFill>
                            <a:srgbClr val="000000"/>
                          </a:solidFill>
                          <a:effectLst/>
                          <a:latin typeface="Calibri" panose="020F0502020204030204" pitchFamily="34" charset="0"/>
                        </a:rPr>
                        <a:t>Oct</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719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8.32%</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583"/>
                    </a:solidFill>
                  </a:tcPr>
                </a:tc>
                <a:tc>
                  <a:txBody>
                    <a:bodyPr/>
                    <a:lstStyle/>
                    <a:p>
                      <a:pPr algn="ctr" fontAlgn="ctr"/>
                      <a:r>
                        <a:rPr lang="en-GB" sz="1800" b="0" i="0" u="none" strike="noStrike">
                          <a:solidFill>
                            <a:srgbClr val="000000"/>
                          </a:solidFill>
                          <a:effectLst/>
                          <a:latin typeface="Calibri" panose="020F0502020204030204" pitchFamily="34" charset="0"/>
                        </a:rPr>
                        <a:t>717.75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8.31%</a:t>
                      </a:r>
                    </a:p>
                  </a:txBody>
                  <a:tcPr marL="9525" marR="9525" marT="9525" marB="0" anchor="ctr">
                    <a:lnL w="6350" cap="flat" cmpd="sng" algn="ctr">
                      <a:solidFill>
                        <a:srgbClr val="000000"/>
                      </a:solidFill>
                      <a:prstDash val="dash"/>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0E282"/>
                    </a:solidFill>
                  </a:tcPr>
                </a:tc>
                <a:tc>
                  <a:txBody>
                    <a:bodyPr/>
                    <a:lstStyle/>
                    <a:p>
                      <a:pPr algn="ctr" fontAlgn="ctr"/>
                      <a:r>
                        <a:rPr lang="en-GB" sz="1800" b="0" i="0" u="none" strike="noStrike">
                          <a:solidFill>
                            <a:srgbClr val="000000"/>
                          </a:solidFill>
                          <a:effectLst/>
                          <a:latin typeface="Calibri" panose="020F0502020204030204" pitchFamily="34" charset="0"/>
                        </a:rPr>
                        <a:t>537</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8.74%</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CA677"/>
                    </a:solidFill>
                  </a:tcPr>
                </a:tc>
                <a:tc>
                  <a:txBody>
                    <a:bodyPr/>
                    <a:lstStyle/>
                    <a:p>
                      <a:pPr algn="ctr" fontAlgn="ctr"/>
                      <a:r>
                        <a:rPr lang="en-GB" sz="1800" b="0" i="0" u="none" strike="noStrike" dirty="0">
                          <a:solidFill>
                            <a:srgbClr val="000000"/>
                          </a:solidFill>
                          <a:effectLst/>
                          <a:latin typeface="Calibri" panose="020F0502020204030204" pitchFamily="34" charset="0"/>
                        </a:rPr>
                        <a:t>536.02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dirty="0">
                          <a:solidFill>
                            <a:srgbClr val="000000"/>
                          </a:solidFill>
                          <a:effectLst/>
                          <a:latin typeface="Calibri" panose="020F0502020204030204" pitchFamily="34" charset="0"/>
                        </a:rPr>
                        <a:t>8.73%</a:t>
                      </a:r>
                    </a:p>
                  </a:txBody>
                  <a:tcPr marL="9525" marR="9525" marT="9525"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A8F73"/>
                    </a:solidFill>
                  </a:tcPr>
                </a:tc>
              </a:tr>
              <a:tr h="281768">
                <a:tc>
                  <a:txBody>
                    <a:bodyPr/>
                    <a:lstStyle/>
                    <a:p>
                      <a:pPr algn="ctr" fontAlgn="ctr"/>
                      <a:r>
                        <a:rPr lang="en-GB" sz="1800" b="0" i="0" u="none" strike="noStrike">
                          <a:solidFill>
                            <a:srgbClr val="000000"/>
                          </a:solidFill>
                          <a:effectLst/>
                          <a:latin typeface="Calibri" panose="020F0502020204030204" pitchFamily="34" charset="0"/>
                        </a:rPr>
                        <a:t>Nov</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699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8.09%</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5DF81"/>
                    </a:solidFill>
                  </a:tcPr>
                </a:tc>
                <a:tc>
                  <a:txBody>
                    <a:bodyPr/>
                    <a:lstStyle/>
                    <a:p>
                      <a:pPr algn="ctr" fontAlgn="ctr"/>
                      <a:r>
                        <a:rPr lang="en-GB" sz="1800" b="0" i="0" u="none" strike="noStrike">
                          <a:solidFill>
                            <a:srgbClr val="000000"/>
                          </a:solidFill>
                          <a:effectLst/>
                          <a:latin typeface="Calibri" panose="020F0502020204030204" pitchFamily="34" charset="0"/>
                        </a:rPr>
                        <a:t>735.83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8.51%</a:t>
                      </a:r>
                    </a:p>
                  </a:txBody>
                  <a:tcPr marL="9525" marR="9525" marT="9525" marB="0" anchor="ctr">
                    <a:lnL w="6350" cap="flat" cmpd="sng" algn="ctr">
                      <a:solidFill>
                        <a:srgbClr val="000000"/>
                      </a:solidFill>
                      <a:prstDash val="dash"/>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FED480"/>
                    </a:solidFill>
                  </a:tcPr>
                </a:tc>
                <a:tc>
                  <a:txBody>
                    <a:bodyPr/>
                    <a:lstStyle/>
                    <a:p>
                      <a:pPr algn="ctr" fontAlgn="ctr"/>
                      <a:r>
                        <a:rPr lang="en-GB" sz="1800" b="0" i="0" u="none" strike="noStrike">
                          <a:solidFill>
                            <a:srgbClr val="000000"/>
                          </a:solidFill>
                          <a:effectLst/>
                          <a:latin typeface="Calibri" panose="020F0502020204030204" pitchFamily="34" charset="0"/>
                        </a:rPr>
                        <a:t>477</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7.76%</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A3D07E"/>
                    </a:solidFill>
                  </a:tcPr>
                </a:tc>
                <a:tc>
                  <a:txBody>
                    <a:bodyPr/>
                    <a:lstStyle/>
                    <a:p>
                      <a:pPr algn="ctr" fontAlgn="ctr"/>
                      <a:r>
                        <a:rPr lang="en-GB" sz="1800" b="0" i="0" u="none" strike="noStrike" dirty="0">
                          <a:solidFill>
                            <a:srgbClr val="000000"/>
                          </a:solidFill>
                          <a:effectLst/>
                          <a:latin typeface="Calibri" panose="020F0502020204030204" pitchFamily="34" charset="0"/>
                        </a:rPr>
                        <a:t>502.46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FFFFFF"/>
                    </a:solidFill>
                  </a:tcPr>
                </a:tc>
                <a:tc>
                  <a:txBody>
                    <a:bodyPr/>
                    <a:lstStyle/>
                    <a:p>
                      <a:pPr algn="ctr" fontAlgn="ctr"/>
                      <a:r>
                        <a:rPr lang="en-GB" sz="1800" b="0" i="0" u="none" strike="noStrike" dirty="0">
                          <a:solidFill>
                            <a:srgbClr val="000000"/>
                          </a:solidFill>
                          <a:effectLst/>
                          <a:latin typeface="Calibri" panose="020F0502020204030204" pitchFamily="34" charset="0"/>
                        </a:rPr>
                        <a:t>8.18%</a:t>
                      </a:r>
                    </a:p>
                  </a:txBody>
                  <a:tcPr marL="9525" marR="9525" marT="9525"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0DD81"/>
                    </a:solidFill>
                  </a:tcPr>
                </a:tc>
              </a:tr>
              <a:tr h="268350">
                <a:tc>
                  <a:txBody>
                    <a:bodyPr/>
                    <a:lstStyle/>
                    <a:p>
                      <a:pPr algn="ctr" fontAlgn="ctr"/>
                      <a:r>
                        <a:rPr lang="en-GB" sz="1800" b="0" i="0" u="none" strike="noStrike">
                          <a:solidFill>
                            <a:srgbClr val="000000"/>
                          </a:solidFill>
                          <a:effectLst/>
                          <a:latin typeface="Calibri" panose="020F0502020204030204" pitchFamily="34" charset="0"/>
                        </a:rPr>
                        <a:t>Dec</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652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7.55%</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63BE7B"/>
                    </a:solidFill>
                  </a:tcPr>
                </a:tc>
                <a:tc>
                  <a:txBody>
                    <a:bodyPr/>
                    <a:lstStyle/>
                    <a:p>
                      <a:pPr algn="ctr" fontAlgn="ctr"/>
                      <a:r>
                        <a:rPr lang="en-GB" sz="1800" b="0" i="0" u="none" strike="noStrike">
                          <a:solidFill>
                            <a:srgbClr val="000000"/>
                          </a:solidFill>
                          <a:effectLst/>
                          <a:latin typeface="Calibri" panose="020F0502020204030204" pitchFamily="34" charset="0"/>
                        </a:rPr>
                        <a:t>677.45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7.84%</a:t>
                      </a:r>
                    </a:p>
                  </a:txBody>
                  <a:tcPr marL="9525" marR="9525" marT="9525" marB="0" anchor="ctr">
                    <a:lnL w="6350" cap="flat" cmpd="sng" algn="ctr">
                      <a:solidFill>
                        <a:srgbClr val="000000"/>
                      </a:solidFill>
                      <a:prstDash val="dash"/>
                      <a:round/>
                      <a:headEnd type="none" w="med" len="med"/>
                      <a:tailEnd type="none" w="med" len="med"/>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75C37C"/>
                    </a:solidFill>
                  </a:tcPr>
                </a:tc>
                <a:tc>
                  <a:txBody>
                    <a:bodyPr/>
                    <a:lstStyle/>
                    <a:p>
                      <a:pPr algn="ctr" fontAlgn="ctr"/>
                      <a:r>
                        <a:rPr lang="en-GB" sz="1800" b="0" i="0" u="none" strike="noStrike">
                          <a:solidFill>
                            <a:srgbClr val="000000"/>
                          </a:solidFill>
                          <a:effectLst/>
                          <a:latin typeface="Calibri" panose="020F0502020204030204" pitchFamily="34" charset="0"/>
                        </a:rPr>
                        <a:t>486</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7.91%</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B7D67F"/>
                    </a:solidFill>
                  </a:tcPr>
                </a:tc>
                <a:tc>
                  <a:txBody>
                    <a:bodyPr/>
                    <a:lstStyle/>
                    <a:p>
                      <a:pPr algn="ctr" fontAlgn="ctr"/>
                      <a:r>
                        <a:rPr lang="en-GB" sz="1800" b="0" i="0" u="none" strike="noStrike">
                          <a:solidFill>
                            <a:srgbClr val="000000"/>
                          </a:solidFill>
                          <a:effectLst/>
                          <a:latin typeface="Calibri" panose="020F0502020204030204" pitchFamily="34" charset="0"/>
                        </a:rPr>
                        <a:t>498.47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0" i="0" u="none" strike="noStrike" dirty="0">
                          <a:solidFill>
                            <a:srgbClr val="000000"/>
                          </a:solidFill>
                          <a:effectLst/>
                          <a:latin typeface="Calibri" panose="020F0502020204030204" pitchFamily="34" charset="0"/>
                        </a:rPr>
                        <a:t>8.11%</a:t>
                      </a:r>
                    </a:p>
                  </a:txBody>
                  <a:tcPr marL="9525" marR="9525" marT="9525"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D880"/>
                    </a:solidFill>
                  </a:tcPr>
                </a:tc>
              </a:tr>
              <a:tr h="281768">
                <a:tc>
                  <a:txBody>
                    <a:bodyPr/>
                    <a:lstStyle/>
                    <a:p>
                      <a:pPr algn="ctr" fontAlgn="ctr"/>
                      <a:r>
                        <a:rPr lang="en-GB" sz="1800" b="1" i="0" u="none" strike="noStrike">
                          <a:solidFill>
                            <a:srgbClr val="000000"/>
                          </a:solidFill>
                          <a:effectLst/>
                          <a:latin typeface="Calibri" panose="020F0502020204030204" pitchFamily="34" charset="0"/>
                        </a:rPr>
                        <a:t>Total</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8,637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100.00%</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8,641.98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100.00%</a:t>
                      </a:r>
                    </a:p>
                  </a:txBody>
                  <a:tcPr marL="9525" marR="9525" marT="9525" marB="0" anchor="ctr">
                    <a:lnL w="6350" cap="flat" cmpd="sng" algn="ctr">
                      <a:solidFill>
                        <a:srgbClr val="000000"/>
                      </a:solidFill>
                      <a:prstDash val="dash"/>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6,147</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100.00%</a:t>
                      </a:r>
                    </a:p>
                  </a:txBody>
                  <a:tcPr marL="9525" marR="9525"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0" i="0" u="none" strike="noStrike">
                          <a:solidFill>
                            <a:srgbClr val="000000"/>
                          </a:solidFill>
                          <a:effectLst/>
                          <a:latin typeface="Calibri" panose="020F0502020204030204" pitchFamily="34" charset="0"/>
                        </a:rPr>
                        <a:t>6,143.16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800" b="0" i="0" u="none" strike="noStrike" dirty="0">
                          <a:solidFill>
                            <a:srgbClr val="000000"/>
                          </a:solidFill>
                          <a:effectLst/>
                          <a:latin typeface="Calibri" panose="020F0502020204030204" pitchFamily="34" charset="0"/>
                        </a:rPr>
                        <a:t>100.00%</a:t>
                      </a:r>
                    </a:p>
                  </a:txBody>
                  <a:tcPr marL="9525" marR="9525" marT="9525"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385968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test?</a:t>
            </a:r>
            <a:endParaRPr lang="en-GB" dirty="0"/>
          </a:p>
        </p:txBody>
      </p:sp>
      <p:sp>
        <p:nvSpPr>
          <p:cNvPr id="3" name="Content Placeholder 2"/>
          <p:cNvSpPr>
            <a:spLocks noGrp="1"/>
          </p:cNvSpPr>
          <p:nvPr>
            <p:ph idx="1"/>
          </p:nvPr>
        </p:nvSpPr>
        <p:spPr/>
        <p:txBody>
          <a:bodyPr>
            <a:normAutofit fontScale="92500"/>
          </a:bodyPr>
          <a:lstStyle/>
          <a:p>
            <a:r>
              <a:rPr lang="en-GB" dirty="0" smtClean="0"/>
              <a:t>The default test in the majority of the literature would be to carry out a chi-squared test for observed versus expected</a:t>
            </a:r>
          </a:p>
          <a:p>
            <a:r>
              <a:rPr lang="en-GB" dirty="0" smtClean="0"/>
              <a:t>However, this may not be the most appropriate when looking at seasonality</a:t>
            </a:r>
          </a:p>
          <a:p>
            <a:r>
              <a:rPr lang="en-GB" dirty="0" smtClean="0"/>
              <a:t>For example, we may have a very high number for March and a very low number for April which would mean the chi-squared fails</a:t>
            </a:r>
          </a:p>
          <a:p>
            <a:r>
              <a:rPr lang="en-GB" dirty="0" smtClean="0"/>
              <a:t>Or high values for March and September and low values for January and June again leading to a chi-squared fail</a:t>
            </a:r>
          </a:p>
          <a:p>
            <a:r>
              <a:rPr lang="en-GB" dirty="0" smtClean="0"/>
              <a:t>Or we may have slightly lower values for April to September and higher values for October to March which doesn’t trigger a chi-squared fail</a:t>
            </a:r>
            <a:endParaRPr lang="en-GB" dirty="0"/>
          </a:p>
        </p:txBody>
      </p:sp>
    </p:spTree>
    <p:extLst>
      <p:ext uri="{BB962C8B-B14F-4D97-AF65-F5344CB8AC3E}">
        <p14:creationId xmlns:p14="http://schemas.microsoft.com/office/powerpoint/2010/main" val="2366075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731</TotalTime>
  <Words>1592</Words>
  <Application>Microsoft Office PowerPoint</Application>
  <PresentationFormat>Widescreen</PresentationFormat>
  <Paragraphs>641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Cambria Math</vt:lpstr>
      <vt:lpstr>Office Theme</vt:lpstr>
      <vt:lpstr>Investigating the correlation between month of birth and diagnosis of specific diseases</vt:lpstr>
      <vt:lpstr>Background</vt:lpstr>
      <vt:lpstr>Dataset</vt:lpstr>
      <vt:lpstr>Testing the correlation</vt:lpstr>
      <vt:lpstr>Investigating the birth rates for different months</vt:lpstr>
      <vt:lpstr>Investigating the birth rates for different months</vt:lpstr>
      <vt:lpstr>Adjustments to make the observations uniform</vt:lpstr>
      <vt:lpstr>Observations for members of the diabetes club</vt:lpstr>
      <vt:lpstr>How to test?</vt:lpstr>
      <vt:lpstr>A better way?</vt:lpstr>
      <vt:lpstr>Test Statistics</vt:lpstr>
      <vt:lpstr>Test Statistics</vt:lpstr>
      <vt:lpstr>The Rayleigh Test</vt:lpstr>
      <vt:lpstr>Results</vt:lpstr>
      <vt:lpstr>Graphical Representation</vt:lpstr>
      <vt:lpstr>What about the other diseases…</vt:lpstr>
      <vt:lpstr>What about the other diseases…</vt:lpstr>
      <vt:lpstr>Results</vt:lpstr>
      <vt:lpstr>But may be we are fishing…</vt:lpstr>
      <vt:lpstr>Updated results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Investigating the correlation between month of birth and diagnosis of specific diseases</dc:title>
  <dc:creator>David</dc:creator>
  <cp:lastModifiedBy>Tsanakas, A</cp:lastModifiedBy>
  <cp:revision>35</cp:revision>
  <dcterms:created xsi:type="dcterms:W3CDTF">2016-07-10T14:42:57Z</dcterms:created>
  <dcterms:modified xsi:type="dcterms:W3CDTF">2016-07-11T11:35:48Z</dcterms:modified>
</cp:coreProperties>
</file>