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56" r:id="rId5"/>
    <p:sldId id="341" r:id="rId6"/>
    <p:sldId id="312" r:id="rId7"/>
    <p:sldId id="343" r:id="rId8"/>
    <p:sldId id="344" r:id="rId9"/>
    <p:sldId id="345" r:id="rId10"/>
    <p:sldId id="346" r:id="rId11"/>
    <p:sldId id="350" r:id="rId12"/>
    <p:sldId id="351" r:id="rId13"/>
    <p:sldId id="356" r:id="rId14"/>
    <p:sldId id="353" r:id="rId15"/>
    <p:sldId id="348" r:id="rId16"/>
    <p:sldId id="357" r:id="rId17"/>
    <p:sldId id="349" r:id="rId18"/>
    <p:sldId id="340" r:id="rId19"/>
    <p:sldId id="354" r:id="rId20"/>
  </p:sldIdLst>
  <p:sldSz cx="9144000" cy="6858000" type="screen4x3"/>
  <p:notesSz cx="666273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6">
          <p15:clr>
            <a:srgbClr val="A4A3A4"/>
          </p15:clr>
        </p15:guide>
        <p15:guide id="2" orient="horz" pos="4126">
          <p15:clr>
            <a:srgbClr val="A4A3A4"/>
          </p15:clr>
        </p15:guide>
        <p15:guide id="3" orient="horz" pos="3929" userDrawn="1">
          <p15:clr>
            <a:srgbClr val="A4A3A4"/>
          </p15:clr>
        </p15:guide>
        <p15:guide id="4" orient="horz" pos="3276">
          <p15:clr>
            <a:srgbClr val="A4A3A4"/>
          </p15:clr>
        </p15:guide>
        <p15:guide id="5" orient="horz" pos="3514">
          <p15:clr>
            <a:srgbClr val="A4A3A4"/>
          </p15:clr>
        </p15:guide>
        <p15:guide id="6" pos="12">
          <p15:clr>
            <a:srgbClr val="A4A3A4"/>
          </p15:clr>
        </p15:guide>
        <p15:guide id="7" pos="5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BAE0"/>
    <a:srgbClr val="2486B1"/>
    <a:srgbClr val="FFFFFF"/>
    <a:srgbClr val="272727"/>
    <a:srgbClr val="73D5F6"/>
    <a:srgbClr val="4C4C4C"/>
    <a:srgbClr val="F5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781" autoAdjust="0"/>
    <p:restoredTop sz="94660"/>
  </p:normalViewPr>
  <p:slideViewPr>
    <p:cSldViewPr snapToGrid="0">
      <p:cViewPr varScale="1">
        <p:scale>
          <a:sx n="68" d="100"/>
          <a:sy n="68" d="100"/>
        </p:scale>
        <p:origin x="696" y="52"/>
      </p:cViewPr>
      <p:guideLst>
        <p:guide orient="horz" pos="1536"/>
        <p:guide orient="horz" pos="4126"/>
        <p:guide orient="horz" pos="3929"/>
        <p:guide orient="horz" pos="3276"/>
        <p:guide orient="horz" pos="3514"/>
        <p:guide pos="12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3488" y="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BA0DE1-B990-4BC0-B766-21D412AC0B8E}" type="datetimeFigureOut">
              <a:rPr lang="en-GB" smtClean="0"/>
              <a:t>10/07/2016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29238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76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3488" y="9428163"/>
            <a:ext cx="288766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0CD4B-AD60-4ED8-831B-E30BBADE46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623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dia.comicbook.com/2016/05/captain-america-civil-war-02082016-182755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0" b="13141"/>
          <a:stretch/>
        </p:blipFill>
        <p:spPr bwMode="auto">
          <a:xfrm>
            <a:off x="0" y="1383738"/>
            <a:ext cx="9131300" cy="419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9424" y="188641"/>
            <a:ext cx="5945063" cy="864095"/>
          </a:xfrm>
        </p:spPr>
        <p:txBody>
          <a:bodyPr>
            <a:normAutofit/>
          </a:bodyPr>
          <a:lstStyle>
            <a:lvl1pPr algn="r"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5522898"/>
            <a:ext cx="8458200" cy="114646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5729"/>
            <a:ext cx="9131300" cy="1264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9131300" cy="27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7" y="234548"/>
            <a:ext cx="3130840" cy="67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 userDrawn="1"/>
        </p:nvCxnSpPr>
        <p:spPr>
          <a:xfrm>
            <a:off x="3050697" y="1375646"/>
            <a:ext cx="0" cy="420282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6093303" y="1371684"/>
            <a:ext cx="0" cy="420282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19050" y="3471483"/>
            <a:ext cx="9124950" cy="1100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-202301" y="0"/>
            <a:ext cx="218485" cy="6942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 userDrawn="1"/>
        </p:nvSpPr>
        <p:spPr>
          <a:xfrm>
            <a:off x="9127817" y="-84966"/>
            <a:ext cx="218485" cy="6942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777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47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66725"/>
            <a:ext cx="2057400" cy="53054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66725"/>
            <a:ext cx="6019800" cy="53054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636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3775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6867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973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502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492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359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976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7600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356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2037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8140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276725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4639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843463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7808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2840" y="620688"/>
            <a:ext cx="84456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840" y="1946251"/>
            <a:ext cx="8445624" cy="3714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934874" y="6028566"/>
            <a:ext cx="2063469" cy="477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410201" y="6061966"/>
            <a:ext cx="34357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b="0" i="1" dirty="0">
                <a:latin typeface="Arial" pitchFamily="34" charset="0"/>
                <a:cs typeface="Arial" pitchFamily="34" charset="0"/>
              </a:rPr>
              <a:t> Richard Pugh – Chief</a:t>
            </a:r>
            <a:r>
              <a:rPr lang="en-GB" sz="1100" b="0" i="1" baseline="0" dirty="0">
                <a:latin typeface="Arial" pitchFamily="34" charset="0"/>
                <a:cs typeface="Arial" pitchFamily="34" charset="0"/>
              </a:rPr>
              <a:t> Data Scientist</a:t>
            </a:r>
            <a:endParaRPr lang="en-GB" sz="1100" dirty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GB" sz="1100" dirty="0">
                <a:latin typeface="Arial" pitchFamily="34" charset="0"/>
                <a:cs typeface="Arial" pitchFamily="34" charset="0"/>
              </a:rPr>
              <a:t>rpugh@mango-solutions.com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260648"/>
            <a:ext cx="914400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0" y="5805264"/>
            <a:ext cx="914400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6021288"/>
            <a:ext cx="219573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21288"/>
            <a:ext cx="2016224" cy="432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3412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98890" y="85707"/>
            <a:ext cx="5945063" cy="1155264"/>
          </a:xfrm>
        </p:spPr>
        <p:txBody>
          <a:bodyPr>
            <a:noAutofit/>
          </a:bodyPr>
          <a:lstStyle/>
          <a:p>
            <a:r>
              <a:rPr lang="en-GB" sz="2800" b="0" dirty="0"/>
              <a:t>Data Scientist vs Actuary</a:t>
            </a:r>
            <a:br>
              <a:rPr lang="en-GB" sz="2800" b="0" dirty="0"/>
            </a:br>
            <a:r>
              <a:rPr lang="en-GB" sz="2000" b="0" i="1" dirty="0"/>
              <a:t>A Perspective using Shiny and </a:t>
            </a:r>
            <a:r>
              <a:rPr lang="en-GB" sz="2000" b="0" i="1" dirty="0" err="1"/>
              <a:t>HTMLWidgets</a:t>
            </a:r>
            <a:endParaRPr lang="en-GB" sz="2800" b="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09" y="5588209"/>
            <a:ext cx="8955993" cy="1245371"/>
          </a:xfrm>
        </p:spPr>
        <p:txBody>
          <a:bodyPr>
            <a:noAutofit/>
          </a:bodyPr>
          <a:lstStyle/>
          <a:p>
            <a:pPr algn="l"/>
            <a:r>
              <a:rPr lang="en-GB" sz="2000" b="1" dirty="0"/>
              <a:t>Richard Pugh</a:t>
            </a:r>
            <a:r>
              <a:rPr lang="en-GB" sz="2000" dirty="0"/>
              <a:t> </a:t>
            </a:r>
          </a:p>
          <a:p>
            <a:pPr algn="l"/>
            <a:r>
              <a:rPr lang="en-GB" sz="1600" dirty="0"/>
              <a:t>Chief Data Scientist @ Mango Solutions</a:t>
            </a:r>
          </a:p>
          <a:p>
            <a:pPr algn="l"/>
            <a:r>
              <a:rPr lang="en-GB" sz="1600" dirty="0"/>
              <a:t>Silver Director @ R Consortium</a:t>
            </a:r>
          </a:p>
          <a:p>
            <a:pPr algn="l"/>
            <a:r>
              <a:rPr lang="en-GB" sz="1600" dirty="0"/>
              <a:t>Co-Author “R in 24 Hours”</a:t>
            </a:r>
          </a:p>
        </p:txBody>
      </p:sp>
      <p:pic>
        <p:nvPicPr>
          <p:cNvPr id="8194" name="Picture 2" descr="http://www.iconsdb.com/icons/download/white/twitter-51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987" y="6120039"/>
            <a:ext cx="258536" cy="25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359749" y="6044685"/>
            <a:ext cx="1688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GB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richatmango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87579" y="6381687"/>
            <a:ext cx="3060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rich@mango-solutions.com</a:t>
            </a:r>
          </a:p>
        </p:txBody>
      </p:sp>
      <p:pic>
        <p:nvPicPr>
          <p:cNvPr id="8196" name="Picture 4" descr="https://www.gene.com/assets/frontend/img/icon-share-emai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247" y="6453081"/>
            <a:ext cx="259200" cy="2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805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ages.clipartpanda.com/heart-clip-art-valentine_heart_29-1969p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175" y="916415"/>
            <a:ext cx="5323208" cy="494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2" b="97684" l="5241" r="98442">
                        <a14:foregroundMark x1="19972" y1="30526" x2="19972" y2="30526"/>
                        <a14:foregroundMark x1="95751" y1="35789" x2="95751" y2="357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28970" y="2260265"/>
            <a:ext cx="2664820" cy="179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52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302840" y="445762"/>
            <a:ext cx="84456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dirty="0"/>
              <a:t>The </a:t>
            </a:r>
            <a:r>
              <a:rPr lang="en-GB" dirty="0" err="1"/>
              <a:t>HTMLWidgets</a:t>
            </a:r>
            <a:r>
              <a:rPr lang="en-GB" dirty="0"/>
              <a:t> Package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52927" y="1826984"/>
            <a:ext cx="7870687" cy="3800081"/>
          </a:xfrm>
        </p:spPr>
        <p:txBody>
          <a:bodyPr>
            <a:normAutofit/>
          </a:bodyPr>
          <a:lstStyle/>
          <a:p>
            <a:r>
              <a:rPr lang="en-GB" sz="2900" dirty="0"/>
              <a:t>Allows us to use JavaScript visualization libraries from R</a:t>
            </a:r>
          </a:p>
          <a:p>
            <a:r>
              <a:rPr lang="en-GB" sz="2900" dirty="0"/>
              <a:t>Embed widgets in R Markdown and Shiny</a:t>
            </a:r>
          </a:p>
          <a:p>
            <a:r>
              <a:rPr lang="en-GB" sz="2900" dirty="0"/>
              <a:t>Choose existing, or develop new widgets</a:t>
            </a:r>
          </a:p>
          <a:p>
            <a:r>
              <a:rPr lang="en-GB" sz="2900" dirty="0"/>
              <a:t>Created by </a:t>
            </a:r>
            <a:r>
              <a:rPr lang="en-GB" sz="2900" dirty="0" err="1"/>
              <a:t>Ramnath</a:t>
            </a:r>
            <a:r>
              <a:rPr lang="en-GB" sz="2900" dirty="0"/>
              <a:t> </a:t>
            </a:r>
            <a:r>
              <a:rPr lang="en-GB" sz="2900" dirty="0" err="1"/>
              <a:t>Vaidyanatha</a:t>
            </a:r>
            <a:r>
              <a:rPr lang="en-GB" sz="2900" dirty="0"/>
              <a:t>, </a:t>
            </a:r>
            <a:r>
              <a:rPr lang="en-GB" sz="2900" dirty="0" err="1"/>
              <a:t>Yihui</a:t>
            </a:r>
            <a:r>
              <a:rPr lang="en-GB" sz="2900" dirty="0"/>
              <a:t> Xie, JJ Allaire, Joe Cheng &amp; Kenton Russell</a:t>
            </a:r>
          </a:p>
        </p:txBody>
      </p:sp>
    </p:spTree>
    <p:extLst>
      <p:ext uri="{BB962C8B-B14F-4D97-AF65-F5344CB8AC3E}">
        <p14:creationId xmlns:p14="http://schemas.microsoft.com/office/powerpoint/2010/main" val="1922883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40" y="619085"/>
            <a:ext cx="8504479" cy="523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598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13693" y="491707"/>
            <a:ext cx="68091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https://github.com/MangoTheCat/radarchart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737" y="1099770"/>
            <a:ext cx="7655364" cy="469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77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 Actuary?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3564574" y="1560812"/>
            <a:ext cx="1576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prstClr val="black"/>
                </a:solidFill>
                <a:latin typeface="Calibri"/>
                <a:cs typeface="+mn-cs"/>
              </a:rPr>
              <a:t>Communicator</a:t>
            </a:r>
          </a:p>
        </p:txBody>
      </p:sp>
      <p:sp>
        <p:nvSpPr>
          <p:cNvPr id="5" name="Rectangle 4"/>
          <p:cNvSpPr/>
          <p:nvPr/>
        </p:nvSpPr>
        <p:spPr>
          <a:xfrm>
            <a:off x="1637563" y="2609807"/>
            <a:ext cx="1078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prstClr val="black"/>
                </a:solidFill>
                <a:latin typeface="Calibri"/>
                <a:cs typeface="+mn-cs"/>
              </a:rPr>
              <a:t>Visualizer</a:t>
            </a:r>
          </a:p>
        </p:txBody>
      </p:sp>
      <p:sp>
        <p:nvSpPr>
          <p:cNvPr id="6" name="Rectangle 5"/>
          <p:cNvSpPr/>
          <p:nvPr/>
        </p:nvSpPr>
        <p:spPr>
          <a:xfrm>
            <a:off x="1650182" y="4373807"/>
            <a:ext cx="1042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prstClr val="black"/>
                </a:solidFill>
                <a:latin typeface="Calibri"/>
                <a:cs typeface="+mn-cs"/>
              </a:rPr>
              <a:t>Modeller</a:t>
            </a:r>
          </a:p>
        </p:txBody>
      </p:sp>
      <p:sp>
        <p:nvSpPr>
          <p:cNvPr id="7" name="Rectangle 6"/>
          <p:cNvSpPr/>
          <p:nvPr/>
        </p:nvSpPr>
        <p:spPr>
          <a:xfrm>
            <a:off x="3684760" y="5514667"/>
            <a:ext cx="1355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prstClr val="black"/>
                </a:solidFill>
                <a:latin typeface="Calibri"/>
                <a:cs typeface="+mn-cs"/>
              </a:rPr>
              <a:t>Technologist</a:t>
            </a:r>
          </a:p>
        </p:txBody>
      </p:sp>
      <p:sp>
        <p:nvSpPr>
          <p:cNvPr id="8" name="Rectangle 7"/>
          <p:cNvSpPr/>
          <p:nvPr/>
        </p:nvSpPr>
        <p:spPr>
          <a:xfrm>
            <a:off x="5980184" y="4382353"/>
            <a:ext cx="1360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prstClr val="black"/>
                </a:solidFill>
                <a:latin typeface="Calibri"/>
                <a:cs typeface="+mn-cs"/>
              </a:rPr>
              <a:t>Programmer</a:t>
            </a:r>
          </a:p>
        </p:txBody>
      </p:sp>
      <p:sp>
        <p:nvSpPr>
          <p:cNvPr id="9" name="Rectangle 8"/>
          <p:cNvSpPr/>
          <p:nvPr/>
        </p:nvSpPr>
        <p:spPr>
          <a:xfrm>
            <a:off x="5980184" y="2601261"/>
            <a:ext cx="15372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prstClr val="black"/>
                </a:solidFill>
                <a:latin typeface="Calibri"/>
                <a:cs typeface="+mn-cs"/>
              </a:rPr>
              <a:t>Data Wrangler</a:t>
            </a:r>
          </a:p>
        </p:txBody>
      </p:sp>
      <p:sp>
        <p:nvSpPr>
          <p:cNvPr id="10" name="Hexagon 9"/>
          <p:cNvSpPr/>
          <p:nvPr/>
        </p:nvSpPr>
        <p:spPr>
          <a:xfrm rot="5400000">
            <a:off x="2583556" y="2147129"/>
            <a:ext cx="3549600" cy="3076486"/>
          </a:xfrm>
          <a:prstGeom prst="hexagon">
            <a:avLst>
              <a:gd name="adj" fmla="val 29444"/>
              <a:gd name="vf" fmla="val 115470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Hexagon 10"/>
          <p:cNvSpPr/>
          <p:nvPr/>
        </p:nvSpPr>
        <p:spPr>
          <a:xfrm rot="5400000">
            <a:off x="2935837" y="2464748"/>
            <a:ext cx="2845038" cy="2441248"/>
          </a:xfrm>
          <a:prstGeom prst="hexagon">
            <a:avLst>
              <a:gd name="adj" fmla="val 29444"/>
              <a:gd name="vf" fmla="val 115470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Hexagon 11"/>
          <p:cNvSpPr/>
          <p:nvPr/>
        </p:nvSpPr>
        <p:spPr>
          <a:xfrm rot="5400000">
            <a:off x="3281230" y="2745339"/>
            <a:ext cx="2154253" cy="1880072"/>
          </a:xfrm>
          <a:prstGeom prst="hexagon">
            <a:avLst>
              <a:gd name="adj" fmla="val 29444"/>
              <a:gd name="vf" fmla="val 115470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Hexagon 12"/>
          <p:cNvSpPr/>
          <p:nvPr/>
        </p:nvSpPr>
        <p:spPr>
          <a:xfrm rot="5400000">
            <a:off x="3643714" y="3057257"/>
            <a:ext cx="1429285" cy="1256230"/>
          </a:xfrm>
          <a:prstGeom prst="hexagon">
            <a:avLst>
              <a:gd name="adj" fmla="val 29444"/>
              <a:gd name="vf" fmla="val 115470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4" name="Hexagon 13"/>
          <p:cNvSpPr/>
          <p:nvPr/>
        </p:nvSpPr>
        <p:spPr>
          <a:xfrm rot="5400000">
            <a:off x="3989108" y="3363481"/>
            <a:ext cx="738497" cy="643782"/>
          </a:xfrm>
          <a:prstGeom prst="hexagon">
            <a:avLst>
              <a:gd name="adj" fmla="val 29444"/>
              <a:gd name="vf" fmla="val 115470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>
            <a:stCxn id="10" idx="2"/>
            <a:endCxn id="10" idx="5"/>
          </p:cNvCxnSpPr>
          <p:nvPr/>
        </p:nvCxnSpPr>
        <p:spPr>
          <a:xfrm>
            <a:off x="2820114" y="2816413"/>
            <a:ext cx="3076484" cy="1737918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0" idx="1"/>
            <a:endCxn id="10" idx="4"/>
          </p:cNvCxnSpPr>
          <p:nvPr/>
        </p:nvCxnSpPr>
        <p:spPr>
          <a:xfrm flipV="1">
            <a:off x="2820114" y="2816413"/>
            <a:ext cx="3076484" cy="1737918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10" idx="3"/>
          </p:cNvCxnSpPr>
          <p:nvPr/>
        </p:nvCxnSpPr>
        <p:spPr>
          <a:xfrm flipH="1" flipV="1">
            <a:off x="4358356" y="1910571"/>
            <a:ext cx="0" cy="353160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2999850" y="2081038"/>
            <a:ext cx="2399226" cy="2371636"/>
          </a:xfrm>
          <a:custGeom>
            <a:avLst/>
            <a:gdLst>
              <a:gd name="connsiteX0" fmla="*/ 0 w 2384276"/>
              <a:gd name="connsiteY0" fmla="*/ 854579 h 2726108"/>
              <a:gd name="connsiteX1" fmla="*/ 1350235 w 2384276"/>
              <a:gd name="connsiteY1" fmla="*/ 0 h 2726108"/>
              <a:gd name="connsiteX2" fmla="*/ 2384276 w 2384276"/>
              <a:gd name="connsiteY2" fmla="*/ 1008404 h 2726108"/>
              <a:gd name="connsiteX3" fmla="*/ 2144994 w 2384276"/>
              <a:gd name="connsiteY3" fmla="*/ 2042445 h 2726108"/>
              <a:gd name="connsiteX4" fmla="*/ 1350235 w 2384276"/>
              <a:gd name="connsiteY4" fmla="*/ 2726108 h 2726108"/>
              <a:gd name="connsiteX5" fmla="*/ 367469 w 2384276"/>
              <a:gd name="connsiteY5" fmla="*/ 2162086 h 2726108"/>
              <a:gd name="connsiteX6" fmla="*/ 0 w 2384276"/>
              <a:gd name="connsiteY6" fmla="*/ 854579 h 2726108"/>
              <a:gd name="connsiteX0" fmla="*/ 0 w 2384276"/>
              <a:gd name="connsiteY0" fmla="*/ 959354 h 2830883"/>
              <a:gd name="connsiteX1" fmla="*/ 1232869 w 2384276"/>
              <a:gd name="connsiteY1" fmla="*/ 0 h 2830883"/>
              <a:gd name="connsiteX2" fmla="*/ 2384276 w 2384276"/>
              <a:gd name="connsiteY2" fmla="*/ 1113179 h 2830883"/>
              <a:gd name="connsiteX3" fmla="*/ 2144994 w 2384276"/>
              <a:gd name="connsiteY3" fmla="*/ 2147220 h 2830883"/>
              <a:gd name="connsiteX4" fmla="*/ 1350235 w 2384276"/>
              <a:gd name="connsiteY4" fmla="*/ 2830883 h 2830883"/>
              <a:gd name="connsiteX5" fmla="*/ 367469 w 2384276"/>
              <a:gd name="connsiteY5" fmla="*/ 2266861 h 2830883"/>
              <a:gd name="connsiteX6" fmla="*/ 0 w 2384276"/>
              <a:gd name="connsiteY6" fmla="*/ 959354 h 2830883"/>
              <a:gd name="connsiteX0" fmla="*/ 0 w 2041207"/>
              <a:gd name="connsiteY0" fmla="*/ 1064129 h 2830883"/>
              <a:gd name="connsiteX1" fmla="*/ 889800 w 2041207"/>
              <a:gd name="connsiteY1" fmla="*/ 0 h 2830883"/>
              <a:gd name="connsiteX2" fmla="*/ 2041207 w 2041207"/>
              <a:gd name="connsiteY2" fmla="*/ 1113179 h 2830883"/>
              <a:gd name="connsiteX3" fmla="*/ 1801925 w 2041207"/>
              <a:gd name="connsiteY3" fmla="*/ 2147220 h 2830883"/>
              <a:gd name="connsiteX4" fmla="*/ 1007166 w 2041207"/>
              <a:gd name="connsiteY4" fmla="*/ 2830883 h 2830883"/>
              <a:gd name="connsiteX5" fmla="*/ 24400 w 2041207"/>
              <a:gd name="connsiteY5" fmla="*/ 2266861 h 2830883"/>
              <a:gd name="connsiteX6" fmla="*/ 0 w 2041207"/>
              <a:gd name="connsiteY6" fmla="*/ 1064129 h 2830883"/>
              <a:gd name="connsiteX0" fmla="*/ 399922 w 2441129"/>
              <a:gd name="connsiteY0" fmla="*/ 1064129 h 2830883"/>
              <a:gd name="connsiteX1" fmla="*/ 1289722 w 2441129"/>
              <a:gd name="connsiteY1" fmla="*/ 0 h 2830883"/>
              <a:gd name="connsiteX2" fmla="*/ 2441129 w 2441129"/>
              <a:gd name="connsiteY2" fmla="*/ 1113179 h 2830883"/>
              <a:gd name="connsiteX3" fmla="*/ 2201847 w 2441129"/>
              <a:gd name="connsiteY3" fmla="*/ 2147220 h 2830883"/>
              <a:gd name="connsiteX4" fmla="*/ 1407088 w 2441129"/>
              <a:gd name="connsiteY4" fmla="*/ 2830883 h 2830883"/>
              <a:gd name="connsiteX5" fmla="*/ 0 w 2441129"/>
              <a:gd name="connsiteY5" fmla="*/ 2352586 h 2830883"/>
              <a:gd name="connsiteX6" fmla="*/ 399922 w 2441129"/>
              <a:gd name="connsiteY6" fmla="*/ 1064129 h 2830883"/>
              <a:gd name="connsiteX0" fmla="*/ 399922 w 2441129"/>
              <a:gd name="connsiteY0" fmla="*/ 892679 h 2659433"/>
              <a:gd name="connsiteX1" fmla="*/ 1289722 w 2441129"/>
              <a:gd name="connsiteY1" fmla="*/ 0 h 2659433"/>
              <a:gd name="connsiteX2" fmla="*/ 2441129 w 2441129"/>
              <a:gd name="connsiteY2" fmla="*/ 941729 h 2659433"/>
              <a:gd name="connsiteX3" fmla="*/ 2201847 w 2441129"/>
              <a:gd name="connsiteY3" fmla="*/ 1975770 h 2659433"/>
              <a:gd name="connsiteX4" fmla="*/ 1407088 w 2441129"/>
              <a:gd name="connsiteY4" fmla="*/ 2659433 h 2659433"/>
              <a:gd name="connsiteX5" fmla="*/ 0 w 2441129"/>
              <a:gd name="connsiteY5" fmla="*/ 2181136 h 2659433"/>
              <a:gd name="connsiteX6" fmla="*/ 399922 w 2441129"/>
              <a:gd name="connsiteY6" fmla="*/ 892679 h 2659433"/>
              <a:gd name="connsiteX0" fmla="*/ 399922 w 2441129"/>
              <a:gd name="connsiteY0" fmla="*/ 892679 h 2181136"/>
              <a:gd name="connsiteX1" fmla="*/ 1289722 w 2441129"/>
              <a:gd name="connsiteY1" fmla="*/ 0 h 2181136"/>
              <a:gd name="connsiteX2" fmla="*/ 2441129 w 2441129"/>
              <a:gd name="connsiteY2" fmla="*/ 941729 h 2181136"/>
              <a:gd name="connsiteX3" fmla="*/ 2201847 w 2441129"/>
              <a:gd name="connsiteY3" fmla="*/ 1975770 h 2181136"/>
              <a:gd name="connsiteX4" fmla="*/ 1271666 w 2441129"/>
              <a:gd name="connsiteY4" fmla="*/ 2154608 h 2181136"/>
              <a:gd name="connsiteX5" fmla="*/ 0 w 2441129"/>
              <a:gd name="connsiteY5" fmla="*/ 2181136 h 2181136"/>
              <a:gd name="connsiteX6" fmla="*/ 399922 w 2441129"/>
              <a:gd name="connsiteY6" fmla="*/ 892679 h 2181136"/>
              <a:gd name="connsiteX0" fmla="*/ 399922 w 2441129"/>
              <a:gd name="connsiteY0" fmla="*/ 892679 h 2181136"/>
              <a:gd name="connsiteX1" fmla="*/ 1289722 w 2441129"/>
              <a:gd name="connsiteY1" fmla="*/ 0 h 2181136"/>
              <a:gd name="connsiteX2" fmla="*/ 2441129 w 2441129"/>
              <a:gd name="connsiteY2" fmla="*/ 941729 h 2181136"/>
              <a:gd name="connsiteX3" fmla="*/ 2310185 w 2441129"/>
              <a:gd name="connsiteY3" fmla="*/ 2042445 h 2181136"/>
              <a:gd name="connsiteX4" fmla="*/ 1271666 w 2441129"/>
              <a:gd name="connsiteY4" fmla="*/ 2154608 h 2181136"/>
              <a:gd name="connsiteX5" fmla="*/ 0 w 2441129"/>
              <a:gd name="connsiteY5" fmla="*/ 2181136 h 2181136"/>
              <a:gd name="connsiteX6" fmla="*/ 399922 w 2441129"/>
              <a:gd name="connsiteY6" fmla="*/ 892679 h 2181136"/>
              <a:gd name="connsiteX0" fmla="*/ 399922 w 2310185"/>
              <a:gd name="connsiteY0" fmla="*/ 892679 h 2181136"/>
              <a:gd name="connsiteX1" fmla="*/ 1289722 w 2310185"/>
              <a:gd name="connsiteY1" fmla="*/ 0 h 2181136"/>
              <a:gd name="connsiteX2" fmla="*/ 1782075 w 2310185"/>
              <a:gd name="connsiteY2" fmla="*/ 1113179 h 2181136"/>
              <a:gd name="connsiteX3" fmla="*/ 2310185 w 2310185"/>
              <a:gd name="connsiteY3" fmla="*/ 2042445 h 2181136"/>
              <a:gd name="connsiteX4" fmla="*/ 1271666 w 2310185"/>
              <a:gd name="connsiteY4" fmla="*/ 2154608 h 2181136"/>
              <a:gd name="connsiteX5" fmla="*/ 0 w 2310185"/>
              <a:gd name="connsiteY5" fmla="*/ 2181136 h 2181136"/>
              <a:gd name="connsiteX6" fmla="*/ 399922 w 2310185"/>
              <a:gd name="connsiteY6" fmla="*/ 892679 h 2181136"/>
              <a:gd name="connsiteX0" fmla="*/ 399922 w 2274072"/>
              <a:gd name="connsiteY0" fmla="*/ 892679 h 2181136"/>
              <a:gd name="connsiteX1" fmla="*/ 1289722 w 2274072"/>
              <a:gd name="connsiteY1" fmla="*/ 0 h 2181136"/>
              <a:gd name="connsiteX2" fmla="*/ 1782075 w 2274072"/>
              <a:gd name="connsiteY2" fmla="*/ 1113179 h 2181136"/>
              <a:gd name="connsiteX3" fmla="*/ 2274072 w 2274072"/>
              <a:gd name="connsiteY3" fmla="*/ 1991645 h 2181136"/>
              <a:gd name="connsiteX4" fmla="*/ 1271666 w 2274072"/>
              <a:gd name="connsiteY4" fmla="*/ 2154608 h 2181136"/>
              <a:gd name="connsiteX5" fmla="*/ 0 w 2274072"/>
              <a:gd name="connsiteY5" fmla="*/ 2181136 h 2181136"/>
              <a:gd name="connsiteX6" fmla="*/ 399922 w 2274072"/>
              <a:gd name="connsiteY6" fmla="*/ 892679 h 2181136"/>
              <a:gd name="connsiteX0" fmla="*/ 399922 w 2274072"/>
              <a:gd name="connsiteY0" fmla="*/ 1083179 h 2371636"/>
              <a:gd name="connsiteX1" fmla="*/ 1289722 w 2274072"/>
              <a:gd name="connsiteY1" fmla="*/ 0 h 2371636"/>
              <a:gd name="connsiteX2" fmla="*/ 1782075 w 2274072"/>
              <a:gd name="connsiteY2" fmla="*/ 1303679 h 2371636"/>
              <a:gd name="connsiteX3" fmla="*/ 2274072 w 2274072"/>
              <a:gd name="connsiteY3" fmla="*/ 2182145 h 2371636"/>
              <a:gd name="connsiteX4" fmla="*/ 1271666 w 2274072"/>
              <a:gd name="connsiteY4" fmla="*/ 2345108 h 2371636"/>
              <a:gd name="connsiteX5" fmla="*/ 0 w 2274072"/>
              <a:gd name="connsiteY5" fmla="*/ 2371636 h 2371636"/>
              <a:gd name="connsiteX6" fmla="*/ 399922 w 2274072"/>
              <a:gd name="connsiteY6" fmla="*/ 1083179 h 2371636"/>
              <a:gd name="connsiteX0" fmla="*/ 544372 w 2274072"/>
              <a:gd name="connsiteY0" fmla="*/ 1172079 h 2371636"/>
              <a:gd name="connsiteX1" fmla="*/ 1289722 w 2274072"/>
              <a:gd name="connsiteY1" fmla="*/ 0 h 2371636"/>
              <a:gd name="connsiteX2" fmla="*/ 1782075 w 2274072"/>
              <a:gd name="connsiteY2" fmla="*/ 1303679 h 2371636"/>
              <a:gd name="connsiteX3" fmla="*/ 2274072 w 2274072"/>
              <a:gd name="connsiteY3" fmla="*/ 2182145 h 2371636"/>
              <a:gd name="connsiteX4" fmla="*/ 1271666 w 2274072"/>
              <a:gd name="connsiteY4" fmla="*/ 2345108 h 2371636"/>
              <a:gd name="connsiteX5" fmla="*/ 0 w 2274072"/>
              <a:gd name="connsiteY5" fmla="*/ 2371636 h 2371636"/>
              <a:gd name="connsiteX6" fmla="*/ 544372 w 2274072"/>
              <a:gd name="connsiteY6" fmla="*/ 1172079 h 2371636"/>
              <a:gd name="connsiteX0" fmla="*/ 544372 w 2274072"/>
              <a:gd name="connsiteY0" fmla="*/ 1172079 h 2371636"/>
              <a:gd name="connsiteX1" fmla="*/ 1289722 w 2274072"/>
              <a:gd name="connsiteY1" fmla="*/ 0 h 2371636"/>
              <a:gd name="connsiteX2" fmla="*/ 1733925 w 2274072"/>
              <a:gd name="connsiteY2" fmla="*/ 1354479 h 2371636"/>
              <a:gd name="connsiteX3" fmla="*/ 2274072 w 2274072"/>
              <a:gd name="connsiteY3" fmla="*/ 2182145 h 2371636"/>
              <a:gd name="connsiteX4" fmla="*/ 1271666 w 2274072"/>
              <a:gd name="connsiteY4" fmla="*/ 2345108 h 2371636"/>
              <a:gd name="connsiteX5" fmla="*/ 0 w 2274072"/>
              <a:gd name="connsiteY5" fmla="*/ 2371636 h 2371636"/>
              <a:gd name="connsiteX6" fmla="*/ 544372 w 2274072"/>
              <a:gd name="connsiteY6" fmla="*/ 1172079 h 2371636"/>
              <a:gd name="connsiteX0" fmla="*/ 544372 w 2274072"/>
              <a:gd name="connsiteY0" fmla="*/ 1172079 h 2371636"/>
              <a:gd name="connsiteX1" fmla="*/ 1289722 w 2274072"/>
              <a:gd name="connsiteY1" fmla="*/ 0 h 2371636"/>
              <a:gd name="connsiteX2" fmla="*/ 1733925 w 2274072"/>
              <a:gd name="connsiteY2" fmla="*/ 1354479 h 2371636"/>
              <a:gd name="connsiteX3" fmla="*/ 2274072 w 2274072"/>
              <a:gd name="connsiteY3" fmla="*/ 2182145 h 2371636"/>
              <a:gd name="connsiteX4" fmla="*/ 1259628 w 2274072"/>
              <a:gd name="connsiteY4" fmla="*/ 2154608 h 2371636"/>
              <a:gd name="connsiteX5" fmla="*/ 0 w 2274072"/>
              <a:gd name="connsiteY5" fmla="*/ 2371636 h 2371636"/>
              <a:gd name="connsiteX6" fmla="*/ 544372 w 2274072"/>
              <a:gd name="connsiteY6" fmla="*/ 1172079 h 2371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4072" h="2371636">
                <a:moveTo>
                  <a:pt x="544372" y="1172079"/>
                </a:moveTo>
                <a:lnTo>
                  <a:pt x="1289722" y="0"/>
                </a:lnTo>
                <a:lnTo>
                  <a:pt x="1733925" y="1354479"/>
                </a:lnTo>
                <a:lnTo>
                  <a:pt x="2274072" y="2182145"/>
                </a:lnTo>
                <a:lnTo>
                  <a:pt x="1259628" y="2154608"/>
                </a:lnTo>
                <a:lnTo>
                  <a:pt x="0" y="2371636"/>
                </a:lnTo>
                <a:lnTo>
                  <a:pt x="544372" y="1172079"/>
                </a:lnTo>
                <a:close/>
              </a:path>
            </a:pathLst>
          </a:custGeom>
          <a:solidFill>
            <a:srgbClr val="FFC00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61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050" y="282575"/>
            <a:ext cx="9112250" cy="6267450"/>
          </a:xfrm>
          <a:prstGeom prst="rect">
            <a:avLst/>
          </a:prstGeom>
          <a:solidFill>
            <a:srgbClr val="696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4" descr="http://sd.keepcalm-o-matic.co.uk/i/thank-you-for-your-attention-any-questions-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43" y="520812"/>
            <a:ext cx="7380514" cy="511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83568" y="6031928"/>
            <a:ext cx="8208912" cy="4026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GB" sz="1600">
                <a:solidFill>
                  <a:schemeClr val="bg1"/>
                </a:solidFill>
              </a:rPr>
              <a:t>@RichAtMango                   rich@mango-solutions.com</a:t>
            </a:r>
            <a:endParaRPr lang="en-GB" sz="1600" dirty="0">
              <a:solidFill>
                <a:schemeClr val="bg1"/>
              </a:solidFill>
            </a:endParaRPr>
          </a:p>
        </p:txBody>
      </p:sp>
      <p:pic>
        <p:nvPicPr>
          <p:cNvPr id="6" name="Picture 6" descr="http://grfx.cstv.com/graphics/twitter-bird-dark-bg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064" y="6005604"/>
            <a:ext cx="553244" cy="55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www.cbc.ca/natureofthings/content/images/__common/icon_emai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744" y="6046554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40797" y="4782850"/>
            <a:ext cx="8301545" cy="823944"/>
          </a:xfrm>
          <a:prstGeom prst="rect">
            <a:avLst/>
          </a:prstGeom>
          <a:solidFill>
            <a:srgbClr val="696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478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841" y="1861168"/>
            <a:ext cx="8284978" cy="3800081"/>
          </a:xfrm>
        </p:spPr>
        <p:txBody>
          <a:bodyPr>
            <a:normAutofit/>
          </a:bodyPr>
          <a:lstStyle/>
          <a:p>
            <a:r>
              <a:rPr lang="en-GB" sz="3200" dirty="0"/>
              <a:t>Find the widget you want</a:t>
            </a:r>
          </a:p>
          <a:p>
            <a:r>
              <a:rPr lang="en-GB" sz="3200" dirty="0"/>
              <a:t>Create an R package</a:t>
            </a:r>
          </a:p>
          <a:p>
            <a:r>
              <a:rPr lang="en-GB" sz="3200" dirty="0"/>
              <a:t>Run </a:t>
            </a:r>
            <a:r>
              <a:rPr lang="en-GB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scaffoldWidget</a:t>
            </a:r>
            <a:endParaRPr lang="en-GB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3200" dirty="0"/>
              <a:t>Edit the R function and tweak the JavaScript!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2840" y="445762"/>
            <a:ext cx="84456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dirty="0"/>
              <a:t>Building a Widget from Bower.io</a:t>
            </a:r>
          </a:p>
        </p:txBody>
      </p:sp>
    </p:spTree>
    <p:extLst>
      <p:ext uri="{BB962C8B-B14F-4D97-AF65-F5344CB8AC3E}">
        <p14:creationId xmlns:p14="http://schemas.microsoft.com/office/powerpoint/2010/main" val="2906200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" y="5902779"/>
            <a:ext cx="9112250" cy="587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047613" y="612322"/>
            <a:ext cx="996043" cy="56251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961888" y="612365"/>
            <a:ext cx="116749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961888" y="894031"/>
            <a:ext cx="116749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961888" y="2584027"/>
            <a:ext cx="116749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961888" y="4274023"/>
            <a:ext cx="116749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1961888" y="6245679"/>
            <a:ext cx="116749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961888" y="5964019"/>
            <a:ext cx="116749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043649" y="579665"/>
            <a:ext cx="3172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Over-Elaborate Agenda Slide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043649" y="5916387"/>
            <a:ext cx="2262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Rapturous Applause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043649" y="1827077"/>
            <a:ext cx="3745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Background: The LIFE Conference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043649" y="4901949"/>
            <a:ext cx="2488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Shiny &amp;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HTMLWidgets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43649" y="3172585"/>
            <a:ext cx="271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Data Science Radar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043649" y="995932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Who are Mango?</a:t>
            </a:r>
          </a:p>
        </p:txBody>
      </p:sp>
      <p:sp>
        <p:nvSpPr>
          <p:cNvPr id="2" name="Rectangle 1"/>
          <p:cNvSpPr/>
          <p:nvPr/>
        </p:nvSpPr>
        <p:spPr>
          <a:xfrm rot="16200000">
            <a:off x="-476716" y="2628504"/>
            <a:ext cx="329128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600" b="1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en-GB" sz="6600" b="1" dirty="0"/>
          </a:p>
        </p:txBody>
      </p:sp>
      <p:cxnSp>
        <p:nvCxnSpPr>
          <p:cNvPr id="59" name="Straight Connector 58"/>
          <p:cNvCxnSpPr/>
          <p:nvPr/>
        </p:nvCxnSpPr>
        <p:spPr>
          <a:xfrm flipV="1">
            <a:off x="1961888" y="1448369"/>
            <a:ext cx="116749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4218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" y="279401"/>
            <a:ext cx="9112250" cy="6270624"/>
          </a:xfrm>
          <a:prstGeom prst="rect">
            <a:avLst/>
          </a:prstGeom>
          <a:solidFill>
            <a:srgbClr val="FEA8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260" y="3337560"/>
            <a:ext cx="3109221" cy="2887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620688"/>
            <a:ext cx="8545830" cy="1657148"/>
          </a:xfrm>
        </p:spPr>
        <p:txBody>
          <a:bodyPr>
            <a:noAutofit/>
          </a:bodyPr>
          <a:lstStyle/>
          <a:p>
            <a:r>
              <a:rPr lang="en-GB" sz="6600" dirty="0"/>
              <a:t>Who are Mango?</a:t>
            </a:r>
          </a:p>
        </p:txBody>
      </p:sp>
      <p:sp>
        <p:nvSpPr>
          <p:cNvPr id="3" name="Rectangle 2"/>
          <p:cNvSpPr/>
          <p:nvPr/>
        </p:nvSpPr>
        <p:spPr>
          <a:xfrm>
            <a:off x="269421" y="2672836"/>
            <a:ext cx="582930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Data Science Services</a:t>
            </a:r>
          </a:p>
          <a:p>
            <a:pPr>
              <a:spcBef>
                <a:spcPts val="1200"/>
              </a:spcBef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Analytic Infrastructure</a:t>
            </a:r>
          </a:p>
          <a:p>
            <a:pPr>
              <a:spcBef>
                <a:spcPts val="1200"/>
              </a:spcBef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R Training &amp; Consulting</a:t>
            </a:r>
          </a:p>
          <a:p>
            <a:pPr>
              <a:spcBef>
                <a:spcPts val="1200"/>
              </a:spcBef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We ♥ R</a:t>
            </a:r>
          </a:p>
        </p:txBody>
      </p:sp>
    </p:spTree>
    <p:extLst>
      <p:ext uri="{BB962C8B-B14F-4D97-AF65-F5344CB8AC3E}">
        <p14:creationId xmlns:p14="http://schemas.microsoft.com/office/powerpoint/2010/main" val="2163069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icmif.org/sites/default/files/images/PartnerRe%2520Logo%5B1%5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49" y="1029689"/>
            <a:ext cx="2738920" cy="152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4325348" y="661046"/>
            <a:ext cx="3965400" cy="2257688"/>
            <a:chOff x="4325348" y="661046"/>
            <a:chExt cx="3965400" cy="2257688"/>
          </a:xfrm>
        </p:grpSpPr>
        <p:pic>
          <p:nvPicPr>
            <p:cNvPr id="2052" name="Picture 4" descr="https://media.licdn.com/mpr/mpr/shrinknp_200_200/AAEAAQAAAAAAAAXtAAAAJDc1NzU4NzA3LTdmNWEtNDk0Mi05MTYyLTNjYjMwYmYwNzU5OQ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3060" y="661046"/>
              <a:ext cx="2257688" cy="2257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ight Arrow 5"/>
            <p:cNvSpPr/>
            <p:nvPr/>
          </p:nvSpPr>
          <p:spPr>
            <a:xfrm>
              <a:off x="4325348" y="1582501"/>
              <a:ext cx="622169" cy="414779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552388" y="3554273"/>
            <a:ext cx="3219032" cy="2378782"/>
            <a:chOff x="5552388" y="3554273"/>
            <a:chExt cx="3219032" cy="2378782"/>
          </a:xfrm>
        </p:grpSpPr>
        <p:pic>
          <p:nvPicPr>
            <p:cNvPr id="4" name="Picture 2" descr="Hom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2388" y="4631447"/>
              <a:ext cx="3219032" cy="1301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ight Arrow 8"/>
            <p:cNvSpPr/>
            <p:nvPr/>
          </p:nvSpPr>
          <p:spPr>
            <a:xfrm rot="5400000">
              <a:off x="6850820" y="3657968"/>
              <a:ext cx="622169" cy="414779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7" name="Rectangle 6"/>
          <p:cNvSpPr/>
          <p:nvPr/>
        </p:nvSpPr>
        <p:spPr>
          <a:xfrm>
            <a:off x="19050" y="5938887"/>
            <a:ext cx="9011828" cy="537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149669" y="2364589"/>
            <a:ext cx="6578600" cy="4111625"/>
            <a:chOff x="149669" y="2364589"/>
            <a:chExt cx="6578600" cy="4111625"/>
          </a:xfrm>
        </p:grpSpPr>
        <p:pic>
          <p:nvPicPr>
            <p:cNvPr id="2054" name="Picture 6" descr="https://www.guinness.com/media/1585/pdp_1440x900__0001_guinness_draught_spritz2_bottle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669" y="2364589"/>
              <a:ext cx="6578600" cy="4111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ight Arrow 11"/>
            <p:cNvSpPr/>
            <p:nvPr/>
          </p:nvSpPr>
          <p:spPr>
            <a:xfrm rot="10800000">
              <a:off x="4325348" y="5074861"/>
              <a:ext cx="622169" cy="414779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19648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2160"/>
            <a:ext cx="9150350" cy="69418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0829" y="6391373"/>
            <a:ext cx="1244338" cy="466627"/>
          </a:xfrm>
          <a:prstGeom prst="rect">
            <a:avLst/>
          </a:prstGeom>
          <a:solidFill>
            <a:srgbClr val="113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6375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0" t="23750" r="19194" b="11151"/>
          <a:stretch/>
        </p:blipFill>
        <p:spPr>
          <a:xfrm>
            <a:off x="1943709" y="872716"/>
            <a:ext cx="5256585" cy="4464496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/>
        </p:nvSpPr>
        <p:spPr>
          <a:xfrm>
            <a:off x="1439652" y="5515310"/>
            <a:ext cx="6264696" cy="469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Actuary ~ </a:t>
            </a:r>
            <a:r>
              <a:rPr lang="de-CH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%	 Data Scientist ~ </a:t>
            </a:r>
            <a:r>
              <a:rPr lang="de-CH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26" t="40244" r="11653" b="42154"/>
          <a:stretch/>
        </p:blipFill>
        <p:spPr>
          <a:xfrm>
            <a:off x="6169362" y="2525822"/>
            <a:ext cx="850910" cy="72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3" t="52860" r="39251" b="5535"/>
          <a:stretch/>
        </p:blipFill>
        <p:spPr>
          <a:xfrm>
            <a:off x="4211960" y="3285480"/>
            <a:ext cx="1224136" cy="18722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4" t="40899" r="69715" b="43099"/>
          <a:stretch/>
        </p:blipFill>
        <p:spPr>
          <a:xfrm>
            <a:off x="2699792" y="2498863"/>
            <a:ext cx="936104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578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My Role …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0387" y="0"/>
            <a:ext cx="1013791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66278" y="4131925"/>
            <a:ext cx="35821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Talking about Unicorns …</a:t>
            </a:r>
          </a:p>
        </p:txBody>
      </p:sp>
    </p:spTree>
    <p:extLst>
      <p:ext uri="{BB962C8B-B14F-4D97-AF65-F5344CB8AC3E}">
        <p14:creationId xmlns:p14="http://schemas.microsoft.com/office/powerpoint/2010/main" val="18342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5110386"/>
            <a:ext cx="9144000" cy="972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564574" y="1560812"/>
            <a:ext cx="1576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Communicator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37563" y="2609807"/>
            <a:ext cx="1078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dirty="0"/>
              <a:t>Visualizer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50182" y="4373807"/>
            <a:ext cx="1042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dirty="0"/>
              <a:t>Modeller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84760" y="5514667"/>
            <a:ext cx="1355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Technologist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980184" y="4382353"/>
            <a:ext cx="1360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Programmer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980184" y="2601261"/>
            <a:ext cx="15372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Data Wrangler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02840" y="445762"/>
            <a:ext cx="84456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dirty="0"/>
              <a:t>Data Science Radar</a:t>
            </a:r>
          </a:p>
        </p:txBody>
      </p:sp>
      <p:sp>
        <p:nvSpPr>
          <p:cNvPr id="2" name="Hexagon 1"/>
          <p:cNvSpPr/>
          <p:nvPr/>
        </p:nvSpPr>
        <p:spPr>
          <a:xfrm rot="5400000">
            <a:off x="2583556" y="2147129"/>
            <a:ext cx="3549600" cy="3076486"/>
          </a:xfrm>
          <a:prstGeom prst="hexagon">
            <a:avLst>
              <a:gd name="adj" fmla="val 29444"/>
              <a:gd name="vf" fmla="val 115470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Hexagon 15"/>
          <p:cNvSpPr/>
          <p:nvPr/>
        </p:nvSpPr>
        <p:spPr>
          <a:xfrm rot="5400000">
            <a:off x="2935837" y="2464748"/>
            <a:ext cx="2845038" cy="2441248"/>
          </a:xfrm>
          <a:prstGeom prst="hexagon">
            <a:avLst>
              <a:gd name="adj" fmla="val 29444"/>
              <a:gd name="vf" fmla="val 115470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Hexagon 17"/>
          <p:cNvSpPr/>
          <p:nvPr/>
        </p:nvSpPr>
        <p:spPr>
          <a:xfrm rot="5400000">
            <a:off x="3281230" y="2745339"/>
            <a:ext cx="2154253" cy="1880072"/>
          </a:xfrm>
          <a:prstGeom prst="hexagon">
            <a:avLst>
              <a:gd name="adj" fmla="val 29444"/>
              <a:gd name="vf" fmla="val 115470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Hexagon 18"/>
          <p:cNvSpPr/>
          <p:nvPr/>
        </p:nvSpPr>
        <p:spPr>
          <a:xfrm rot="5400000">
            <a:off x="3643714" y="3057257"/>
            <a:ext cx="1429285" cy="1256230"/>
          </a:xfrm>
          <a:prstGeom prst="hexagon">
            <a:avLst>
              <a:gd name="adj" fmla="val 29444"/>
              <a:gd name="vf" fmla="val 115470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Hexagon 20"/>
          <p:cNvSpPr/>
          <p:nvPr/>
        </p:nvSpPr>
        <p:spPr>
          <a:xfrm rot="5400000">
            <a:off x="3989108" y="3363481"/>
            <a:ext cx="738497" cy="643782"/>
          </a:xfrm>
          <a:prstGeom prst="hexagon">
            <a:avLst>
              <a:gd name="adj" fmla="val 29444"/>
              <a:gd name="vf" fmla="val 115470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/>
          <p:cNvCxnSpPr>
            <a:stCxn id="2" idx="2"/>
            <a:endCxn id="2" idx="5"/>
          </p:cNvCxnSpPr>
          <p:nvPr/>
        </p:nvCxnSpPr>
        <p:spPr>
          <a:xfrm>
            <a:off x="2820114" y="2816413"/>
            <a:ext cx="3076484" cy="1737918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2" idx="1"/>
            <a:endCxn id="2" idx="4"/>
          </p:cNvCxnSpPr>
          <p:nvPr/>
        </p:nvCxnSpPr>
        <p:spPr>
          <a:xfrm flipV="1">
            <a:off x="2820114" y="2816413"/>
            <a:ext cx="3076484" cy="1737918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2" idx="3"/>
          </p:cNvCxnSpPr>
          <p:nvPr/>
        </p:nvCxnSpPr>
        <p:spPr>
          <a:xfrm flipH="1" flipV="1">
            <a:off x="4358356" y="1910571"/>
            <a:ext cx="0" cy="353160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reeform 2"/>
          <p:cNvSpPr/>
          <p:nvPr/>
        </p:nvSpPr>
        <p:spPr>
          <a:xfrm>
            <a:off x="3020939" y="2065946"/>
            <a:ext cx="2384276" cy="2726108"/>
          </a:xfrm>
          <a:custGeom>
            <a:avLst/>
            <a:gdLst>
              <a:gd name="connsiteX0" fmla="*/ 0 w 2384276"/>
              <a:gd name="connsiteY0" fmla="*/ 854579 h 2726108"/>
              <a:gd name="connsiteX1" fmla="*/ 1350235 w 2384276"/>
              <a:gd name="connsiteY1" fmla="*/ 0 h 2726108"/>
              <a:gd name="connsiteX2" fmla="*/ 2384276 w 2384276"/>
              <a:gd name="connsiteY2" fmla="*/ 1008404 h 2726108"/>
              <a:gd name="connsiteX3" fmla="*/ 2144994 w 2384276"/>
              <a:gd name="connsiteY3" fmla="*/ 2042445 h 2726108"/>
              <a:gd name="connsiteX4" fmla="*/ 1350235 w 2384276"/>
              <a:gd name="connsiteY4" fmla="*/ 2726108 h 2726108"/>
              <a:gd name="connsiteX5" fmla="*/ 367469 w 2384276"/>
              <a:gd name="connsiteY5" fmla="*/ 2162086 h 2726108"/>
              <a:gd name="connsiteX6" fmla="*/ 0 w 2384276"/>
              <a:gd name="connsiteY6" fmla="*/ 854579 h 2726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4276" h="2726108">
                <a:moveTo>
                  <a:pt x="0" y="854579"/>
                </a:moveTo>
                <a:lnTo>
                  <a:pt x="1350235" y="0"/>
                </a:lnTo>
                <a:lnTo>
                  <a:pt x="2384276" y="1008404"/>
                </a:lnTo>
                <a:lnTo>
                  <a:pt x="2144994" y="2042445"/>
                </a:lnTo>
                <a:lnTo>
                  <a:pt x="1350235" y="2726108"/>
                </a:lnTo>
                <a:lnTo>
                  <a:pt x="367469" y="2162086"/>
                </a:lnTo>
                <a:lnTo>
                  <a:pt x="0" y="854579"/>
                </a:lnTo>
                <a:close/>
              </a:path>
            </a:pathLst>
          </a:custGeom>
          <a:solidFill>
            <a:srgbClr val="FFC00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31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http://rx.trxade.com/wp-content/uploads/dem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751" y="1192188"/>
            <a:ext cx="4237802" cy="423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966609"/>
      </p:ext>
    </p:extLst>
  </p:cSld>
  <p:clrMapOvr>
    <a:masterClrMapping/>
  </p:clrMapOvr>
</p:sld>
</file>

<file path=ppt/theme/theme1.xml><?xml version="1.0" encoding="utf-8"?>
<a:theme xmlns:a="http://schemas.openxmlformats.org/drawingml/2006/main" name="Analytics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32F6B70AE6D946BEB31F3E839E1283" ma:contentTypeVersion="0" ma:contentTypeDescription="Create a new document." ma:contentTypeScope="" ma:versionID="88ad3243fd49b005fa893e30a65630ee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6AD2CDC3-0A1F-48DE-826F-8DE19250B30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AABDB1D-05D6-4E50-8E86-012B072374A8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terms/"/>
    <ds:schemaRef ds:uri="http://www.w3.org/XML/1998/namespace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85F31B64-9DBE-42EE-95B3-0A8C5D2CFB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Analytics Template</Template>
  <TotalTime>5120</TotalTime>
  <Words>169</Words>
  <Application>Microsoft Office PowerPoint</Application>
  <PresentationFormat>On-screen Show (4:3)</PresentationFormat>
  <Paragraphs>48</Paragraphs>
  <Slides>16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Courier New</vt:lpstr>
      <vt:lpstr>Analytics Template</vt:lpstr>
      <vt:lpstr>Data Scientist vs Actuary A Perspective using Shiny and HTMLWidgets</vt:lpstr>
      <vt:lpstr>PowerPoint Presentation</vt:lpstr>
      <vt:lpstr>Who are Mango?</vt:lpstr>
      <vt:lpstr>PowerPoint Presentation</vt:lpstr>
      <vt:lpstr>PowerPoint Presentation</vt:lpstr>
      <vt:lpstr>PowerPoint Presentation</vt:lpstr>
      <vt:lpstr>My Role 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 Actuary?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Kenning</dc:creator>
  <cp:lastModifiedBy>Rich Pugh</cp:lastModifiedBy>
  <cp:revision>92</cp:revision>
  <dcterms:created xsi:type="dcterms:W3CDTF">2013-12-09T16:31:32Z</dcterms:created>
  <dcterms:modified xsi:type="dcterms:W3CDTF">2016-07-10T21:01:39Z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0x010100C532F6B70AE6D946BEB31F3E839E1283</vt:lpwstr>
  </property>
</Properties>
</file>