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3" r:id="rId5"/>
    <p:sldId id="264" r:id="rId6"/>
    <p:sldId id="265" r:id="rId7"/>
    <p:sldId id="289" r:id="rId8"/>
    <p:sldId id="267" r:id="rId9"/>
    <p:sldId id="270" r:id="rId10"/>
    <p:sldId id="271" r:id="rId11"/>
    <p:sldId id="290" r:id="rId12"/>
    <p:sldId id="273" r:id="rId13"/>
    <p:sldId id="278" r:id="rId14"/>
    <p:sldId id="281" r:id="rId15"/>
    <p:sldId id="283" r:id="rId16"/>
    <p:sldId id="285" r:id="rId17"/>
    <p:sldId id="286" r:id="rId18"/>
    <p:sldId id="277" r:id="rId19"/>
    <p:sldId id="287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D6A1F-16E9-4821-8805-C5A97B051FF7}" type="datetimeFigureOut">
              <a:rPr lang="en-GB" smtClean="0"/>
              <a:t>05/07/2016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B31F1-D63E-4B8C-B523-04819EDE7F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6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563-F8D9-C045-BB74-3CE0A7EEDA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B31F1-D63E-4B8C-B523-04819EDE7F1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02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Geocoding, everything in blue comes back from geocoder.</a:t>
            </a:r>
          </a:p>
          <a:p>
            <a:r>
              <a:rPr lang="en-GB" dirty="0"/>
              <a:t>Wheatsheaf – shows multi-modal</a:t>
            </a:r>
            <a:r>
              <a:rPr lang="en-GB" baseline="0" dirty="0"/>
              <a:t> behaviour</a:t>
            </a:r>
          </a:p>
          <a:p>
            <a:r>
              <a:rPr lang="en-GB" baseline="0" dirty="0"/>
              <a:t>Illustrations only – but submit requests.</a:t>
            </a:r>
          </a:p>
          <a:p>
            <a:r>
              <a:rPr lang="en-GB" baseline="0" dirty="0"/>
              <a:t>People who know R can write their own.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AFC5-B943-499A-BC44-EE9D0126EFC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2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5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8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4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5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9CBE-0603-E348-912D-4B183A623F65}" type="datetimeFigureOut">
              <a:rPr lang="en-US" smtClean="0"/>
              <a:t>7/5/2016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F8B9-8935-F942-9620-AA50AA2911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asis-LMF-PPT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jp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3174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/>
              <a:t>R, Shiny and the Oasis Loss Modelling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Pinkerton </a:t>
            </a:r>
          </a:p>
          <a:p>
            <a:r>
              <a:rPr lang="en-US" dirty="0"/>
              <a:t>mark.pinkerton@oasislmf.org</a:t>
            </a:r>
          </a:p>
        </p:txBody>
      </p:sp>
    </p:spTree>
    <p:extLst>
      <p:ext uri="{BB962C8B-B14F-4D97-AF65-F5344CB8AC3E}">
        <p14:creationId xmlns:p14="http://schemas.microsoft.com/office/powerpoint/2010/main" val="137514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Oasis Technology Stack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4658" y="1877626"/>
            <a:ext cx="1966404" cy="16601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Interaction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1062" y="1870227"/>
            <a:ext cx="1966404" cy="16601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Data engineering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7466" y="1871706"/>
            <a:ext cx="1966404" cy="16601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4658" y="3545150"/>
            <a:ext cx="5899212" cy="16601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Data persistence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86" y="2357437"/>
            <a:ext cx="696481" cy="696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8" y="2357438"/>
            <a:ext cx="619730" cy="619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652" y="3930238"/>
            <a:ext cx="1485147" cy="1041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456" y="2411110"/>
            <a:ext cx="766584" cy="67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144" y="2242055"/>
            <a:ext cx="809931" cy="809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668" y="2977168"/>
            <a:ext cx="1524000" cy="466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716" y="2311059"/>
            <a:ext cx="1500866" cy="9736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0257" y="4530992"/>
            <a:ext cx="225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others to come….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681" y="4067213"/>
            <a:ext cx="891838" cy="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44" y="2032987"/>
            <a:ext cx="8229600" cy="568228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>
                    <a:lumMod val="75000"/>
                  </a:schemeClr>
                </a:solidFill>
              </a:rPr>
              <a:t>Oasis vision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>
                    <a:lumMod val="75000"/>
                  </a:schemeClr>
                </a:solidFill>
              </a:rPr>
              <a:t>Oasis tech stack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Oasis use of R and R-Shiny, </a:t>
            </a:r>
          </a:p>
          <a:p>
            <a:pPr marL="400050" lvl="1" indent="0">
              <a:buNone/>
            </a:pPr>
            <a:r>
              <a:rPr lang="en-US" sz="3400" dirty="0"/>
              <a:t>			with a worked example</a:t>
            </a:r>
          </a:p>
        </p:txBody>
      </p:sp>
    </p:spTree>
    <p:extLst>
      <p:ext uri="{BB962C8B-B14F-4D97-AF65-F5344CB8AC3E}">
        <p14:creationId xmlns:p14="http://schemas.microsoft.com/office/powerpoint/2010/main" val="414107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1 – analytic workstation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692" y="1417638"/>
            <a:ext cx="5062094" cy="4841119"/>
          </a:xfrm>
        </p:spPr>
        <p:txBody>
          <a:bodyPr>
            <a:normAutofit/>
          </a:bodyPr>
          <a:lstStyle/>
          <a:p>
            <a:r>
              <a:rPr lang="en-GB" sz="2800" dirty="0"/>
              <a:t>Model developers, power analysts</a:t>
            </a:r>
          </a:p>
          <a:p>
            <a:r>
              <a:rPr lang="en-GB" sz="2800" dirty="0"/>
              <a:t>Direct invocation of Oasis components from R</a:t>
            </a:r>
          </a:p>
          <a:p>
            <a:r>
              <a:rPr lang="en-GB" sz="2800" dirty="0"/>
              <a:t>Combine existing R code and expertise…</a:t>
            </a:r>
          </a:p>
          <a:p>
            <a:pPr marL="457200" lvl="1" indent="0">
              <a:buNone/>
            </a:pPr>
            <a:r>
              <a:rPr lang="en-GB" dirty="0"/>
              <a:t>  … with high performance analytics and industry standard methodologies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9695" y="1541286"/>
            <a:ext cx="3036395" cy="3497802"/>
            <a:chOff x="6402143" y="541538"/>
            <a:chExt cx="4813917" cy="48139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2143" y="541538"/>
              <a:ext cx="4813917" cy="4813917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6965627" y="1035072"/>
              <a:ext cx="3625434" cy="2214156"/>
              <a:chOff x="725251" y="1172961"/>
              <a:chExt cx="3740217" cy="228932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25251" y="1172961"/>
                <a:ext cx="3740217" cy="228932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56063" y="1401204"/>
                <a:ext cx="2077374" cy="17755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Oasis C++ </a:t>
                </a:r>
                <a:r>
                  <a:rPr lang="en-GB" sz="1600" dirty="0">
                    <a:solidFill>
                      <a:schemeClr val="tx1"/>
                    </a:solidFill>
                  </a:rPr>
                  <a:t>components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398" y="1765508"/>
                <a:ext cx="1146870" cy="10067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558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case 2 – cat modelling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692" y="1417638"/>
            <a:ext cx="4698110" cy="4841119"/>
          </a:xfrm>
        </p:spPr>
        <p:txBody>
          <a:bodyPr>
            <a:normAutofit/>
          </a:bodyPr>
          <a:lstStyle/>
          <a:p>
            <a:r>
              <a:rPr lang="en-GB" sz="2800" dirty="0"/>
              <a:t>Cat modellers, underwriters</a:t>
            </a:r>
          </a:p>
          <a:p>
            <a:r>
              <a:rPr lang="en-GB" sz="2800" dirty="0"/>
              <a:t>Use R-Shiny web application, or interface with existing risk applications using Oasis API </a:t>
            </a:r>
          </a:p>
          <a:p>
            <a:r>
              <a:rPr lang="en-GB" sz="2800" dirty="0"/>
              <a:t>Hosted platform this summer, for use by 10+ Lloyd’s managing agents, and in-house deployments at multiple (re)insurers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8908" y="1529718"/>
            <a:ext cx="2410287" cy="4721114"/>
            <a:chOff x="478808" y="837260"/>
            <a:chExt cx="2410287" cy="4721114"/>
          </a:xfrm>
        </p:grpSpPr>
        <p:grpSp>
          <p:nvGrpSpPr>
            <p:cNvPr id="5" name="Group 4"/>
            <p:cNvGrpSpPr/>
            <p:nvPr/>
          </p:nvGrpSpPr>
          <p:grpSpPr>
            <a:xfrm>
              <a:off x="979809" y="3956965"/>
              <a:ext cx="1408286" cy="1601409"/>
              <a:chOff x="189695" y="1541286"/>
              <a:chExt cx="3036395" cy="349780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89695" y="1541286"/>
                <a:ext cx="3036395" cy="3497802"/>
                <a:chOff x="6402143" y="541538"/>
                <a:chExt cx="4813917" cy="4813917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02143" y="541538"/>
                  <a:ext cx="4813917" cy="4813917"/>
                </a:xfrm>
                <a:prstGeom prst="rect">
                  <a:avLst/>
                </a:prstGeom>
              </p:spPr>
            </p:pic>
            <p:grpSp>
              <p:nvGrpSpPr>
                <p:cNvPr id="16" name="Group 15"/>
                <p:cNvGrpSpPr/>
                <p:nvPr/>
              </p:nvGrpSpPr>
              <p:grpSpPr>
                <a:xfrm>
                  <a:off x="6965627" y="1035072"/>
                  <a:ext cx="3625434" cy="2214156"/>
                  <a:chOff x="725251" y="1172961"/>
                  <a:chExt cx="3740217" cy="2289329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725251" y="1172961"/>
                    <a:ext cx="3740217" cy="22893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2156063" y="1401204"/>
                    <a:ext cx="2077374" cy="17755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557" y="2099984"/>
                <a:ext cx="1190251" cy="1190251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808" y="1747575"/>
              <a:ext cx="2410287" cy="2410287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44060" y="837260"/>
              <a:ext cx="2002438" cy="1080316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OASIS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669002" y="3258105"/>
              <a:ext cx="8878" cy="698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48042" y="1917576"/>
              <a:ext cx="0" cy="3462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085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57" t="15568" r="18670" b="15528"/>
          <a:stretch/>
        </p:blipFill>
        <p:spPr>
          <a:xfrm>
            <a:off x="1144476" y="1547299"/>
            <a:ext cx="7605799" cy="50304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</a:t>
            </a:r>
          </a:p>
        </p:txBody>
      </p:sp>
    </p:spTree>
    <p:extLst>
      <p:ext uri="{BB962C8B-B14F-4D97-AF65-F5344CB8AC3E}">
        <p14:creationId xmlns:p14="http://schemas.microsoft.com/office/powerpoint/2010/main" val="1021807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Execute Process Run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48" y="1223033"/>
            <a:ext cx="8282198" cy="53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Viewer - EP Curve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461" r="1268" b="1220"/>
          <a:stretch/>
        </p:blipFill>
        <p:spPr>
          <a:xfrm>
            <a:off x="450794" y="1435474"/>
            <a:ext cx="8262150" cy="39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Output Example –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" y="1270231"/>
            <a:ext cx="8920850" cy="4039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3" y="5831423"/>
            <a:ext cx="18859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3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84959" cy="1143000"/>
          </a:xfrm>
        </p:spPr>
        <p:txBody>
          <a:bodyPr>
            <a:normAutofit/>
          </a:bodyPr>
          <a:lstStyle/>
          <a:p>
            <a:r>
              <a:rPr lang="en-GB" dirty="0"/>
              <a:t>Shiny demo –background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01379" cy="482723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Catastrophe models use an event catalogue to represent a particular peril</a:t>
            </a:r>
          </a:p>
          <a:p>
            <a:r>
              <a:rPr lang="en-GB" dirty="0"/>
              <a:t>Much of the correlation in loss is captured in an event footprint</a:t>
            </a:r>
          </a:p>
          <a:p>
            <a:r>
              <a:rPr lang="en-GB" dirty="0"/>
              <a:t>Uncertainty in the modelled losses can be categorized as:</a:t>
            </a:r>
          </a:p>
          <a:p>
            <a:pPr lvl="1"/>
            <a:r>
              <a:rPr lang="en-GB" dirty="0"/>
              <a:t>Primary uncertainty </a:t>
            </a:r>
          </a:p>
          <a:p>
            <a:pPr lvl="2"/>
            <a:r>
              <a:rPr lang="en-GB" dirty="0"/>
              <a:t>event selection and frequency</a:t>
            </a:r>
          </a:p>
          <a:p>
            <a:pPr lvl="1"/>
            <a:r>
              <a:rPr lang="en-GB" dirty="0"/>
              <a:t>Secondary uncertainty</a:t>
            </a:r>
          </a:p>
          <a:p>
            <a:pPr lvl="2"/>
            <a:r>
              <a:rPr lang="en-GB" dirty="0"/>
              <a:t>hazard and vulnerability uncertainty conditioned on a particular event</a:t>
            </a:r>
          </a:p>
          <a:p>
            <a:pPr lvl="1"/>
            <a:r>
              <a:rPr lang="en-GB" dirty="0"/>
              <a:t>Parameter uncertainty </a:t>
            </a:r>
          </a:p>
        </p:txBody>
      </p:sp>
    </p:spTree>
    <p:extLst>
      <p:ext uri="{BB962C8B-B14F-4D97-AF65-F5344CB8AC3E}">
        <p14:creationId xmlns:p14="http://schemas.microsoft.com/office/powerpoint/2010/main" val="172565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Shiny demo	</a:t>
            </a:r>
          </a:p>
        </p:txBody>
      </p:sp>
      <p:pic>
        <p:nvPicPr>
          <p:cNvPr id="4" name="dem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265" y="1240084"/>
            <a:ext cx="7245834" cy="5089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72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44" y="2032987"/>
            <a:ext cx="8229600" cy="568228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/>
              <a:t>Oasis vision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Oasis tech stack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Oasis use of R and R-Shiny, </a:t>
            </a:r>
          </a:p>
          <a:p>
            <a:pPr marL="400050" lvl="1" indent="0">
              <a:buNone/>
            </a:pPr>
            <a:r>
              <a:rPr lang="en-US" sz="3400" dirty="0"/>
              <a:t>			with a worked example</a:t>
            </a:r>
          </a:p>
        </p:txBody>
      </p:sp>
    </p:spTree>
    <p:extLst>
      <p:ext uri="{BB962C8B-B14F-4D97-AF65-F5344CB8AC3E}">
        <p14:creationId xmlns:p14="http://schemas.microsoft.com/office/powerpoint/2010/main" val="34906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2812" y="1417637"/>
            <a:ext cx="7807910" cy="5249493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Oasis vision</a:t>
            </a:r>
          </a:p>
          <a:p>
            <a:pPr lvl="1"/>
            <a:r>
              <a:rPr lang="en-US" sz="3400" dirty="0"/>
              <a:t>Main “alternative” platform for insurance, and main platform for non-insurance</a:t>
            </a:r>
          </a:p>
          <a:p>
            <a:pPr lvl="1"/>
            <a:r>
              <a:rPr lang="en-US" sz="3400" dirty="0"/>
              <a:t>Community engagement and standards catastrophe modelling</a:t>
            </a:r>
          </a:p>
          <a:p>
            <a:pPr lvl="1"/>
            <a:r>
              <a:rPr lang="en-US" sz="3400" dirty="0"/>
              <a:t>Using open source software to drive innovation and scale in the world of catastrophe modelling.</a:t>
            </a:r>
          </a:p>
          <a:p>
            <a:pPr marL="457200" lvl="1" indent="0">
              <a:buNone/>
            </a:pPr>
            <a:endParaRPr lang="en-US" sz="3400" dirty="0"/>
          </a:p>
          <a:p>
            <a:pPr marL="742950" indent="-742950">
              <a:buFont typeface="+mj-lt"/>
              <a:buAutoNum type="arabicPeriod"/>
            </a:pPr>
            <a:r>
              <a:rPr lang="en-US" sz="3800" b="1" dirty="0"/>
              <a:t>Oasis tech stack</a:t>
            </a:r>
          </a:p>
          <a:p>
            <a:pPr lvl="1"/>
            <a:r>
              <a:rPr lang="en-US" sz="3600" dirty="0"/>
              <a:t>Based on open technologies and frameworks</a:t>
            </a:r>
          </a:p>
          <a:p>
            <a:pPr lvl="1"/>
            <a:r>
              <a:rPr lang="en-US" sz="3400" dirty="0"/>
              <a:t>Hosted environment for Lloyd’s MAs this summer</a:t>
            </a:r>
          </a:p>
          <a:p>
            <a:pPr lvl="1"/>
            <a:r>
              <a:rPr lang="en-US" sz="3600" dirty="0"/>
              <a:t>Going open source in 2016</a:t>
            </a:r>
          </a:p>
          <a:p>
            <a:pPr marL="457200" lvl="1" indent="0">
              <a:buNone/>
            </a:pPr>
            <a:endParaRPr lang="en-US" sz="3400" dirty="0"/>
          </a:p>
          <a:p>
            <a:pPr marL="742950" indent="-742950">
              <a:buFont typeface="+mj-lt"/>
              <a:buAutoNum type="arabicPeriod"/>
            </a:pPr>
            <a:r>
              <a:rPr lang="en-US" sz="4200" b="1" dirty="0"/>
              <a:t>Oasis use of R and R-Shiny</a:t>
            </a:r>
          </a:p>
          <a:p>
            <a:pPr lvl="1"/>
            <a:r>
              <a:rPr lang="en-US" sz="3400" dirty="0"/>
              <a:t>R/Oasis integration for power analytics</a:t>
            </a:r>
          </a:p>
          <a:p>
            <a:pPr lvl="1"/>
            <a:r>
              <a:rPr lang="en-US" sz="3400" dirty="0"/>
              <a:t>R-shiny application for Oasis platform </a:t>
            </a:r>
          </a:p>
          <a:p>
            <a:pPr lvl="1"/>
            <a:r>
              <a:rPr lang="en-US" sz="3800" dirty="0"/>
              <a:t>Strong potential for expanded use of R in the cat modelling community 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39048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Oasis vision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9538" cy="4809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be the main “alternative” platform for the insurance sector, and the main platform for non-insurance catastrophe model use.</a:t>
            </a:r>
          </a:p>
          <a:p>
            <a:r>
              <a:rPr lang="en-US" dirty="0"/>
              <a:t>To be a focal point for community engagement and standards in the area of catastrophe modelling.</a:t>
            </a:r>
          </a:p>
          <a:p>
            <a:r>
              <a:rPr lang="en-US" dirty="0"/>
              <a:t>By being open and curating open source software, to enable a wide community to innovate and scale the world of catastrophe modelling.</a:t>
            </a:r>
          </a:p>
        </p:txBody>
      </p:sp>
    </p:spTree>
    <p:extLst>
      <p:ext uri="{BB962C8B-B14F-4D97-AF65-F5344CB8AC3E}">
        <p14:creationId xmlns:p14="http://schemas.microsoft.com/office/powerpoint/2010/main" val="25295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Oasis membership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03412" y="1435836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ClimateKIC</a:t>
            </a:r>
          </a:p>
          <a:p>
            <a:r>
              <a:rPr lang="en-US" sz="1800" dirty="0"/>
              <a:t>Lloyd’s</a:t>
            </a:r>
          </a:p>
          <a:p>
            <a:r>
              <a:rPr lang="en-US" sz="1800" dirty="0"/>
              <a:t>SCOR</a:t>
            </a:r>
          </a:p>
          <a:p>
            <a:r>
              <a:rPr lang="en-US" sz="1800" dirty="0"/>
              <a:t>XL Catlin</a:t>
            </a:r>
          </a:p>
          <a:p>
            <a:r>
              <a:rPr lang="en-US" sz="1800" dirty="0"/>
              <a:t>Validus</a:t>
            </a:r>
          </a:p>
          <a:p>
            <a:r>
              <a:rPr lang="en-US" sz="1800" dirty="0"/>
              <a:t>Ren Re</a:t>
            </a:r>
          </a:p>
          <a:p>
            <a:r>
              <a:rPr lang="en-US" sz="1800" dirty="0"/>
              <a:t>TigerRisk Partners</a:t>
            </a:r>
          </a:p>
          <a:p>
            <a:r>
              <a:rPr lang="en-US" sz="1800" dirty="0"/>
              <a:t>Cathedral</a:t>
            </a:r>
          </a:p>
          <a:p>
            <a:r>
              <a:rPr lang="en-US" sz="1800" dirty="0"/>
              <a:t>Novae</a:t>
            </a:r>
          </a:p>
          <a:p>
            <a:r>
              <a:rPr lang="en-US" sz="1800" dirty="0"/>
              <a:t>Zurich</a:t>
            </a:r>
          </a:p>
          <a:p>
            <a:r>
              <a:rPr lang="en-US" sz="1800" dirty="0"/>
              <a:t>Liberty</a:t>
            </a:r>
          </a:p>
          <a:p>
            <a:r>
              <a:rPr lang="en-US" sz="1800" dirty="0"/>
              <a:t>Aspen</a:t>
            </a:r>
          </a:p>
          <a:p>
            <a:endParaRPr lang="en-GB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1045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Aon Benfield</a:t>
            </a:r>
          </a:p>
          <a:p>
            <a:r>
              <a:rPr lang="en-US" sz="1800" dirty="0"/>
              <a:t>Guy Carpenter</a:t>
            </a:r>
          </a:p>
          <a:p>
            <a:r>
              <a:rPr lang="en-US" sz="1800" dirty="0"/>
              <a:t>Willis</a:t>
            </a:r>
          </a:p>
          <a:p>
            <a:r>
              <a:rPr lang="en-US" sz="1800" dirty="0"/>
              <a:t>Partner Re</a:t>
            </a:r>
          </a:p>
          <a:p>
            <a:r>
              <a:rPr lang="en-US" sz="1800" dirty="0"/>
              <a:t>Allianz</a:t>
            </a:r>
          </a:p>
          <a:p>
            <a:r>
              <a:rPr lang="en-US" sz="1800" dirty="0"/>
              <a:t>Axis</a:t>
            </a:r>
          </a:p>
          <a:p>
            <a:r>
              <a:rPr lang="en-US" sz="1800" dirty="0"/>
              <a:t>Amlin</a:t>
            </a:r>
          </a:p>
          <a:p>
            <a:r>
              <a:rPr lang="en-US" sz="1800" dirty="0"/>
              <a:t>Tokio Millennium Re/Kiln</a:t>
            </a:r>
          </a:p>
          <a:p>
            <a:r>
              <a:rPr lang="en-US" sz="1800" dirty="0"/>
              <a:t>Suncorp</a:t>
            </a:r>
          </a:p>
          <a:p>
            <a:r>
              <a:rPr lang="en-US" sz="1800" dirty="0"/>
              <a:t>JLTRe</a:t>
            </a:r>
          </a:p>
          <a:p>
            <a:r>
              <a:rPr lang="en-US" sz="1800" dirty="0"/>
              <a:t>GenRe</a:t>
            </a:r>
          </a:p>
          <a:p>
            <a:r>
              <a:rPr lang="en-US" sz="1800" dirty="0"/>
              <a:t>Swiss Re</a:t>
            </a:r>
          </a:p>
          <a:p>
            <a:r>
              <a:rPr lang="en-US" sz="1800" dirty="0"/>
              <a:t>Beazley</a:t>
            </a:r>
          </a:p>
          <a:p>
            <a:endParaRPr lang="en-US" sz="1800" dirty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6109843" y="1417638"/>
            <a:ext cx="4038600" cy="5241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Argo</a:t>
            </a:r>
          </a:p>
          <a:p>
            <a:r>
              <a:rPr lang="en-GB" sz="1800" dirty="0"/>
              <a:t>Ark</a:t>
            </a:r>
          </a:p>
          <a:p>
            <a:r>
              <a:rPr lang="en-GB" sz="1800" dirty="0"/>
              <a:t>Ascot</a:t>
            </a:r>
          </a:p>
          <a:p>
            <a:r>
              <a:rPr lang="en-GB" sz="1800" dirty="0"/>
              <a:t>Barbican</a:t>
            </a:r>
          </a:p>
          <a:p>
            <a:r>
              <a:rPr lang="en-GB" sz="1800" dirty="0"/>
              <a:t>Brit</a:t>
            </a:r>
          </a:p>
          <a:p>
            <a:r>
              <a:rPr lang="en-GB" sz="1800" dirty="0"/>
              <a:t>Canopius</a:t>
            </a:r>
          </a:p>
          <a:p>
            <a:r>
              <a:rPr lang="en-GB" sz="1800" dirty="0"/>
              <a:t>Chaucer</a:t>
            </a:r>
          </a:p>
          <a:p>
            <a:r>
              <a:rPr lang="en-GB" sz="1800" dirty="0"/>
              <a:t>Hardy</a:t>
            </a:r>
          </a:p>
          <a:p>
            <a:r>
              <a:rPr lang="en-GB" sz="1800" dirty="0"/>
              <a:t>Mitsui Sumitomo</a:t>
            </a:r>
          </a:p>
          <a:p>
            <a:r>
              <a:rPr lang="en-GB" sz="1800" dirty="0"/>
              <a:t>QBE</a:t>
            </a:r>
          </a:p>
          <a:p>
            <a:r>
              <a:rPr lang="en-GB" sz="1800" dirty="0"/>
              <a:t>R&amp;Q</a:t>
            </a:r>
          </a:p>
          <a:p>
            <a:r>
              <a:rPr lang="en-GB" sz="1800" dirty="0"/>
              <a:t>W R Berkley</a:t>
            </a:r>
          </a:p>
          <a:p>
            <a:r>
              <a:rPr lang="en-GB" sz="1800" dirty="0"/>
              <a:t>XL</a:t>
            </a:r>
          </a:p>
          <a:p>
            <a:r>
              <a:rPr lang="en-GB" sz="1800" dirty="0"/>
              <a:t>Axa</a:t>
            </a:r>
          </a:p>
          <a:p>
            <a:r>
              <a:rPr lang="en-GB" sz="1800" dirty="0"/>
              <a:t>ANV</a:t>
            </a:r>
          </a:p>
          <a:p>
            <a:r>
              <a:rPr lang="en-GB" sz="1800" dirty="0"/>
              <a:t>Ace</a:t>
            </a:r>
          </a:p>
          <a:p>
            <a:r>
              <a:rPr lang="en-GB" sz="1800" dirty="0"/>
              <a:t>Markel</a:t>
            </a:r>
          </a:p>
          <a:p>
            <a:r>
              <a:rPr lang="en-GB" sz="1800" dirty="0"/>
              <a:t>Hannover 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970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7" y="2784763"/>
            <a:ext cx="2089727" cy="101003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3" y="1016000"/>
            <a:ext cx="13970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438" y="4303995"/>
            <a:ext cx="1996396" cy="928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269" y="3958369"/>
            <a:ext cx="2538731" cy="996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9" y="6388548"/>
            <a:ext cx="4378452" cy="469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4912" cy="850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2545" y="940955"/>
            <a:ext cx="966932" cy="1251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9714" y="882073"/>
            <a:ext cx="2019300" cy="40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4549" y="6354442"/>
            <a:ext cx="4313084" cy="503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3657" y="5842000"/>
            <a:ext cx="1147590" cy="897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5019" y="2646355"/>
            <a:ext cx="1453055" cy="826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6145" y="0"/>
            <a:ext cx="1066800" cy="825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653" y="1228766"/>
            <a:ext cx="1970347" cy="609870"/>
          </a:xfrm>
          <a:prstGeom prst="rect">
            <a:avLst/>
          </a:prstGeom>
        </p:spPr>
      </p:pic>
      <p:pic>
        <p:nvPicPr>
          <p:cNvPr id="22" name="Picture 21" descr="nesl.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14" y="1993923"/>
            <a:ext cx="1994426" cy="69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04" y="2718254"/>
            <a:ext cx="1600083" cy="728765"/>
          </a:xfrm>
          <a:prstGeom prst="rect">
            <a:avLst/>
          </a:prstGeom>
        </p:spPr>
      </p:pic>
      <p:pic>
        <p:nvPicPr>
          <p:cNvPr id="25" name="Picture 24" descr="logo_black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39" y="5457612"/>
            <a:ext cx="1863168" cy="4529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4158672"/>
            <a:ext cx="952500" cy="952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8955" y="4323772"/>
            <a:ext cx="1905000" cy="63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5864" y="5829300"/>
            <a:ext cx="1905000" cy="279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23000" y="92364"/>
            <a:ext cx="1445636" cy="7273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38191" y="891938"/>
            <a:ext cx="1381991" cy="574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71864" y="4950691"/>
            <a:ext cx="1628991" cy="6950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13682" y="3490191"/>
            <a:ext cx="1905000" cy="419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52409" y="4891809"/>
            <a:ext cx="19050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55451" y="5462732"/>
            <a:ext cx="1509792" cy="3925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66228" y="3861954"/>
            <a:ext cx="1905000" cy="622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94554" y="6076613"/>
            <a:ext cx="1905000" cy="419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75773" y="796636"/>
            <a:ext cx="1651000" cy="495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91956" y="5302827"/>
            <a:ext cx="1587406" cy="7931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10" y="5417762"/>
            <a:ext cx="1708439" cy="7128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3591" y="1936173"/>
            <a:ext cx="1905000" cy="584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2773" y="3235036"/>
            <a:ext cx="2159000" cy="698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04636" y="3059545"/>
            <a:ext cx="1055543" cy="5310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27456" y="1451598"/>
            <a:ext cx="1881909" cy="5733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8936" y="2558473"/>
            <a:ext cx="1028700" cy="596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787" y="0"/>
            <a:ext cx="1406213" cy="130463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84136" y="3861877"/>
            <a:ext cx="1206500" cy="4665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35363" y="3810000"/>
            <a:ext cx="1307958" cy="658092"/>
          </a:xfrm>
          <a:prstGeom prst="rect">
            <a:avLst/>
          </a:prstGeom>
        </p:spPr>
      </p:pic>
      <p:pic>
        <p:nvPicPr>
          <p:cNvPr id="48" name="Picture 2" descr="Applied Research Associates, Inc.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52" y="1813244"/>
            <a:ext cx="1848149" cy="66781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58955" y="4800504"/>
            <a:ext cx="1672768" cy="329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227946" y="2195864"/>
            <a:ext cx="2310245" cy="561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253175" y="317586"/>
            <a:ext cx="2445825" cy="594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060864" y="2693518"/>
            <a:ext cx="1666381" cy="5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023" y="0"/>
            <a:ext cx="7918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Oasis projected model coverage 2016</a:t>
            </a:r>
          </a:p>
          <a:p>
            <a:pPr algn="ctr"/>
            <a:r>
              <a:rPr lang="en-US" sz="2400" dirty="0"/>
              <a:t>Over 70 models from 12 providers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1" y="1218925"/>
            <a:ext cx="7723573" cy="45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6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44" y="2032987"/>
            <a:ext cx="8229600" cy="568228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>
                    <a:lumMod val="75000"/>
                  </a:schemeClr>
                </a:solidFill>
              </a:rPr>
              <a:t>Oasis vision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Oasis tech stack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bg1">
                    <a:lumMod val="75000"/>
                  </a:schemeClr>
                </a:solidFill>
              </a:rPr>
              <a:t>Oasis use of R and R-Shiny, </a:t>
            </a:r>
          </a:p>
          <a:p>
            <a:pPr marL="400050" lvl="1" indent="0">
              <a:buNone/>
            </a:pPr>
            <a:r>
              <a:rPr lang="en-US" sz="3400" dirty="0">
                <a:solidFill>
                  <a:schemeClr val="bg1">
                    <a:lumMod val="75000"/>
                  </a:schemeClr>
                </a:solidFill>
              </a:rPr>
              <a:t>			with a worked example</a:t>
            </a:r>
          </a:p>
        </p:txBody>
      </p:sp>
    </p:spTree>
    <p:extLst>
      <p:ext uri="{BB962C8B-B14F-4D97-AF65-F5344CB8AC3E}">
        <p14:creationId xmlns:p14="http://schemas.microsoft.com/office/powerpoint/2010/main" val="268451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Architectural goals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444" y="1645673"/>
            <a:ext cx="7168100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Configurable and pluggable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support any model or calculation methodology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Range of deployment options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insurance enterprise systems through to academic model development or consulting projects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High performance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run industrial strength model in acceptable times</a:t>
            </a:r>
          </a:p>
        </p:txBody>
      </p:sp>
    </p:spTree>
    <p:extLst>
      <p:ext uri="{BB962C8B-B14F-4D97-AF65-F5344CB8AC3E}">
        <p14:creationId xmlns:p14="http://schemas.microsoft.com/office/powerpoint/2010/main" val="379075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Oasis Eco-system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5" y="1633490"/>
            <a:ext cx="7636275" cy="337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99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523</Words>
  <Application>Microsoft Office PowerPoint</Application>
  <PresentationFormat>On-screen Show (4:3)</PresentationFormat>
  <Paragraphs>128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R, Shiny and the Oasis Loss Modelling Framework</vt:lpstr>
      <vt:lpstr>PowerPoint Presentation</vt:lpstr>
      <vt:lpstr>Oasis vision </vt:lpstr>
      <vt:lpstr>Oasis membership</vt:lpstr>
      <vt:lpstr>PowerPoint Presentation</vt:lpstr>
      <vt:lpstr>PowerPoint Presentation</vt:lpstr>
      <vt:lpstr>PowerPoint Presentation</vt:lpstr>
      <vt:lpstr>Architectural goals</vt:lpstr>
      <vt:lpstr>Oasis Eco-system</vt:lpstr>
      <vt:lpstr>Oasis Technology Stack</vt:lpstr>
      <vt:lpstr>PowerPoint Presentation</vt:lpstr>
      <vt:lpstr>Use case 1 – analytic workstation</vt:lpstr>
      <vt:lpstr>Use case 2 – cat modelling platform</vt:lpstr>
      <vt:lpstr>Login</vt:lpstr>
      <vt:lpstr>Execute Process Run</vt:lpstr>
      <vt:lpstr>File Viewer - EP Curve</vt:lpstr>
      <vt:lpstr>Output Example – map</vt:lpstr>
      <vt:lpstr>Shiny demo –background </vt:lpstr>
      <vt:lpstr>Shiny demo </vt:lpstr>
      <vt:lpstr>Summary</vt:lpstr>
    </vt:vector>
  </TitlesOfParts>
  <Company>OASIS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A.</dc:creator>
  <cp:lastModifiedBy>oasis</cp:lastModifiedBy>
  <cp:revision>23</cp:revision>
  <dcterms:created xsi:type="dcterms:W3CDTF">2015-01-30T15:14:52Z</dcterms:created>
  <dcterms:modified xsi:type="dcterms:W3CDTF">2016-07-07T17:52:35Z</dcterms:modified>
</cp:coreProperties>
</file>