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256" r:id="rId2"/>
    <p:sldId id="400" r:id="rId3"/>
    <p:sldId id="402" r:id="rId4"/>
    <p:sldId id="403" r:id="rId5"/>
    <p:sldId id="375" r:id="rId6"/>
    <p:sldId id="399" r:id="rId7"/>
    <p:sldId id="271" r:id="rId8"/>
  </p:sldIdLst>
  <p:sldSz cx="9144000" cy="6858000" type="screen4x3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73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36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xander JM Labram" initials="AJL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235E"/>
    <a:srgbClr val="E6E6E6"/>
    <a:srgbClr val="FEEECE"/>
    <a:srgbClr val="FEE7BA"/>
    <a:srgbClr val="FEDFA0"/>
    <a:srgbClr val="B5FE7E"/>
    <a:srgbClr val="30A2B1"/>
    <a:srgbClr val="2F69B3"/>
    <a:srgbClr val="E8402C"/>
    <a:srgbClr val="642C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578" autoAdjust="0"/>
    <p:restoredTop sz="79977" autoAdjust="0"/>
  </p:normalViewPr>
  <p:slideViewPr>
    <p:cSldViewPr snapToGrid="0">
      <p:cViewPr>
        <p:scale>
          <a:sx n="90" d="100"/>
          <a:sy n="90" d="100"/>
        </p:scale>
        <p:origin x="1872" y="120"/>
      </p:cViewPr>
      <p:guideLst>
        <p:guide orient="horz" pos="2273"/>
        <p:guide pos="2880"/>
        <p:guide orient="horz" pos="367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82"/>
    </p:cViewPr>
  </p:sorterViewPr>
  <p:notesViewPr>
    <p:cSldViewPr snapToGrid="0">
      <p:cViewPr varScale="1">
        <p:scale>
          <a:sx n="116" d="100"/>
          <a:sy n="116" d="100"/>
        </p:scale>
        <p:origin x="209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jpeg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image" Target="../media/image2.jpeg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FAF0A7-AC8F-48CA-9213-A4899FD4A19D}" type="doc">
      <dgm:prSet loTypeId="urn:microsoft.com/office/officeart/2005/8/layout/vList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7A9DD50-ED5A-4545-8D58-660BEB6E4B52}">
      <dgm:prSet phldrT="[Text]"/>
      <dgm:spPr>
        <a:solidFill>
          <a:srgbClr val="30A2B1"/>
        </a:solidFill>
      </dgm:spPr>
      <dgm:t>
        <a:bodyPr/>
        <a:lstStyle/>
        <a:p>
          <a:r>
            <a:rPr lang="en-GB" b="1" dirty="0"/>
            <a:t>Improved Data Quality</a:t>
          </a:r>
          <a:endParaRPr lang="en-US" dirty="0"/>
        </a:p>
      </dgm:t>
    </dgm:pt>
    <dgm:pt modelId="{3897C1A4-27DC-4D22-95F7-40E2451D2531}" type="parTrans" cxnId="{99774F37-23F1-4E7E-982A-FD52000DB6F4}">
      <dgm:prSet/>
      <dgm:spPr/>
      <dgm:t>
        <a:bodyPr/>
        <a:lstStyle/>
        <a:p>
          <a:endParaRPr lang="en-US"/>
        </a:p>
      </dgm:t>
    </dgm:pt>
    <dgm:pt modelId="{5AE02912-FD07-4390-92F0-8A89B2D75A78}" type="sibTrans" cxnId="{99774F37-23F1-4E7E-982A-FD52000DB6F4}">
      <dgm:prSet/>
      <dgm:spPr/>
      <dgm:t>
        <a:bodyPr/>
        <a:lstStyle/>
        <a:p>
          <a:endParaRPr lang="en-US"/>
        </a:p>
      </dgm:t>
    </dgm:pt>
    <dgm:pt modelId="{58FE7C41-E6D0-4FFE-B487-9987EA48D476}">
      <dgm:prSet phldrT="[Text]"/>
      <dgm:spPr>
        <a:solidFill>
          <a:srgbClr val="30A2B1"/>
        </a:solidFill>
      </dgm:spPr>
      <dgm:t>
        <a:bodyPr/>
        <a:lstStyle/>
        <a:p>
          <a:r>
            <a:rPr lang="en-GB" dirty="0"/>
            <a:t>Machine learning is a key driver for companies to improve data capture and storage</a:t>
          </a:r>
          <a:endParaRPr lang="en-US" dirty="0"/>
        </a:p>
      </dgm:t>
    </dgm:pt>
    <dgm:pt modelId="{9DB2F6BC-9D0A-497A-B45F-2BEA9AB33FD5}" type="parTrans" cxnId="{CF113B0E-7130-44D3-B15C-A01D7EF01A83}">
      <dgm:prSet/>
      <dgm:spPr/>
      <dgm:t>
        <a:bodyPr/>
        <a:lstStyle/>
        <a:p>
          <a:endParaRPr lang="en-US"/>
        </a:p>
      </dgm:t>
    </dgm:pt>
    <dgm:pt modelId="{DF3B0639-B113-4E8E-AB1E-A84E12DCE495}" type="sibTrans" cxnId="{CF113B0E-7130-44D3-B15C-A01D7EF01A83}">
      <dgm:prSet/>
      <dgm:spPr/>
      <dgm:t>
        <a:bodyPr/>
        <a:lstStyle/>
        <a:p>
          <a:endParaRPr lang="en-US"/>
        </a:p>
      </dgm:t>
    </dgm:pt>
    <dgm:pt modelId="{250A4BEB-749B-4D11-A955-86F52DFCF72E}">
      <dgm:prSet phldrT="[Text]"/>
      <dgm:spPr>
        <a:solidFill>
          <a:srgbClr val="B9235E"/>
        </a:solidFill>
      </dgm:spPr>
      <dgm:t>
        <a:bodyPr/>
        <a:lstStyle/>
        <a:p>
          <a:r>
            <a:rPr lang="en-GB" b="1" dirty="0"/>
            <a:t>New Data Sources</a:t>
          </a:r>
          <a:endParaRPr lang="en-US" dirty="0"/>
        </a:p>
      </dgm:t>
    </dgm:pt>
    <dgm:pt modelId="{D4791D64-2063-44EE-9374-DAE735D3C5D5}" type="parTrans" cxnId="{1A66A813-47E9-4E75-9038-FDA069CF7617}">
      <dgm:prSet/>
      <dgm:spPr/>
      <dgm:t>
        <a:bodyPr/>
        <a:lstStyle/>
        <a:p>
          <a:endParaRPr lang="en-US"/>
        </a:p>
      </dgm:t>
    </dgm:pt>
    <dgm:pt modelId="{F93D9E25-D0B2-479F-9270-63CE8E6AEB02}" type="sibTrans" cxnId="{1A66A813-47E9-4E75-9038-FDA069CF7617}">
      <dgm:prSet/>
      <dgm:spPr/>
      <dgm:t>
        <a:bodyPr/>
        <a:lstStyle/>
        <a:p>
          <a:endParaRPr lang="en-US"/>
        </a:p>
      </dgm:t>
    </dgm:pt>
    <dgm:pt modelId="{FD14FF77-D514-44B8-89D0-87362ED21E23}">
      <dgm:prSet phldrT="[Text]"/>
      <dgm:spPr>
        <a:solidFill>
          <a:srgbClr val="B9235E"/>
        </a:solidFill>
      </dgm:spPr>
      <dgm:t>
        <a:bodyPr/>
        <a:lstStyle/>
        <a:p>
          <a:r>
            <a:rPr lang="en-GB" dirty="0"/>
            <a:t>Machine learning potentially opens up opportunities for actuaries to explore alternative data sources</a:t>
          </a:r>
          <a:endParaRPr lang="en-US" dirty="0"/>
        </a:p>
      </dgm:t>
    </dgm:pt>
    <dgm:pt modelId="{83816942-F9D2-4245-944F-F1198E6F31F8}" type="parTrans" cxnId="{6388B219-B3E5-47E9-9227-50DF0CEB2A32}">
      <dgm:prSet/>
      <dgm:spPr/>
      <dgm:t>
        <a:bodyPr/>
        <a:lstStyle/>
        <a:p>
          <a:endParaRPr lang="en-US"/>
        </a:p>
      </dgm:t>
    </dgm:pt>
    <dgm:pt modelId="{5AC5A880-F72E-406E-8FEC-5FD2AF56C80D}" type="sibTrans" cxnId="{6388B219-B3E5-47E9-9227-50DF0CEB2A32}">
      <dgm:prSet/>
      <dgm:spPr/>
      <dgm:t>
        <a:bodyPr/>
        <a:lstStyle/>
        <a:p>
          <a:endParaRPr lang="en-US"/>
        </a:p>
      </dgm:t>
    </dgm:pt>
    <dgm:pt modelId="{EF0E4E5A-1B59-46B8-9ACA-D4017B82CE48}">
      <dgm:prSet phldrT="[Text]"/>
      <dgm:spPr>
        <a:solidFill>
          <a:schemeClr val="accent6"/>
        </a:solidFill>
      </dgm:spPr>
      <dgm:t>
        <a:bodyPr/>
        <a:lstStyle/>
        <a:p>
          <a:r>
            <a:rPr lang="en-GB" b="1" dirty="0"/>
            <a:t>Speed of Analysis</a:t>
          </a:r>
          <a:endParaRPr lang="en-US" dirty="0"/>
        </a:p>
      </dgm:t>
    </dgm:pt>
    <dgm:pt modelId="{36991D80-E4C6-4EC2-BDD2-A10D54051493}" type="parTrans" cxnId="{ACCAB6F2-CB84-4570-82AA-FD0599C1C290}">
      <dgm:prSet/>
      <dgm:spPr/>
      <dgm:t>
        <a:bodyPr/>
        <a:lstStyle/>
        <a:p>
          <a:endParaRPr lang="en-US"/>
        </a:p>
      </dgm:t>
    </dgm:pt>
    <dgm:pt modelId="{078E2A2F-6EC3-4C31-8439-7E7224D8AF61}" type="sibTrans" cxnId="{ACCAB6F2-CB84-4570-82AA-FD0599C1C290}">
      <dgm:prSet/>
      <dgm:spPr/>
      <dgm:t>
        <a:bodyPr/>
        <a:lstStyle/>
        <a:p>
          <a:endParaRPr lang="en-US"/>
        </a:p>
      </dgm:t>
    </dgm:pt>
    <dgm:pt modelId="{518812A4-4352-4668-A90E-3C9A05005DA0}">
      <dgm:prSet phldrT="[Text]"/>
      <dgm:spPr>
        <a:solidFill>
          <a:schemeClr val="accent6"/>
        </a:solidFill>
      </dgm:spPr>
      <dgm:t>
        <a:bodyPr/>
        <a:lstStyle/>
        <a:p>
          <a:r>
            <a:rPr lang="en-GB" dirty="0"/>
            <a:t>Machine learning models can generally be fitted and validated in a short space of time</a:t>
          </a:r>
          <a:endParaRPr lang="en-US" dirty="0"/>
        </a:p>
      </dgm:t>
    </dgm:pt>
    <dgm:pt modelId="{F00A52ED-A99D-427F-820C-EF76043615C7}" type="parTrans" cxnId="{657458AE-E557-499C-B40A-AC6AD201BA4C}">
      <dgm:prSet/>
      <dgm:spPr/>
      <dgm:t>
        <a:bodyPr/>
        <a:lstStyle/>
        <a:p>
          <a:endParaRPr lang="en-US"/>
        </a:p>
      </dgm:t>
    </dgm:pt>
    <dgm:pt modelId="{FB6A4892-03CB-4599-BEDF-84F4BA1C6CF8}" type="sibTrans" cxnId="{657458AE-E557-499C-B40A-AC6AD201BA4C}">
      <dgm:prSet/>
      <dgm:spPr/>
      <dgm:t>
        <a:bodyPr/>
        <a:lstStyle/>
        <a:p>
          <a:endParaRPr lang="en-US"/>
        </a:p>
      </dgm:t>
    </dgm:pt>
    <dgm:pt modelId="{69F7141F-BE81-45D2-9259-3E733AB9396A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GB" dirty="0"/>
            <a:t>Produce a wider variety of models quickly - better ability to select the appropriate modelling approach for a given problem</a:t>
          </a:r>
          <a:endParaRPr lang="en-US" dirty="0"/>
        </a:p>
      </dgm:t>
    </dgm:pt>
    <dgm:pt modelId="{68BA226C-4B74-4286-B3F9-DBF5C1C09EA4}" type="parTrans" cxnId="{A3F5BBBC-CBD6-440F-B2D3-0A21986E9A70}">
      <dgm:prSet/>
      <dgm:spPr/>
      <dgm:t>
        <a:bodyPr/>
        <a:lstStyle/>
        <a:p>
          <a:endParaRPr lang="en-US"/>
        </a:p>
      </dgm:t>
    </dgm:pt>
    <dgm:pt modelId="{86CBD7AA-4F21-4329-ABD4-3D0BAE634C72}" type="sibTrans" cxnId="{A3F5BBBC-CBD6-440F-B2D3-0A21986E9A70}">
      <dgm:prSet/>
      <dgm:spPr/>
      <dgm:t>
        <a:bodyPr/>
        <a:lstStyle/>
        <a:p>
          <a:endParaRPr lang="en-US"/>
        </a:p>
      </dgm:t>
    </dgm:pt>
    <dgm:pt modelId="{0959EF94-E2F2-484A-9024-5F81F1F4E712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b="1" dirty="0"/>
            <a:t>New Modelling Techniques</a:t>
          </a:r>
          <a:endParaRPr lang="en-US" dirty="0"/>
        </a:p>
      </dgm:t>
    </dgm:pt>
    <dgm:pt modelId="{4170DA33-FE12-4A79-9252-9CCA78E2CA45}" type="parTrans" cxnId="{D8433A14-ED0D-47F5-B189-A5812C4B0F4A}">
      <dgm:prSet/>
      <dgm:spPr/>
      <dgm:t>
        <a:bodyPr/>
        <a:lstStyle/>
        <a:p>
          <a:endParaRPr lang="en-US"/>
        </a:p>
      </dgm:t>
    </dgm:pt>
    <dgm:pt modelId="{E61D4B9D-C656-49CE-A270-E2DF076560F0}" type="sibTrans" cxnId="{D8433A14-ED0D-47F5-B189-A5812C4B0F4A}">
      <dgm:prSet/>
      <dgm:spPr/>
      <dgm:t>
        <a:bodyPr/>
        <a:lstStyle/>
        <a:p>
          <a:endParaRPr lang="en-US"/>
        </a:p>
      </dgm:t>
    </dgm:pt>
    <dgm:pt modelId="{280FE10E-8ABA-4213-8DEA-102FAE11EF4B}">
      <dgm:prSet phldrT="[Text]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en-GB" dirty="0"/>
            <a:t>Utilising alternative modelling approaches allows different perspectives to be gained on data</a:t>
          </a:r>
          <a:endParaRPr lang="en-US" dirty="0"/>
        </a:p>
      </dgm:t>
    </dgm:pt>
    <dgm:pt modelId="{95535580-35AA-4AE8-8F70-BABFE6DC9299}" type="parTrans" cxnId="{E6ECA0FE-EA5A-4688-8BAC-A35832E71EF5}">
      <dgm:prSet/>
      <dgm:spPr/>
      <dgm:t>
        <a:bodyPr/>
        <a:lstStyle/>
        <a:p>
          <a:endParaRPr lang="en-US"/>
        </a:p>
      </dgm:t>
    </dgm:pt>
    <dgm:pt modelId="{D85D9939-7C48-4912-A76C-01285AE79246}" type="sibTrans" cxnId="{E6ECA0FE-EA5A-4688-8BAC-A35832E71EF5}">
      <dgm:prSet/>
      <dgm:spPr/>
      <dgm:t>
        <a:bodyPr/>
        <a:lstStyle/>
        <a:p>
          <a:endParaRPr lang="en-US"/>
        </a:p>
      </dgm:t>
    </dgm:pt>
    <dgm:pt modelId="{50EEE9F3-2615-4AEC-948E-F519CC159990}">
      <dgm:prSet phldrT="[Text]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en-GB" b="1" dirty="0"/>
            <a:t>New Approaches to Problems</a:t>
          </a:r>
          <a:endParaRPr lang="en-US" dirty="0"/>
        </a:p>
      </dgm:t>
    </dgm:pt>
    <dgm:pt modelId="{2CEDEBE2-0EBC-422C-A6A2-ECBCEE717DE6}" type="parTrans" cxnId="{01DD41C3-681F-4C21-A8F6-B2452269B598}">
      <dgm:prSet/>
      <dgm:spPr/>
      <dgm:t>
        <a:bodyPr/>
        <a:lstStyle/>
        <a:p>
          <a:endParaRPr lang="en-US"/>
        </a:p>
      </dgm:t>
    </dgm:pt>
    <dgm:pt modelId="{3DA3DC63-FD8F-4EBE-A8BC-41522F2D2C34}" type="sibTrans" cxnId="{01DD41C3-681F-4C21-A8F6-B2452269B598}">
      <dgm:prSet/>
      <dgm:spPr/>
      <dgm:t>
        <a:bodyPr/>
        <a:lstStyle/>
        <a:p>
          <a:endParaRPr lang="en-US"/>
        </a:p>
      </dgm:t>
    </dgm:pt>
    <dgm:pt modelId="{CD802238-A14C-457B-8551-1B855B75F443}">
      <dgm:prSet phldrT="[Text]"/>
      <dgm:spPr>
        <a:solidFill>
          <a:schemeClr val="accent1"/>
        </a:solidFill>
      </dgm:spPr>
      <dgm:t>
        <a:bodyPr/>
        <a:lstStyle/>
        <a:p>
          <a:r>
            <a:rPr lang="en-GB" b="1" dirty="0"/>
            <a:t>Improved Data Visualisations</a:t>
          </a:r>
          <a:endParaRPr lang="en-US" dirty="0"/>
        </a:p>
      </dgm:t>
    </dgm:pt>
    <dgm:pt modelId="{AAB41CEA-E588-4E33-ACC4-E018CDBB5BF5}" type="parTrans" cxnId="{53328204-B9A5-4CEA-AA3F-3D0C7067B5CA}">
      <dgm:prSet/>
      <dgm:spPr/>
      <dgm:t>
        <a:bodyPr/>
        <a:lstStyle/>
        <a:p>
          <a:endParaRPr lang="en-US"/>
        </a:p>
      </dgm:t>
    </dgm:pt>
    <dgm:pt modelId="{E5EC4537-4744-4D32-9D1C-EEA632F207AC}" type="sibTrans" cxnId="{53328204-B9A5-4CEA-AA3F-3D0C7067B5CA}">
      <dgm:prSet/>
      <dgm:spPr/>
      <dgm:t>
        <a:bodyPr/>
        <a:lstStyle/>
        <a:p>
          <a:endParaRPr lang="en-US"/>
        </a:p>
      </dgm:t>
    </dgm:pt>
    <dgm:pt modelId="{1E9C2548-E8F0-4674-8DBA-ADFF06B664B3}">
      <dgm:prSet phldrT="[Text]"/>
      <dgm:spPr>
        <a:solidFill>
          <a:schemeClr val="accent1"/>
        </a:solidFill>
      </dgm:spPr>
      <dgm:t>
        <a:bodyPr/>
        <a:lstStyle/>
        <a:p>
          <a:r>
            <a:rPr lang="en-GB" dirty="0"/>
            <a:t>Increasing power to produce stunning visualisations of data which can itself provide new perspectives on a task </a:t>
          </a:r>
          <a:endParaRPr lang="en-US" dirty="0"/>
        </a:p>
      </dgm:t>
    </dgm:pt>
    <dgm:pt modelId="{91E691DE-A88D-4297-A07A-9CA58B1F6336}" type="parTrans" cxnId="{D0538003-D97D-421A-86EC-8C50303875F3}">
      <dgm:prSet/>
      <dgm:spPr/>
      <dgm:t>
        <a:bodyPr/>
        <a:lstStyle/>
        <a:p>
          <a:endParaRPr lang="en-US"/>
        </a:p>
      </dgm:t>
    </dgm:pt>
    <dgm:pt modelId="{1308FE6E-75E4-4663-B99C-F94A8B7C300F}" type="sibTrans" cxnId="{D0538003-D97D-421A-86EC-8C50303875F3}">
      <dgm:prSet/>
      <dgm:spPr/>
      <dgm:t>
        <a:bodyPr/>
        <a:lstStyle/>
        <a:p>
          <a:endParaRPr lang="en-US"/>
        </a:p>
      </dgm:t>
    </dgm:pt>
    <dgm:pt modelId="{2763D1DC-B7C3-4C0D-8E3F-CBEEE53779A6}" type="pres">
      <dgm:prSet presAssocID="{FEFAF0A7-AC8F-48CA-9213-A4899FD4A19D}" presName="linear" presStyleCnt="0">
        <dgm:presLayoutVars>
          <dgm:dir/>
          <dgm:resizeHandles val="exact"/>
        </dgm:presLayoutVars>
      </dgm:prSet>
      <dgm:spPr/>
    </dgm:pt>
    <dgm:pt modelId="{924E9316-7FD8-4D55-9114-31226ECACA3F}" type="pres">
      <dgm:prSet presAssocID="{A7A9DD50-ED5A-4545-8D58-660BEB6E4B52}" presName="comp" presStyleCnt="0"/>
      <dgm:spPr/>
    </dgm:pt>
    <dgm:pt modelId="{EC4D5C45-DB5D-4230-9E78-66F6E4CF310F}" type="pres">
      <dgm:prSet presAssocID="{A7A9DD50-ED5A-4545-8D58-660BEB6E4B52}" presName="box" presStyleLbl="node1" presStyleIdx="0" presStyleCnt="6"/>
      <dgm:spPr>
        <a:prstGeom prst="rect">
          <a:avLst/>
        </a:prstGeom>
      </dgm:spPr>
    </dgm:pt>
    <dgm:pt modelId="{3A3ECCDF-0027-4BCF-A611-64C888DAE7DC}" type="pres">
      <dgm:prSet presAssocID="{A7A9DD50-ED5A-4545-8D58-660BEB6E4B52}" presName="img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</dgm:spPr>
    </dgm:pt>
    <dgm:pt modelId="{E05A4ACC-0E85-4BCF-84C6-51E38DEE4350}" type="pres">
      <dgm:prSet presAssocID="{A7A9DD50-ED5A-4545-8D58-660BEB6E4B52}" presName="text" presStyleLbl="node1" presStyleIdx="0" presStyleCnt="6">
        <dgm:presLayoutVars>
          <dgm:bulletEnabled val="1"/>
        </dgm:presLayoutVars>
      </dgm:prSet>
      <dgm:spPr>
        <a:prstGeom prst="rect">
          <a:avLst/>
        </a:prstGeom>
      </dgm:spPr>
    </dgm:pt>
    <dgm:pt modelId="{2A63AF58-E660-43D2-BCAD-0674DD33F2D5}" type="pres">
      <dgm:prSet presAssocID="{5AE02912-FD07-4390-92F0-8A89B2D75A78}" presName="spacer" presStyleCnt="0"/>
      <dgm:spPr/>
    </dgm:pt>
    <dgm:pt modelId="{1FB643C6-5108-4311-AEE4-0DDF00E01DBB}" type="pres">
      <dgm:prSet presAssocID="{250A4BEB-749B-4D11-A955-86F52DFCF72E}" presName="comp" presStyleCnt="0"/>
      <dgm:spPr/>
    </dgm:pt>
    <dgm:pt modelId="{20D0EE9D-2510-4942-A59E-73F046AB20C1}" type="pres">
      <dgm:prSet presAssocID="{250A4BEB-749B-4D11-A955-86F52DFCF72E}" presName="box" presStyleLbl="node1" presStyleIdx="1" presStyleCnt="6"/>
      <dgm:spPr>
        <a:prstGeom prst="rect">
          <a:avLst/>
        </a:prstGeom>
      </dgm:spPr>
    </dgm:pt>
    <dgm:pt modelId="{515A3BEF-3AC5-4055-92A8-83C257313769}" type="pres">
      <dgm:prSet presAssocID="{250A4BEB-749B-4D11-A955-86F52DFCF72E}" presName="img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</dgm:spPr>
    </dgm:pt>
    <dgm:pt modelId="{CD24736E-DE34-4A5C-8766-81B96989AA94}" type="pres">
      <dgm:prSet presAssocID="{250A4BEB-749B-4D11-A955-86F52DFCF72E}" presName="text" presStyleLbl="node1" presStyleIdx="1" presStyleCnt="6">
        <dgm:presLayoutVars>
          <dgm:bulletEnabled val="1"/>
        </dgm:presLayoutVars>
      </dgm:prSet>
      <dgm:spPr/>
    </dgm:pt>
    <dgm:pt modelId="{ED7ABE11-6897-473D-B6FD-83108DF32915}" type="pres">
      <dgm:prSet presAssocID="{F93D9E25-D0B2-479F-9270-63CE8E6AEB02}" presName="spacer" presStyleCnt="0"/>
      <dgm:spPr/>
    </dgm:pt>
    <dgm:pt modelId="{D0F320B3-0CCF-487E-B051-8E98A554C621}" type="pres">
      <dgm:prSet presAssocID="{EF0E4E5A-1B59-46B8-9ACA-D4017B82CE48}" presName="comp" presStyleCnt="0"/>
      <dgm:spPr/>
    </dgm:pt>
    <dgm:pt modelId="{28DF0802-99F1-4B96-9D05-6B633ADD87EA}" type="pres">
      <dgm:prSet presAssocID="{EF0E4E5A-1B59-46B8-9ACA-D4017B82CE48}" presName="box" presStyleLbl="node1" presStyleIdx="2" presStyleCnt="6"/>
      <dgm:spPr>
        <a:prstGeom prst="rect">
          <a:avLst/>
        </a:prstGeom>
      </dgm:spPr>
    </dgm:pt>
    <dgm:pt modelId="{8C9F60E5-A419-44DF-8AF3-6D616C93E86B}" type="pres">
      <dgm:prSet presAssocID="{EF0E4E5A-1B59-46B8-9ACA-D4017B82CE48}" presName="img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</dgm:spPr>
    </dgm:pt>
    <dgm:pt modelId="{03FED650-8908-4581-B453-11705541F50C}" type="pres">
      <dgm:prSet presAssocID="{EF0E4E5A-1B59-46B8-9ACA-D4017B82CE48}" presName="text" presStyleLbl="node1" presStyleIdx="2" presStyleCnt="6">
        <dgm:presLayoutVars>
          <dgm:bulletEnabled val="1"/>
        </dgm:presLayoutVars>
      </dgm:prSet>
      <dgm:spPr/>
    </dgm:pt>
    <dgm:pt modelId="{75E575BE-C933-44CD-8963-1ABC7DD17171}" type="pres">
      <dgm:prSet presAssocID="{078E2A2F-6EC3-4C31-8439-7E7224D8AF61}" presName="spacer" presStyleCnt="0"/>
      <dgm:spPr/>
    </dgm:pt>
    <dgm:pt modelId="{F20E1553-AF24-4568-841E-008FCB59E2E0}" type="pres">
      <dgm:prSet presAssocID="{0959EF94-E2F2-484A-9024-5F81F1F4E712}" presName="comp" presStyleCnt="0"/>
      <dgm:spPr/>
    </dgm:pt>
    <dgm:pt modelId="{A92506FE-E94A-4A14-8897-D5389EDA34B3}" type="pres">
      <dgm:prSet presAssocID="{0959EF94-E2F2-484A-9024-5F81F1F4E712}" presName="box" presStyleLbl="node1" presStyleIdx="3" presStyleCnt="6"/>
      <dgm:spPr>
        <a:prstGeom prst="rect">
          <a:avLst/>
        </a:prstGeom>
      </dgm:spPr>
    </dgm:pt>
    <dgm:pt modelId="{2ED392A4-3DBC-4349-8668-550699FBB9C5}" type="pres">
      <dgm:prSet presAssocID="{0959EF94-E2F2-484A-9024-5F81F1F4E712}" presName="img" presStyleLbl="fgImgPlace1" presStyleIdx="3" presStyleCnt="6"/>
      <dgm:spPr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9665" b="-2335"/>
          </a:stretch>
        </a:blipFill>
      </dgm:spPr>
    </dgm:pt>
    <dgm:pt modelId="{0AFCF3FB-9655-42FA-B566-E49B65BA7B4B}" type="pres">
      <dgm:prSet presAssocID="{0959EF94-E2F2-484A-9024-5F81F1F4E712}" presName="text" presStyleLbl="node1" presStyleIdx="3" presStyleCnt="6">
        <dgm:presLayoutVars>
          <dgm:bulletEnabled val="1"/>
        </dgm:presLayoutVars>
      </dgm:prSet>
      <dgm:spPr/>
    </dgm:pt>
    <dgm:pt modelId="{255F74BE-550C-4848-A536-B9EE68BA9BD9}" type="pres">
      <dgm:prSet presAssocID="{E61D4B9D-C656-49CE-A270-E2DF076560F0}" presName="spacer" presStyleCnt="0"/>
      <dgm:spPr/>
    </dgm:pt>
    <dgm:pt modelId="{E5F3B213-9799-43DE-894B-CB93C63B2B54}" type="pres">
      <dgm:prSet presAssocID="{50EEE9F3-2615-4AEC-948E-F519CC159990}" presName="comp" presStyleCnt="0"/>
      <dgm:spPr/>
    </dgm:pt>
    <dgm:pt modelId="{1E8EBE07-6AF6-4A94-815B-5518657B1105}" type="pres">
      <dgm:prSet presAssocID="{50EEE9F3-2615-4AEC-948E-F519CC159990}" presName="box" presStyleLbl="node1" presStyleIdx="4" presStyleCnt="6"/>
      <dgm:spPr>
        <a:prstGeom prst="rect">
          <a:avLst/>
        </a:prstGeom>
      </dgm:spPr>
    </dgm:pt>
    <dgm:pt modelId="{EDE76DBF-0B26-48C4-AD26-E7B957BC84C7}" type="pres">
      <dgm:prSet presAssocID="{50EEE9F3-2615-4AEC-948E-F519CC159990}" presName="img" presStyleLbl="fgImgPlace1" presStyleIdx="4" presStyleCnt="6"/>
      <dgm:spPr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4380" b="-61620"/>
          </a:stretch>
        </a:blipFill>
      </dgm:spPr>
    </dgm:pt>
    <dgm:pt modelId="{BDEE3591-25A2-44BE-8C4A-2948FDAFE8F0}" type="pres">
      <dgm:prSet presAssocID="{50EEE9F3-2615-4AEC-948E-F519CC159990}" presName="text" presStyleLbl="node1" presStyleIdx="4" presStyleCnt="6">
        <dgm:presLayoutVars>
          <dgm:bulletEnabled val="1"/>
        </dgm:presLayoutVars>
      </dgm:prSet>
      <dgm:spPr/>
    </dgm:pt>
    <dgm:pt modelId="{EFF51157-3EAC-40C5-BE0C-8DB108002C8B}" type="pres">
      <dgm:prSet presAssocID="{3DA3DC63-FD8F-4EBE-A8BC-41522F2D2C34}" presName="spacer" presStyleCnt="0"/>
      <dgm:spPr/>
    </dgm:pt>
    <dgm:pt modelId="{FF68E08C-6955-43A2-A07D-AA2A8B6D3C21}" type="pres">
      <dgm:prSet presAssocID="{CD802238-A14C-457B-8551-1B855B75F443}" presName="comp" presStyleCnt="0"/>
      <dgm:spPr/>
    </dgm:pt>
    <dgm:pt modelId="{F0511E2D-21BF-4FA4-9167-7F13184FDCDD}" type="pres">
      <dgm:prSet presAssocID="{CD802238-A14C-457B-8551-1B855B75F443}" presName="box" presStyleLbl="node1" presStyleIdx="5" presStyleCnt="6"/>
      <dgm:spPr>
        <a:prstGeom prst="rect">
          <a:avLst/>
        </a:prstGeom>
      </dgm:spPr>
    </dgm:pt>
    <dgm:pt modelId="{7CD42FE6-080D-4B97-83FB-739A11FD7713}" type="pres">
      <dgm:prSet presAssocID="{CD802238-A14C-457B-8551-1B855B75F443}" presName="img" presStyleLbl="fgImgPlace1" presStyleIdx="5" presStyleCnt="6"/>
      <dgm:spPr>
        <a:blipFill dpi="0" rotWithShape="1"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8" t="-79301" r="638" b="-12699"/>
          </a:stretch>
        </a:blipFill>
      </dgm:spPr>
    </dgm:pt>
    <dgm:pt modelId="{1DFFBE6F-07CA-4E8B-AF8F-D81FA9555767}" type="pres">
      <dgm:prSet presAssocID="{CD802238-A14C-457B-8551-1B855B75F443}" presName="text" presStyleLbl="node1" presStyleIdx="5" presStyleCnt="6">
        <dgm:presLayoutVars>
          <dgm:bulletEnabled val="1"/>
        </dgm:presLayoutVars>
      </dgm:prSet>
      <dgm:spPr/>
    </dgm:pt>
  </dgm:ptLst>
  <dgm:cxnLst>
    <dgm:cxn modelId="{D0538003-D97D-421A-86EC-8C50303875F3}" srcId="{CD802238-A14C-457B-8551-1B855B75F443}" destId="{1E9C2548-E8F0-4674-8DBA-ADFF06B664B3}" srcOrd="0" destOrd="0" parTransId="{91E691DE-A88D-4297-A07A-9CA58B1F6336}" sibTransId="{1308FE6E-75E4-4663-B99C-F94A8B7C300F}"/>
    <dgm:cxn modelId="{53328204-B9A5-4CEA-AA3F-3D0C7067B5CA}" srcId="{FEFAF0A7-AC8F-48CA-9213-A4899FD4A19D}" destId="{CD802238-A14C-457B-8551-1B855B75F443}" srcOrd="5" destOrd="0" parTransId="{AAB41CEA-E588-4E33-ACC4-E018CDBB5BF5}" sibTransId="{E5EC4537-4744-4D32-9D1C-EEA632F207AC}"/>
    <dgm:cxn modelId="{CF113B0E-7130-44D3-B15C-A01D7EF01A83}" srcId="{A7A9DD50-ED5A-4545-8D58-660BEB6E4B52}" destId="{58FE7C41-E6D0-4FFE-B487-9987EA48D476}" srcOrd="0" destOrd="0" parTransId="{9DB2F6BC-9D0A-497A-B45F-2BEA9AB33FD5}" sibTransId="{DF3B0639-B113-4E8E-AB1E-A84E12DCE495}"/>
    <dgm:cxn modelId="{1A66A813-47E9-4E75-9038-FDA069CF7617}" srcId="{FEFAF0A7-AC8F-48CA-9213-A4899FD4A19D}" destId="{250A4BEB-749B-4D11-A955-86F52DFCF72E}" srcOrd="1" destOrd="0" parTransId="{D4791D64-2063-44EE-9374-DAE735D3C5D5}" sibTransId="{F93D9E25-D0B2-479F-9270-63CE8E6AEB02}"/>
    <dgm:cxn modelId="{D8433A14-ED0D-47F5-B189-A5812C4B0F4A}" srcId="{FEFAF0A7-AC8F-48CA-9213-A4899FD4A19D}" destId="{0959EF94-E2F2-484A-9024-5F81F1F4E712}" srcOrd="3" destOrd="0" parTransId="{4170DA33-FE12-4A79-9252-9CCA78E2CA45}" sibTransId="{E61D4B9D-C656-49CE-A270-E2DF076560F0}"/>
    <dgm:cxn modelId="{6C3C1415-6D3F-456E-802D-888FC4168DBD}" type="presOf" srcId="{1E9C2548-E8F0-4674-8DBA-ADFF06B664B3}" destId="{1DFFBE6F-07CA-4E8B-AF8F-D81FA9555767}" srcOrd="1" destOrd="1" presId="urn:microsoft.com/office/officeart/2005/8/layout/vList4"/>
    <dgm:cxn modelId="{6388B219-B3E5-47E9-9227-50DF0CEB2A32}" srcId="{250A4BEB-749B-4D11-A955-86F52DFCF72E}" destId="{FD14FF77-D514-44B8-89D0-87362ED21E23}" srcOrd="0" destOrd="0" parTransId="{83816942-F9D2-4245-944F-F1198E6F31F8}" sibTransId="{5AC5A880-F72E-406E-8FEC-5FD2AF56C80D}"/>
    <dgm:cxn modelId="{E096DF19-27F1-4108-9891-DD93063B453C}" type="presOf" srcId="{69F7141F-BE81-45D2-9259-3E733AB9396A}" destId="{1E8EBE07-6AF6-4A94-815B-5518657B1105}" srcOrd="0" destOrd="1" presId="urn:microsoft.com/office/officeart/2005/8/layout/vList4"/>
    <dgm:cxn modelId="{D40EB91F-4A12-4F7A-ACD8-870C72298A9B}" type="presOf" srcId="{FD14FF77-D514-44B8-89D0-87362ED21E23}" destId="{20D0EE9D-2510-4942-A59E-73F046AB20C1}" srcOrd="0" destOrd="1" presId="urn:microsoft.com/office/officeart/2005/8/layout/vList4"/>
    <dgm:cxn modelId="{B18F9D23-6248-4FDA-B043-04761ADAE588}" type="presOf" srcId="{518812A4-4352-4668-A90E-3C9A05005DA0}" destId="{28DF0802-99F1-4B96-9D05-6B633ADD87EA}" srcOrd="0" destOrd="1" presId="urn:microsoft.com/office/officeart/2005/8/layout/vList4"/>
    <dgm:cxn modelId="{C825A52C-9D45-4D10-801C-2F568D3D651D}" type="presOf" srcId="{280FE10E-8ABA-4213-8DEA-102FAE11EF4B}" destId="{A92506FE-E94A-4A14-8897-D5389EDA34B3}" srcOrd="0" destOrd="1" presId="urn:microsoft.com/office/officeart/2005/8/layout/vList4"/>
    <dgm:cxn modelId="{99774F37-23F1-4E7E-982A-FD52000DB6F4}" srcId="{FEFAF0A7-AC8F-48CA-9213-A4899FD4A19D}" destId="{A7A9DD50-ED5A-4545-8D58-660BEB6E4B52}" srcOrd="0" destOrd="0" parTransId="{3897C1A4-27DC-4D22-95F7-40E2451D2531}" sibTransId="{5AE02912-FD07-4390-92F0-8A89B2D75A78}"/>
    <dgm:cxn modelId="{4B537D3A-F56C-48D8-82F5-67D5A07BFB75}" type="presOf" srcId="{A7A9DD50-ED5A-4545-8D58-660BEB6E4B52}" destId="{EC4D5C45-DB5D-4230-9E78-66F6E4CF310F}" srcOrd="0" destOrd="0" presId="urn:microsoft.com/office/officeart/2005/8/layout/vList4"/>
    <dgm:cxn modelId="{1F50335D-DEA9-4E11-B4D5-05F42494095F}" type="presOf" srcId="{58FE7C41-E6D0-4FFE-B487-9987EA48D476}" destId="{EC4D5C45-DB5D-4230-9E78-66F6E4CF310F}" srcOrd="0" destOrd="1" presId="urn:microsoft.com/office/officeart/2005/8/layout/vList4"/>
    <dgm:cxn modelId="{D5C5C25E-164D-41A7-B6BC-80807FA8C313}" type="presOf" srcId="{CD802238-A14C-457B-8551-1B855B75F443}" destId="{1DFFBE6F-07CA-4E8B-AF8F-D81FA9555767}" srcOrd="1" destOrd="0" presId="urn:microsoft.com/office/officeart/2005/8/layout/vList4"/>
    <dgm:cxn modelId="{35F72445-EA6D-4C31-93D7-3681C94BF57C}" type="presOf" srcId="{280FE10E-8ABA-4213-8DEA-102FAE11EF4B}" destId="{0AFCF3FB-9655-42FA-B566-E49B65BA7B4B}" srcOrd="1" destOrd="1" presId="urn:microsoft.com/office/officeart/2005/8/layout/vList4"/>
    <dgm:cxn modelId="{4DDF5849-88E3-4245-BFD7-31D9FB67BECC}" type="presOf" srcId="{69F7141F-BE81-45D2-9259-3E733AB9396A}" destId="{BDEE3591-25A2-44BE-8C4A-2948FDAFE8F0}" srcOrd="1" destOrd="1" presId="urn:microsoft.com/office/officeart/2005/8/layout/vList4"/>
    <dgm:cxn modelId="{1A9DB64A-19AB-4A43-807F-D12F6BD80091}" type="presOf" srcId="{50EEE9F3-2615-4AEC-948E-F519CC159990}" destId="{BDEE3591-25A2-44BE-8C4A-2948FDAFE8F0}" srcOrd="1" destOrd="0" presId="urn:microsoft.com/office/officeart/2005/8/layout/vList4"/>
    <dgm:cxn modelId="{6906CB6A-414F-4C49-9355-2E8AB586361A}" type="presOf" srcId="{58FE7C41-E6D0-4FFE-B487-9987EA48D476}" destId="{E05A4ACC-0E85-4BCF-84C6-51E38DEE4350}" srcOrd="1" destOrd="1" presId="urn:microsoft.com/office/officeart/2005/8/layout/vList4"/>
    <dgm:cxn modelId="{4855656C-29EF-4E10-BA75-DA24D8FC9DD9}" type="presOf" srcId="{EF0E4E5A-1B59-46B8-9ACA-D4017B82CE48}" destId="{28DF0802-99F1-4B96-9D05-6B633ADD87EA}" srcOrd="0" destOrd="0" presId="urn:microsoft.com/office/officeart/2005/8/layout/vList4"/>
    <dgm:cxn modelId="{54447973-3647-4B97-8179-A5BAB15C5A8A}" type="presOf" srcId="{518812A4-4352-4668-A90E-3C9A05005DA0}" destId="{03FED650-8908-4581-B453-11705541F50C}" srcOrd="1" destOrd="1" presId="urn:microsoft.com/office/officeart/2005/8/layout/vList4"/>
    <dgm:cxn modelId="{F57B8C58-1229-422A-9944-85A9639FEAB2}" type="presOf" srcId="{A7A9DD50-ED5A-4545-8D58-660BEB6E4B52}" destId="{E05A4ACC-0E85-4BCF-84C6-51E38DEE4350}" srcOrd="1" destOrd="0" presId="urn:microsoft.com/office/officeart/2005/8/layout/vList4"/>
    <dgm:cxn modelId="{F0559579-CD19-4E6C-85F2-1C654EF02B2E}" type="presOf" srcId="{FD14FF77-D514-44B8-89D0-87362ED21E23}" destId="{CD24736E-DE34-4A5C-8766-81B96989AA94}" srcOrd="1" destOrd="1" presId="urn:microsoft.com/office/officeart/2005/8/layout/vList4"/>
    <dgm:cxn modelId="{CDCE5D7E-ED84-4B2E-B4FC-CB5561BBF35A}" type="presOf" srcId="{0959EF94-E2F2-484A-9024-5F81F1F4E712}" destId="{A92506FE-E94A-4A14-8897-D5389EDA34B3}" srcOrd="0" destOrd="0" presId="urn:microsoft.com/office/officeart/2005/8/layout/vList4"/>
    <dgm:cxn modelId="{CD2EAA7E-DAD6-4532-BEC7-17F96E9714D4}" type="presOf" srcId="{EF0E4E5A-1B59-46B8-9ACA-D4017B82CE48}" destId="{03FED650-8908-4581-B453-11705541F50C}" srcOrd="1" destOrd="0" presId="urn:microsoft.com/office/officeart/2005/8/layout/vList4"/>
    <dgm:cxn modelId="{95C9188E-FA07-417E-B1CB-208A2D2C8899}" type="presOf" srcId="{CD802238-A14C-457B-8551-1B855B75F443}" destId="{F0511E2D-21BF-4FA4-9167-7F13184FDCDD}" srcOrd="0" destOrd="0" presId="urn:microsoft.com/office/officeart/2005/8/layout/vList4"/>
    <dgm:cxn modelId="{3E9FB995-EA5E-4F32-B65B-E9E836D65DFD}" type="presOf" srcId="{FEFAF0A7-AC8F-48CA-9213-A4899FD4A19D}" destId="{2763D1DC-B7C3-4C0D-8E3F-CBEEE53779A6}" srcOrd="0" destOrd="0" presId="urn:microsoft.com/office/officeart/2005/8/layout/vList4"/>
    <dgm:cxn modelId="{DE471598-D277-49C2-A270-FD033C07D36B}" type="presOf" srcId="{50EEE9F3-2615-4AEC-948E-F519CC159990}" destId="{1E8EBE07-6AF6-4A94-815B-5518657B1105}" srcOrd="0" destOrd="0" presId="urn:microsoft.com/office/officeart/2005/8/layout/vList4"/>
    <dgm:cxn modelId="{EA86DCAB-BA52-4F4A-BA5C-FF3B16A7EB75}" type="presOf" srcId="{1E9C2548-E8F0-4674-8DBA-ADFF06B664B3}" destId="{F0511E2D-21BF-4FA4-9167-7F13184FDCDD}" srcOrd="0" destOrd="1" presId="urn:microsoft.com/office/officeart/2005/8/layout/vList4"/>
    <dgm:cxn modelId="{657458AE-E557-499C-B40A-AC6AD201BA4C}" srcId="{EF0E4E5A-1B59-46B8-9ACA-D4017B82CE48}" destId="{518812A4-4352-4668-A90E-3C9A05005DA0}" srcOrd="0" destOrd="0" parTransId="{F00A52ED-A99D-427F-820C-EF76043615C7}" sibTransId="{FB6A4892-03CB-4599-BEDF-84F4BA1C6CF8}"/>
    <dgm:cxn modelId="{A3F5BBBC-CBD6-440F-B2D3-0A21986E9A70}" srcId="{50EEE9F3-2615-4AEC-948E-F519CC159990}" destId="{69F7141F-BE81-45D2-9259-3E733AB9396A}" srcOrd="0" destOrd="0" parTransId="{68BA226C-4B74-4286-B3F9-DBF5C1C09EA4}" sibTransId="{86CBD7AA-4F21-4329-ABD4-3D0BAE634C72}"/>
    <dgm:cxn modelId="{01DD41C3-681F-4C21-A8F6-B2452269B598}" srcId="{FEFAF0A7-AC8F-48CA-9213-A4899FD4A19D}" destId="{50EEE9F3-2615-4AEC-948E-F519CC159990}" srcOrd="4" destOrd="0" parTransId="{2CEDEBE2-0EBC-422C-A6A2-ECBCEE717DE6}" sibTransId="{3DA3DC63-FD8F-4EBE-A8BC-41522F2D2C34}"/>
    <dgm:cxn modelId="{EC453DDD-0147-4B32-8039-26339BAF4A45}" type="presOf" srcId="{250A4BEB-749B-4D11-A955-86F52DFCF72E}" destId="{20D0EE9D-2510-4942-A59E-73F046AB20C1}" srcOrd="0" destOrd="0" presId="urn:microsoft.com/office/officeart/2005/8/layout/vList4"/>
    <dgm:cxn modelId="{ACCAB6F2-CB84-4570-82AA-FD0599C1C290}" srcId="{FEFAF0A7-AC8F-48CA-9213-A4899FD4A19D}" destId="{EF0E4E5A-1B59-46B8-9ACA-D4017B82CE48}" srcOrd="2" destOrd="0" parTransId="{36991D80-E4C6-4EC2-BDD2-A10D54051493}" sibTransId="{078E2A2F-6EC3-4C31-8439-7E7224D8AF61}"/>
    <dgm:cxn modelId="{B70AE2F3-EC28-45F8-A952-23ED68A8F3EE}" type="presOf" srcId="{250A4BEB-749B-4D11-A955-86F52DFCF72E}" destId="{CD24736E-DE34-4A5C-8766-81B96989AA94}" srcOrd="1" destOrd="0" presId="urn:microsoft.com/office/officeart/2005/8/layout/vList4"/>
    <dgm:cxn modelId="{524E86FA-71C2-4E45-8D11-55864CE2B9BE}" type="presOf" srcId="{0959EF94-E2F2-484A-9024-5F81F1F4E712}" destId="{0AFCF3FB-9655-42FA-B566-E49B65BA7B4B}" srcOrd="1" destOrd="0" presId="urn:microsoft.com/office/officeart/2005/8/layout/vList4"/>
    <dgm:cxn modelId="{E6ECA0FE-EA5A-4688-8BAC-A35832E71EF5}" srcId="{0959EF94-E2F2-484A-9024-5F81F1F4E712}" destId="{280FE10E-8ABA-4213-8DEA-102FAE11EF4B}" srcOrd="0" destOrd="0" parTransId="{95535580-35AA-4AE8-8F70-BABFE6DC9299}" sibTransId="{D85D9939-7C48-4912-A76C-01285AE79246}"/>
    <dgm:cxn modelId="{491305C8-6292-4324-966D-36E3E38DB4F5}" type="presParOf" srcId="{2763D1DC-B7C3-4C0D-8E3F-CBEEE53779A6}" destId="{924E9316-7FD8-4D55-9114-31226ECACA3F}" srcOrd="0" destOrd="0" presId="urn:microsoft.com/office/officeart/2005/8/layout/vList4"/>
    <dgm:cxn modelId="{0EA8F5CD-5E07-4639-9FBA-6BF21C7895A7}" type="presParOf" srcId="{924E9316-7FD8-4D55-9114-31226ECACA3F}" destId="{EC4D5C45-DB5D-4230-9E78-66F6E4CF310F}" srcOrd="0" destOrd="0" presId="urn:microsoft.com/office/officeart/2005/8/layout/vList4"/>
    <dgm:cxn modelId="{DE0DB1B1-C98C-4334-BBCD-3C7E15E4B6A6}" type="presParOf" srcId="{924E9316-7FD8-4D55-9114-31226ECACA3F}" destId="{3A3ECCDF-0027-4BCF-A611-64C888DAE7DC}" srcOrd="1" destOrd="0" presId="urn:microsoft.com/office/officeart/2005/8/layout/vList4"/>
    <dgm:cxn modelId="{7D53AF49-1777-4598-85D5-4A95972AEE70}" type="presParOf" srcId="{924E9316-7FD8-4D55-9114-31226ECACA3F}" destId="{E05A4ACC-0E85-4BCF-84C6-51E38DEE4350}" srcOrd="2" destOrd="0" presId="urn:microsoft.com/office/officeart/2005/8/layout/vList4"/>
    <dgm:cxn modelId="{4F2DACF9-E407-4D41-AD8D-B830A7A3FD86}" type="presParOf" srcId="{2763D1DC-B7C3-4C0D-8E3F-CBEEE53779A6}" destId="{2A63AF58-E660-43D2-BCAD-0674DD33F2D5}" srcOrd="1" destOrd="0" presId="urn:microsoft.com/office/officeart/2005/8/layout/vList4"/>
    <dgm:cxn modelId="{67774361-3FEC-4669-8EC8-80F43D685B9B}" type="presParOf" srcId="{2763D1DC-B7C3-4C0D-8E3F-CBEEE53779A6}" destId="{1FB643C6-5108-4311-AEE4-0DDF00E01DBB}" srcOrd="2" destOrd="0" presId="urn:microsoft.com/office/officeart/2005/8/layout/vList4"/>
    <dgm:cxn modelId="{82994BC6-5457-4F58-89A6-8192C6462E57}" type="presParOf" srcId="{1FB643C6-5108-4311-AEE4-0DDF00E01DBB}" destId="{20D0EE9D-2510-4942-A59E-73F046AB20C1}" srcOrd="0" destOrd="0" presId="urn:microsoft.com/office/officeart/2005/8/layout/vList4"/>
    <dgm:cxn modelId="{D4B87347-79D4-4210-B522-03FCA4434738}" type="presParOf" srcId="{1FB643C6-5108-4311-AEE4-0DDF00E01DBB}" destId="{515A3BEF-3AC5-4055-92A8-83C257313769}" srcOrd="1" destOrd="0" presId="urn:microsoft.com/office/officeart/2005/8/layout/vList4"/>
    <dgm:cxn modelId="{2214769E-92D8-4EA7-B1D5-93FFFBF6B3B9}" type="presParOf" srcId="{1FB643C6-5108-4311-AEE4-0DDF00E01DBB}" destId="{CD24736E-DE34-4A5C-8766-81B96989AA94}" srcOrd="2" destOrd="0" presId="urn:microsoft.com/office/officeart/2005/8/layout/vList4"/>
    <dgm:cxn modelId="{B182DCE5-D39E-4BAE-98A9-8E44D9F33F35}" type="presParOf" srcId="{2763D1DC-B7C3-4C0D-8E3F-CBEEE53779A6}" destId="{ED7ABE11-6897-473D-B6FD-83108DF32915}" srcOrd="3" destOrd="0" presId="urn:microsoft.com/office/officeart/2005/8/layout/vList4"/>
    <dgm:cxn modelId="{36DD0C7D-5087-4C9A-A9D3-C378D3977E99}" type="presParOf" srcId="{2763D1DC-B7C3-4C0D-8E3F-CBEEE53779A6}" destId="{D0F320B3-0CCF-487E-B051-8E98A554C621}" srcOrd="4" destOrd="0" presId="urn:microsoft.com/office/officeart/2005/8/layout/vList4"/>
    <dgm:cxn modelId="{3A8AF6DD-A585-4E70-B4C9-AE75AFFEB7DF}" type="presParOf" srcId="{D0F320B3-0CCF-487E-B051-8E98A554C621}" destId="{28DF0802-99F1-4B96-9D05-6B633ADD87EA}" srcOrd="0" destOrd="0" presId="urn:microsoft.com/office/officeart/2005/8/layout/vList4"/>
    <dgm:cxn modelId="{919E9C00-30BE-4DCF-9DBC-D2EE53294A30}" type="presParOf" srcId="{D0F320B3-0CCF-487E-B051-8E98A554C621}" destId="{8C9F60E5-A419-44DF-8AF3-6D616C93E86B}" srcOrd="1" destOrd="0" presId="urn:microsoft.com/office/officeart/2005/8/layout/vList4"/>
    <dgm:cxn modelId="{8FFE62F4-2B3E-4846-AD99-65571F9610FF}" type="presParOf" srcId="{D0F320B3-0CCF-487E-B051-8E98A554C621}" destId="{03FED650-8908-4581-B453-11705541F50C}" srcOrd="2" destOrd="0" presId="urn:microsoft.com/office/officeart/2005/8/layout/vList4"/>
    <dgm:cxn modelId="{739DDFD2-925B-4E30-9E46-81D7FADCF681}" type="presParOf" srcId="{2763D1DC-B7C3-4C0D-8E3F-CBEEE53779A6}" destId="{75E575BE-C933-44CD-8963-1ABC7DD17171}" srcOrd="5" destOrd="0" presId="urn:microsoft.com/office/officeart/2005/8/layout/vList4"/>
    <dgm:cxn modelId="{E4D88700-AFB0-4694-B0C8-D5239C48FA10}" type="presParOf" srcId="{2763D1DC-B7C3-4C0D-8E3F-CBEEE53779A6}" destId="{F20E1553-AF24-4568-841E-008FCB59E2E0}" srcOrd="6" destOrd="0" presId="urn:microsoft.com/office/officeart/2005/8/layout/vList4"/>
    <dgm:cxn modelId="{6CB09422-A331-4C12-B7AC-CECF54487698}" type="presParOf" srcId="{F20E1553-AF24-4568-841E-008FCB59E2E0}" destId="{A92506FE-E94A-4A14-8897-D5389EDA34B3}" srcOrd="0" destOrd="0" presId="urn:microsoft.com/office/officeart/2005/8/layout/vList4"/>
    <dgm:cxn modelId="{66EACB11-86B2-49A1-A54B-ED07BDD52E06}" type="presParOf" srcId="{F20E1553-AF24-4568-841E-008FCB59E2E0}" destId="{2ED392A4-3DBC-4349-8668-550699FBB9C5}" srcOrd="1" destOrd="0" presId="urn:microsoft.com/office/officeart/2005/8/layout/vList4"/>
    <dgm:cxn modelId="{3E1B86F2-EF35-44ED-9F45-2258B4912441}" type="presParOf" srcId="{F20E1553-AF24-4568-841E-008FCB59E2E0}" destId="{0AFCF3FB-9655-42FA-B566-E49B65BA7B4B}" srcOrd="2" destOrd="0" presId="urn:microsoft.com/office/officeart/2005/8/layout/vList4"/>
    <dgm:cxn modelId="{7593623F-FA25-47BE-AD96-8C421E785722}" type="presParOf" srcId="{2763D1DC-B7C3-4C0D-8E3F-CBEEE53779A6}" destId="{255F74BE-550C-4848-A536-B9EE68BA9BD9}" srcOrd="7" destOrd="0" presId="urn:microsoft.com/office/officeart/2005/8/layout/vList4"/>
    <dgm:cxn modelId="{7BFB7C0F-03A0-483A-AEB7-9221BBFEA871}" type="presParOf" srcId="{2763D1DC-B7C3-4C0D-8E3F-CBEEE53779A6}" destId="{E5F3B213-9799-43DE-894B-CB93C63B2B54}" srcOrd="8" destOrd="0" presId="urn:microsoft.com/office/officeart/2005/8/layout/vList4"/>
    <dgm:cxn modelId="{B08754E9-340B-49DE-9B51-6F361EFDE3EC}" type="presParOf" srcId="{E5F3B213-9799-43DE-894B-CB93C63B2B54}" destId="{1E8EBE07-6AF6-4A94-815B-5518657B1105}" srcOrd="0" destOrd="0" presId="urn:microsoft.com/office/officeart/2005/8/layout/vList4"/>
    <dgm:cxn modelId="{FE66F7BC-123A-42A6-A192-EB24F70B0E8B}" type="presParOf" srcId="{E5F3B213-9799-43DE-894B-CB93C63B2B54}" destId="{EDE76DBF-0B26-48C4-AD26-E7B957BC84C7}" srcOrd="1" destOrd="0" presId="urn:microsoft.com/office/officeart/2005/8/layout/vList4"/>
    <dgm:cxn modelId="{24AF9811-173B-4404-8F44-B29C4DE4DB75}" type="presParOf" srcId="{E5F3B213-9799-43DE-894B-CB93C63B2B54}" destId="{BDEE3591-25A2-44BE-8C4A-2948FDAFE8F0}" srcOrd="2" destOrd="0" presId="urn:microsoft.com/office/officeart/2005/8/layout/vList4"/>
    <dgm:cxn modelId="{A7F8A7DD-7069-459A-8769-549C12E5D550}" type="presParOf" srcId="{2763D1DC-B7C3-4C0D-8E3F-CBEEE53779A6}" destId="{EFF51157-3EAC-40C5-BE0C-8DB108002C8B}" srcOrd="9" destOrd="0" presId="urn:microsoft.com/office/officeart/2005/8/layout/vList4"/>
    <dgm:cxn modelId="{71A0ACDA-3169-4647-9DC6-F88B4E98F62C}" type="presParOf" srcId="{2763D1DC-B7C3-4C0D-8E3F-CBEEE53779A6}" destId="{FF68E08C-6955-43A2-A07D-AA2A8B6D3C21}" srcOrd="10" destOrd="0" presId="urn:microsoft.com/office/officeart/2005/8/layout/vList4"/>
    <dgm:cxn modelId="{A93C1CD1-3219-478D-B6CD-18D8812EA75C}" type="presParOf" srcId="{FF68E08C-6955-43A2-A07D-AA2A8B6D3C21}" destId="{F0511E2D-21BF-4FA4-9167-7F13184FDCDD}" srcOrd="0" destOrd="0" presId="urn:microsoft.com/office/officeart/2005/8/layout/vList4"/>
    <dgm:cxn modelId="{031D09BE-47E4-4D20-8156-F4D4148E746E}" type="presParOf" srcId="{FF68E08C-6955-43A2-A07D-AA2A8B6D3C21}" destId="{7CD42FE6-080D-4B97-83FB-739A11FD7713}" srcOrd="1" destOrd="0" presId="urn:microsoft.com/office/officeart/2005/8/layout/vList4"/>
    <dgm:cxn modelId="{4DEBF55A-500E-4EC7-B2F0-B3EE715D17D7}" type="presParOf" srcId="{FF68E08C-6955-43A2-A07D-AA2A8B6D3C21}" destId="{1DFFBE6F-07CA-4E8B-AF8F-D81FA9555767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4D5C45-DB5D-4230-9E78-66F6E4CF310F}">
      <dsp:nvSpPr>
        <dsp:cNvPr id="0" name=""/>
        <dsp:cNvSpPr/>
      </dsp:nvSpPr>
      <dsp:spPr>
        <a:xfrm>
          <a:off x="0" y="0"/>
          <a:ext cx="7885510" cy="714528"/>
        </a:xfrm>
        <a:prstGeom prst="rect">
          <a:avLst/>
        </a:prstGeom>
        <a:solidFill>
          <a:srgbClr val="30A2B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Improved Data Quality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Machine learning is a key driver for companies to improve data capture and storage</a:t>
          </a:r>
          <a:endParaRPr lang="en-US" sz="1100" kern="1200" dirty="0"/>
        </a:p>
      </dsp:txBody>
      <dsp:txXfrm>
        <a:off x="1648554" y="0"/>
        <a:ext cx="6236955" cy="714528"/>
      </dsp:txXfrm>
    </dsp:sp>
    <dsp:sp modelId="{3A3ECCDF-0027-4BCF-A611-64C888DAE7DC}">
      <dsp:nvSpPr>
        <dsp:cNvPr id="0" name=""/>
        <dsp:cNvSpPr/>
      </dsp:nvSpPr>
      <dsp:spPr>
        <a:xfrm>
          <a:off x="71452" y="71452"/>
          <a:ext cx="1577102" cy="5716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7000" b="-57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0D0EE9D-2510-4942-A59E-73F046AB20C1}">
      <dsp:nvSpPr>
        <dsp:cNvPr id="0" name=""/>
        <dsp:cNvSpPr/>
      </dsp:nvSpPr>
      <dsp:spPr>
        <a:xfrm>
          <a:off x="0" y="785981"/>
          <a:ext cx="7885510" cy="714528"/>
        </a:xfrm>
        <a:prstGeom prst="rect">
          <a:avLst/>
        </a:prstGeom>
        <a:solidFill>
          <a:srgbClr val="B9235E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New Data Sources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Machine learning potentially opens up opportunities for actuaries to explore alternative data sources</a:t>
          </a:r>
          <a:endParaRPr lang="en-US" sz="1100" kern="1200" dirty="0"/>
        </a:p>
      </dsp:txBody>
      <dsp:txXfrm>
        <a:off x="1648554" y="785981"/>
        <a:ext cx="6236955" cy="714528"/>
      </dsp:txXfrm>
    </dsp:sp>
    <dsp:sp modelId="{515A3BEF-3AC5-4055-92A8-83C257313769}">
      <dsp:nvSpPr>
        <dsp:cNvPr id="0" name=""/>
        <dsp:cNvSpPr/>
      </dsp:nvSpPr>
      <dsp:spPr>
        <a:xfrm>
          <a:off x="71452" y="857434"/>
          <a:ext cx="1577102" cy="5716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10000" b="-10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DF0802-99F1-4B96-9D05-6B633ADD87EA}">
      <dsp:nvSpPr>
        <dsp:cNvPr id="0" name=""/>
        <dsp:cNvSpPr/>
      </dsp:nvSpPr>
      <dsp:spPr>
        <a:xfrm>
          <a:off x="0" y="1571963"/>
          <a:ext cx="7885510" cy="714528"/>
        </a:xfrm>
        <a:prstGeom prst="rect">
          <a:avLst/>
        </a:prstGeom>
        <a:solidFill>
          <a:schemeClr val="accent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Speed of Analysis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Machine learning models can generally be fitted and validated in a short space of time</a:t>
          </a:r>
          <a:endParaRPr lang="en-US" sz="1100" kern="1200" dirty="0"/>
        </a:p>
      </dsp:txBody>
      <dsp:txXfrm>
        <a:off x="1648554" y="1571963"/>
        <a:ext cx="6236955" cy="714528"/>
      </dsp:txXfrm>
    </dsp:sp>
    <dsp:sp modelId="{8C9F60E5-A419-44DF-8AF3-6D616C93E86B}">
      <dsp:nvSpPr>
        <dsp:cNvPr id="0" name=""/>
        <dsp:cNvSpPr/>
      </dsp:nvSpPr>
      <dsp:spPr>
        <a:xfrm>
          <a:off x="71452" y="1643416"/>
          <a:ext cx="1577102" cy="57162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39000" b="-3900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2506FE-E94A-4A14-8897-D5389EDA34B3}">
      <dsp:nvSpPr>
        <dsp:cNvPr id="0" name=""/>
        <dsp:cNvSpPr/>
      </dsp:nvSpPr>
      <dsp:spPr>
        <a:xfrm>
          <a:off x="0" y="2357945"/>
          <a:ext cx="7885510" cy="714528"/>
        </a:xfrm>
        <a:prstGeom prst="rect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New Modelling Techniques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Utilising alternative modelling approaches allows different perspectives to be gained on data</a:t>
          </a:r>
          <a:endParaRPr lang="en-US" sz="1100" kern="1200" dirty="0"/>
        </a:p>
      </dsp:txBody>
      <dsp:txXfrm>
        <a:off x="1648554" y="2357945"/>
        <a:ext cx="6236955" cy="714528"/>
      </dsp:txXfrm>
    </dsp:sp>
    <dsp:sp modelId="{2ED392A4-3DBC-4349-8668-550699FBB9C5}">
      <dsp:nvSpPr>
        <dsp:cNvPr id="0" name=""/>
        <dsp:cNvSpPr/>
      </dsp:nvSpPr>
      <dsp:spPr>
        <a:xfrm>
          <a:off x="71452" y="2429398"/>
          <a:ext cx="1577102" cy="571623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9665" b="-2335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8EBE07-6AF6-4A94-815B-5518657B1105}">
      <dsp:nvSpPr>
        <dsp:cNvPr id="0" name=""/>
        <dsp:cNvSpPr/>
      </dsp:nvSpPr>
      <dsp:spPr>
        <a:xfrm>
          <a:off x="0" y="3143927"/>
          <a:ext cx="7885510" cy="714528"/>
        </a:xfrm>
        <a:prstGeom prst="rect">
          <a:avLst/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New Approaches to Problems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Produce a wider variety of models quickly - better ability to select the appropriate modelling approach for a given problem</a:t>
          </a:r>
          <a:endParaRPr lang="en-US" sz="1100" kern="1200" dirty="0"/>
        </a:p>
      </dsp:txBody>
      <dsp:txXfrm>
        <a:off x="1648554" y="3143927"/>
        <a:ext cx="6236955" cy="714528"/>
      </dsp:txXfrm>
    </dsp:sp>
    <dsp:sp modelId="{EDE76DBF-0B26-48C4-AD26-E7B957BC84C7}">
      <dsp:nvSpPr>
        <dsp:cNvPr id="0" name=""/>
        <dsp:cNvSpPr/>
      </dsp:nvSpPr>
      <dsp:spPr>
        <a:xfrm>
          <a:off x="71452" y="3215380"/>
          <a:ext cx="1577102" cy="571623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94380" b="-61620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511E2D-21BF-4FA4-9167-7F13184FDCDD}">
      <dsp:nvSpPr>
        <dsp:cNvPr id="0" name=""/>
        <dsp:cNvSpPr/>
      </dsp:nvSpPr>
      <dsp:spPr>
        <a:xfrm>
          <a:off x="0" y="3929908"/>
          <a:ext cx="7885510" cy="714528"/>
        </a:xfrm>
        <a:prstGeom prst="rect">
          <a:avLst/>
        </a:prstGeom>
        <a:solidFill>
          <a:schemeClr val="accent1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 dirty="0"/>
            <a:t>Improved Data Visualisations</a:t>
          </a:r>
          <a:endParaRPr lang="en-US" sz="14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100" kern="1200" dirty="0"/>
            <a:t>Increasing power to produce stunning visualisations of data which can itself provide new perspectives on a task </a:t>
          </a:r>
          <a:endParaRPr lang="en-US" sz="1100" kern="1200" dirty="0"/>
        </a:p>
      </dsp:txBody>
      <dsp:txXfrm>
        <a:off x="1648554" y="3929908"/>
        <a:ext cx="6236955" cy="714528"/>
      </dsp:txXfrm>
    </dsp:sp>
    <dsp:sp modelId="{7CD42FE6-080D-4B97-83FB-739A11FD7713}">
      <dsp:nvSpPr>
        <dsp:cNvPr id="0" name=""/>
        <dsp:cNvSpPr/>
      </dsp:nvSpPr>
      <dsp:spPr>
        <a:xfrm>
          <a:off x="71452" y="4001361"/>
          <a:ext cx="1577102" cy="571623"/>
        </a:xfrm>
        <a:prstGeom prst="roundRect">
          <a:avLst>
            <a:gd name="adj" fmla="val 10000"/>
          </a:avLst>
        </a:prstGeom>
        <a:blipFill dpi="0" rotWithShape="1">
          <a:blip xmlns:r="http://schemas.openxmlformats.org/officeDocument/2006/relationships"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38" t="-79301" r="638" b="-12699"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11AD89-DF3B-4A3D-B96E-E03D742F2CC4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DBBB94-B61A-406E-B6CA-BDA8FB80943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14613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8D07F-AE52-4458-9B99-4F8D1E6AADD7}" type="datetimeFigureOut">
              <a:rPr lang="en-GB" smtClean="0"/>
              <a:t>10/07/2018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35350" y="850900"/>
            <a:ext cx="3055938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665" y="3271381"/>
            <a:ext cx="794131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2799" y="6456612"/>
            <a:ext cx="4301543" cy="3410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BB2CCD-E644-408A-ADA1-F96A0F264A3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116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Significant overlap between the phases data scientists go through when developing a model and the actuarial control cycle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200" b="1" dirty="0"/>
              <a:t>Key Differences between actuarial &amp; data science work: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err="1"/>
              <a:t>Parameter</a:t>
            </a:r>
            <a:r>
              <a:rPr lang="es-ES" sz="1200" dirty="0"/>
              <a:t> Error vs </a:t>
            </a:r>
            <a:r>
              <a:rPr lang="es-ES" sz="1200" dirty="0" err="1"/>
              <a:t>Model</a:t>
            </a:r>
            <a:r>
              <a:rPr lang="es-ES" sz="1200" dirty="0"/>
              <a:t> Error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err="1"/>
              <a:t>Financial</a:t>
            </a:r>
            <a:r>
              <a:rPr lang="es-ES" sz="1200" dirty="0"/>
              <a:t> vs Non-</a:t>
            </a:r>
            <a:r>
              <a:rPr lang="es-ES" sz="1200" dirty="0" err="1"/>
              <a:t>Financial</a:t>
            </a:r>
            <a:r>
              <a:rPr lang="es-ES" sz="1200" dirty="0"/>
              <a:t> </a:t>
            </a:r>
            <a:r>
              <a:rPr lang="es-ES" sz="1200" dirty="0" err="1"/>
              <a:t>Models</a:t>
            </a: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err="1"/>
              <a:t>Statistical</a:t>
            </a:r>
            <a:r>
              <a:rPr lang="es-ES" sz="1200" dirty="0"/>
              <a:t> </a:t>
            </a:r>
            <a:r>
              <a:rPr lang="es-ES" sz="1200" dirty="0" err="1"/>
              <a:t>Approaches</a:t>
            </a: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 err="1"/>
              <a:t>Model</a:t>
            </a:r>
            <a:r>
              <a:rPr lang="es-ES" sz="1200" dirty="0"/>
              <a:t> </a:t>
            </a:r>
            <a:r>
              <a:rPr lang="es-ES" sz="1200" dirty="0" err="1"/>
              <a:t>Validation</a:t>
            </a: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Variable </a:t>
            </a:r>
            <a:r>
              <a:rPr lang="es-ES" sz="1200" dirty="0" err="1"/>
              <a:t>Selection</a:t>
            </a:r>
            <a:endParaRPr lang="es-ES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200" dirty="0"/>
              <a:t>Performance </a:t>
            </a:r>
            <a:r>
              <a:rPr lang="es-ES" sz="1200" dirty="0" err="1"/>
              <a:t>Assessment</a:t>
            </a:r>
            <a:endParaRPr lang="es-E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B2CCD-E644-408A-ADA1-F96A0F264A3B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28793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000" b="1" dirty="0"/>
              <a:t>Challenges: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New (computing) skills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New technical concepts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Ensuring models are appropriate</a:t>
            </a:r>
          </a:p>
          <a:p>
            <a:pPr marL="171450" indent="-171450">
              <a:buFontTx/>
              <a:buChar char="-"/>
            </a:pPr>
            <a:r>
              <a:rPr lang="en-GB" sz="1000" dirty="0"/>
              <a:t>Wider regulatory environment (</a:t>
            </a:r>
            <a:r>
              <a:rPr lang="en-GB" sz="1000" dirty="0" err="1"/>
              <a:t>eg</a:t>
            </a:r>
            <a:r>
              <a:rPr lang="en-GB" sz="1000" dirty="0"/>
              <a:t>. TASs)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B2CCD-E644-408A-ADA1-F96A0F264A3B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0168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435350" y="850900"/>
            <a:ext cx="3055938" cy="22923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B2CCD-E644-408A-ADA1-F96A0F264A3B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608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FB779C47-21E5-4D43-A04A-944D2AD1383D}"/>
              </a:ext>
            </a:extLst>
          </p:cNvPr>
          <p:cNvGrpSpPr/>
          <p:nvPr userDrawn="1"/>
        </p:nvGrpSpPr>
        <p:grpSpPr>
          <a:xfrm>
            <a:off x="3865418" y="2327564"/>
            <a:ext cx="4659955" cy="3843528"/>
            <a:chOff x="6978651" y="2098675"/>
            <a:chExt cx="4845051" cy="3437574"/>
          </a:xfrm>
        </p:grpSpPr>
        <p:sp>
          <p:nvSpPr>
            <p:cNvPr id="8" name="Freeform 59">
              <a:extLst>
                <a:ext uri="{FF2B5EF4-FFF2-40B4-BE49-F238E27FC236}">
                  <a16:creationId xmlns:a16="http://schemas.microsoft.com/office/drawing/2014/main" id="{0F0FA579-E0EA-488E-88C1-C2286DF3BA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769474" y="2843213"/>
              <a:ext cx="2054228" cy="1485900"/>
            </a:xfrm>
            <a:custGeom>
              <a:avLst/>
              <a:gdLst>
                <a:gd name="T0" fmla="*/ 164 w 637"/>
                <a:gd name="T1" fmla="*/ 374 h 450"/>
                <a:gd name="T2" fmla="*/ 0 w 637"/>
                <a:gd name="T3" fmla="*/ 374 h 450"/>
                <a:gd name="T4" fmla="*/ 0 w 637"/>
                <a:gd name="T5" fmla="*/ 361 h 450"/>
                <a:gd name="T6" fmla="*/ 8 w 637"/>
                <a:gd name="T7" fmla="*/ 367 h 450"/>
                <a:gd name="T8" fmla="*/ 8 w 637"/>
                <a:gd name="T9" fmla="*/ 367 h 450"/>
                <a:gd name="T10" fmla="*/ 164 w 637"/>
                <a:gd name="T11" fmla="*/ 367 h 450"/>
                <a:gd name="T12" fmla="*/ 164 w 637"/>
                <a:gd name="T13" fmla="*/ 374 h 450"/>
                <a:gd name="T14" fmla="*/ 451 w 637"/>
                <a:gd name="T15" fmla="*/ 450 h 450"/>
                <a:gd name="T16" fmla="*/ 432 w 637"/>
                <a:gd name="T17" fmla="*/ 429 h 450"/>
                <a:gd name="T18" fmla="*/ 432 w 637"/>
                <a:gd name="T19" fmla="*/ 374 h 450"/>
                <a:gd name="T20" fmla="*/ 258 w 637"/>
                <a:gd name="T21" fmla="*/ 374 h 450"/>
                <a:gd name="T22" fmla="*/ 258 w 637"/>
                <a:gd name="T23" fmla="*/ 346 h 450"/>
                <a:gd name="T24" fmla="*/ 251 w 637"/>
                <a:gd name="T25" fmla="*/ 334 h 450"/>
                <a:gd name="T26" fmla="*/ 240 w 637"/>
                <a:gd name="T27" fmla="*/ 328 h 450"/>
                <a:gd name="T28" fmla="*/ 239 w 637"/>
                <a:gd name="T29" fmla="*/ 328 h 450"/>
                <a:gd name="T30" fmla="*/ 238 w 637"/>
                <a:gd name="T31" fmla="*/ 328 h 450"/>
                <a:gd name="T32" fmla="*/ 238 w 637"/>
                <a:gd name="T33" fmla="*/ 320 h 450"/>
                <a:gd name="T34" fmla="*/ 378 w 637"/>
                <a:gd name="T35" fmla="*/ 320 h 450"/>
                <a:gd name="T36" fmla="*/ 380 w 637"/>
                <a:gd name="T37" fmla="*/ 318 h 450"/>
                <a:gd name="T38" fmla="*/ 378 w 637"/>
                <a:gd name="T39" fmla="*/ 317 h 450"/>
                <a:gd name="T40" fmla="*/ 238 w 637"/>
                <a:gd name="T41" fmla="*/ 317 h 450"/>
                <a:gd name="T42" fmla="*/ 237 w 637"/>
                <a:gd name="T43" fmla="*/ 204 h 450"/>
                <a:gd name="T44" fmla="*/ 228 w 637"/>
                <a:gd name="T45" fmla="*/ 194 h 450"/>
                <a:gd name="T46" fmla="*/ 228 w 637"/>
                <a:gd name="T47" fmla="*/ 194 h 450"/>
                <a:gd name="T48" fmla="*/ 8 w 637"/>
                <a:gd name="T49" fmla="*/ 195 h 450"/>
                <a:gd name="T50" fmla="*/ 0 w 637"/>
                <a:gd name="T51" fmla="*/ 199 h 450"/>
                <a:gd name="T52" fmla="*/ 0 w 637"/>
                <a:gd name="T53" fmla="*/ 183 h 450"/>
                <a:gd name="T54" fmla="*/ 71 w 637"/>
                <a:gd name="T55" fmla="*/ 183 h 450"/>
                <a:gd name="T56" fmla="*/ 71 w 637"/>
                <a:gd name="T57" fmla="*/ 183 h 450"/>
                <a:gd name="T58" fmla="*/ 127 w 637"/>
                <a:gd name="T59" fmla="*/ 163 h 450"/>
                <a:gd name="T60" fmla="*/ 149 w 637"/>
                <a:gd name="T61" fmla="*/ 154 h 450"/>
                <a:gd name="T62" fmla="*/ 253 w 637"/>
                <a:gd name="T63" fmla="*/ 154 h 450"/>
                <a:gd name="T64" fmla="*/ 254 w 637"/>
                <a:gd name="T65" fmla="*/ 153 h 450"/>
                <a:gd name="T66" fmla="*/ 253 w 637"/>
                <a:gd name="T67" fmla="*/ 151 h 450"/>
                <a:gd name="T68" fmla="*/ 154 w 637"/>
                <a:gd name="T69" fmla="*/ 151 h 450"/>
                <a:gd name="T70" fmla="*/ 208 w 637"/>
                <a:gd name="T71" fmla="*/ 79 h 450"/>
                <a:gd name="T72" fmla="*/ 432 w 637"/>
                <a:gd name="T73" fmla="*/ 79 h 450"/>
                <a:gd name="T74" fmla="*/ 432 w 637"/>
                <a:gd name="T75" fmla="*/ 18 h 450"/>
                <a:gd name="T76" fmla="*/ 449 w 637"/>
                <a:gd name="T77" fmla="*/ 0 h 450"/>
                <a:gd name="T78" fmla="*/ 449 w 637"/>
                <a:gd name="T79" fmla="*/ 0 h 450"/>
                <a:gd name="T80" fmla="*/ 461 w 637"/>
                <a:gd name="T81" fmla="*/ 6 h 450"/>
                <a:gd name="T82" fmla="*/ 626 w 637"/>
                <a:gd name="T83" fmla="*/ 198 h 450"/>
                <a:gd name="T84" fmla="*/ 637 w 637"/>
                <a:gd name="T85" fmla="*/ 227 h 450"/>
                <a:gd name="T86" fmla="*/ 626 w 637"/>
                <a:gd name="T87" fmla="*/ 256 h 450"/>
                <a:gd name="T88" fmla="*/ 465 w 637"/>
                <a:gd name="T89" fmla="*/ 443 h 450"/>
                <a:gd name="T90" fmla="*/ 451 w 637"/>
                <a:gd name="T91" fmla="*/ 45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637" h="450">
                  <a:moveTo>
                    <a:pt x="164" y="374"/>
                  </a:moveTo>
                  <a:cubicBezTo>
                    <a:pt x="0" y="374"/>
                    <a:pt x="0" y="374"/>
                    <a:pt x="0" y="374"/>
                  </a:cubicBezTo>
                  <a:cubicBezTo>
                    <a:pt x="0" y="361"/>
                    <a:pt x="0" y="361"/>
                    <a:pt x="0" y="361"/>
                  </a:cubicBezTo>
                  <a:cubicBezTo>
                    <a:pt x="1" y="364"/>
                    <a:pt x="5" y="367"/>
                    <a:pt x="8" y="367"/>
                  </a:cubicBezTo>
                  <a:cubicBezTo>
                    <a:pt x="8" y="367"/>
                    <a:pt x="8" y="367"/>
                    <a:pt x="8" y="367"/>
                  </a:cubicBezTo>
                  <a:cubicBezTo>
                    <a:pt x="164" y="367"/>
                    <a:pt x="164" y="367"/>
                    <a:pt x="164" y="367"/>
                  </a:cubicBezTo>
                  <a:cubicBezTo>
                    <a:pt x="164" y="374"/>
                    <a:pt x="164" y="374"/>
                    <a:pt x="164" y="374"/>
                  </a:cubicBezTo>
                  <a:moveTo>
                    <a:pt x="451" y="450"/>
                  </a:moveTo>
                  <a:cubicBezTo>
                    <a:pt x="442" y="450"/>
                    <a:pt x="432" y="442"/>
                    <a:pt x="432" y="429"/>
                  </a:cubicBezTo>
                  <a:cubicBezTo>
                    <a:pt x="432" y="374"/>
                    <a:pt x="432" y="374"/>
                    <a:pt x="432" y="374"/>
                  </a:cubicBezTo>
                  <a:cubicBezTo>
                    <a:pt x="258" y="374"/>
                    <a:pt x="258" y="374"/>
                    <a:pt x="258" y="374"/>
                  </a:cubicBezTo>
                  <a:cubicBezTo>
                    <a:pt x="258" y="346"/>
                    <a:pt x="258" y="346"/>
                    <a:pt x="258" y="346"/>
                  </a:cubicBezTo>
                  <a:cubicBezTo>
                    <a:pt x="258" y="341"/>
                    <a:pt x="255" y="337"/>
                    <a:pt x="251" y="334"/>
                  </a:cubicBezTo>
                  <a:cubicBezTo>
                    <a:pt x="249" y="330"/>
                    <a:pt x="244" y="328"/>
                    <a:pt x="240" y="328"/>
                  </a:cubicBezTo>
                  <a:cubicBezTo>
                    <a:pt x="240" y="328"/>
                    <a:pt x="239" y="328"/>
                    <a:pt x="239" y="328"/>
                  </a:cubicBezTo>
                  <a:cubicBezTo>
                    <a:pt x="238" y="328"/>
                    <a:pt x="238" y="328"/>
                    <a:pt x="238" y="328"/>
                  </a:cubicBezTo>
                  <a:cubicBezTo>
                    <a:pt x="238" y="320"/>
                    <a:pt x="238" y="320"/>
                    <a:pt x="238" y="320"/>
                  </a:cubicBezTo>
                  <a:cubicBezTo>
                    <a:pt x="378" y="320"/>
                    <a:pt x="378" y="320"/>
                    <a:pt x="378" y="320"/>
                  </a:cubicBezTo>
                  <a:cubicBezTo>
                    <a:pt x="379" y="320"/>
                    <a:pt x="380" y="319"/>
                    <a:pt x="380" y="318"/>
                  </a:cubicBezTo>
                  <a:cubicBezTo>
                    <a:pt x="380" y="318"/>
                    <a:pt x="379" y="317"/>
                    <a:pt x="378" y="317"/>
                  </a:cubicBezTo>
                  <a:cubicBezTo>
                    <a:pt x="238" y="317"/>
                    <a:pt x="238" y="317"/>
                    <a:pt x="238" y="317"/>
                  </a:cubicBezTo>
                  <a:cubicBezTo>
                    <a:pt x="237" y="204"/>
                    <a:pt x="237" y="204"/>
                    <a:pt x="237" y="204"/>
                  </a:cubicBezTo>
                  <a:cubicBezTo>
                    <a:pt x="237" y="198"/>
                    <a:pt x="233" y="194"/>
                    <a:pt x="228" y="194"/>
                  </a:cubicBezTo>
                  <a:cubicBezTo>
                    <a:pt x="228" y="194"/>
                    <a:pt x="228" y="194"/>
                    <a:pt x="228" y="194"/>
                  </a:cubicBezTo>
                  <a:cubicBezTo>
                    <a:pt x="8" y="195"/>
                    <a:pt x="8" y="195"/>
                    <a:pt x="8" y="195"/>
                  </a:cubicBezTo>
                  <a:cubicBezTo>
                    <a:pt x="4" y="195"/>
                    <a:pt x="1" y="197"/>
                    <a:pt x="0" y="199"/>
                  </a:cubicBezTo>
                  <a:cubicBezTo>
                    <a:pt x="0" y="183"/>
                    <a:pt x="0" y="183"/>
                    <a:pt x="0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71" y="183"/>
                    <a:pt x="71" y="183"/>
                    <a:pt x="71" y="183"/>
                  </a:cubicBezTo>
                  <a:cubicBezTo>
                    <a:pt x="92" y="182"/>
                    <a:pt x="111" y="175"/>
                    <a:pt x="127" y="163"/>
                  </a:cubicBezTo>
                  <a:cubicBezTo>
                    <a:pt x="135" y="161"/>
                    <a:pt x="142" y="158"/>
                    <a:pt x="149" y="154"/>
                  </a:cubicBezTo>
                  <a:cubicBezTo>
                    <a:pt x="253" y="154"/>
                    <a:pt x="253" y="154"/>
                    <a:pt x="253" y="154"/>
                  </a:cubicBezTo>
                  <a:cubicBezTo>
                    <a:pt x="254" y="154"/>
                    <a:pt x="254" y="153"/>
                    <a:pt x="254" y="153"/>
                  </a:cubicBezTo>
                  <a:cubicBezTo>
                    <a:pt x="254" y="152"/>
                    <a:pt x="254" y="151"/>
                    <a:pt x="253" y="151"/>
                  </a:cubicBezTo>
                  <a:cubicBezTo>
                    <a:pt x="154" y="151"/>
                    <a:pt x="154" y="151"/>
                    <a:pt x="154" y="151"/>
                  </a:cubicBezTo>
                  <a:cubicBezTo>
                    <a:pt x="180" y="135"/>
                    <a:pt x="200" y="109"/>
                    <a:pt x="208" y="79"/>
                  </a:cubicBezTo>
                  <a:cubicBezTo>
                    <a:pt x="432" y="79"/>
                    <a:pt x="432" y="79"/>
                    <a:pt x="432" y="79"/>
                  </a:cubicBezTo>
                  <a:cubicBezTo>
                    <a:pt x="432" y="18"/>
                    <a:pt x="432" y="18"/>
                    <a:pt x="432" y="18"/>
                  </a:cubicBezTo>
                  <a:cubicBezTo>
                    <a:pt x="432" y="7"/>
                    <a:pt x="440" y="0"/>
                    <a:pt x="449" y="0"/>
                  </a:cubicBezTo>
                  <a:cubicBezTo>
                    <a:pt x="449" y="0"/>
                    <a:pt x="449" y="0"/>
                    <a:pt x="449" y="0"/>
                  </a:cubicBezTo>
                  <a:cubicBezTo>
                    <a:pt x="453" y="0"/>
                    <a:pt x="458" y="2"/>
                    <a:pt x="461" y="6"/>
                  </a:cubicBezTo>
                  <a:cubicBezTo>
                    <a:pt x="517" y="70"/>
                    <a:pt x="572" y="134"/>
                    <a:pt x="626" y="198"/>
                  </a:cubicBezTo>
                  <a:cubicBezTo>
                    <a:pt x="634" y="206"/>
                    <a:pt x="637" y="216"/>
                    <a:pt x="637" y="227"/>
                  </a:cubicBezTo>
                  <a:cubicBezTo>
                    <a:pt x="637" y="237"/>
                    <a:pt x="634" y="248"/>
                    <a:pt x="626" y="256"/>
                  </a:cubicBezTo>
                  <a:cubicBezTo>
                    <a:pt x="573" y="318"/>
                    <a:pt x="520" y="380"/>
                    <a:pt x="465" y="443"/>
                  </a:cubicBezTo>
                  <a:cubicBezTo>
                    <a:pt x="461" y="448"/>
                    <a:pt x="456" y="450"/>
                    <a:pt x="451" y="450"/>
                  </a:cubicBez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" name="Freeform 35">
              <a:extLst>
                <a:ext uri="{FF2B5EF4-FFF2-40B4-BE49-F238E27FC236}">
                  <a16:creationId xmlns:a16="http://schemas.microsoft.com/office/drawing/2014/main" id="{2DE2B9E8-A156-4139-B088-E0CFEB4A5C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44076" y="369093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21 w 27"/>
                <a:gd name="T5" fmla="*/ 23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21" y="23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" name="Freeform 36">
              <a:extLst>
                <a:ext uri="{FF2B5EF4-FFF2-40B4-BE49-F238E27FC236}">
                  <a16:creationId xmlns:a16="http://schemas.microsoft.com/office/drawing/2014/main" id="{B05952C2-48B7-4D06-960F-64E36B96145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44076" y="369093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21 w 27"/>
                <a:gd name="T5" fmla="*/ 23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21" y="23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" name="Freeform 45">
              <a:extLst>
                <a:ext uri="{FF2B5EF4-FFF2-40B4-BE49-F238E27FC236}">
                  <a16:creationId xmlns:a16="http://schemas.microsoft.com/office/drawing/2014/main" id="{BB2BE0DC-C931-4002-AB52-D0FD7A80AF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35864" y="4433888"/>
              <a:ext cx="42863" cy="73025"/>
            </a:xfrm>
            <a:custGeom>
              <a:avLst/>
              <a:gdLst>
                <a:gd name="T0" fmla="*/ 4 w 27"/>
                <a:gd name="T1" fmla="*/ 46 h 46"/>
                <a:gd name="T2" fmla="*/ 0 w 27"/>
                <a:gd name="T3" fmla="*/ 42 h 46"/>
                <a:gd name="T4" fmla="*/ 21 w 27"/>
                <a:gd name="T5" fmla="*/ 23 h 46"/>
                <a:gd name="T6" fmla="*/ 0 w 27"/>
                <a:gd name="T7" fmla="*/ 4 h 46"/>
                <a:gd name="T8" fmla="*/ 4 w 27"/>
                <a:gd name="T9" fmla="*/ 0 h 46"/>
                <a:gd name="T10" fmla="*/ 27 w 27"/>
                <a:gd name="T11" fmla="*/ 23 h 46"/>
                <a:gd name="T12" fmla="*/ 4 w 27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6">
                  <a:moveTo>
                    <a:pt x="4" y="46"/>
                  </a:moveTo>
                  <a:lnTo>
                    <a:pt x="0" y="42"/>
                  </a:lnTo>
                  <a:lnTo>
                    <a:pt x="21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6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" name="Freeform 46">
              <a:extLst>
                <a:ext uri="{FF2B5EF4-FFF2-40B4-BE49-F238E27FC236}">
                  <a16:creationId xmlns:a16="http://schemas.microsoft.com/office/drawing/2014/main" id="{94524CB8-12F3-418D-81BD-2926ACA9A5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35864" y="4433888"/>
              <a:ext cx="42863" cy="73025"/>
            </a:xfrm>
            <a:custGeom>
              <a:avLst/>
              <a:gdLst>
                <a:gd name="T0" fmla="*/ 4 w 27"/>
                <a:gd name="T1" fmla="*/ 46 h 46"/>
                <a:gd name="T2" fmla="*/ 0 w 27"/>
                <a:gd name="T3" fmla="*/ 42 h 46"/>
                <a:gd name="T4" fmla="*/ 21 w 27"/>
                <a:gd name="T5" fmla="*/ 23 h 46"/>
                <a:gd name="T6" fmla="*/ 0 w 27"/>
                <a:gd name="T7" fmla="*/ 4 h 46"/>
                <a:gd name="T8" fmla="*/ 4 w 27"/>
                <a:gd name="T9" fmla="*/ 0 h 46"/>
                <a:gd name="T10" fmla="*/ 27 w 27"/>
                <a:gd name="T11" fmla="*/ 23 h 46"/>
                <a:gd name="T12" fmla="*/ 4 w 27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6">
                  <a:moveTo>
                    <a:pt x="4" y="46"/>
                  </a:moveTo>
                  <a:lnTo>
                    <a:pt x="0" y="42"/>
                  </a:lnTo>
                  <a:lnTo>
                    <a:pt x="21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" name="Freeform 48">
              <a:extLst>
                <a:ext uri="{FF2B5EF4-FFF2-40B4-BE49-F238E27FC236}">
                  <a16:creationId xmlns:a16="http://schemas.microsoft.com/office/drawing/2014/main" id="{EB282A95-8B7B-44FC-BF66-6A799A28BC1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77251" y="4981576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2 h 44"/>
                <a:gd name="T4" fmla="*/ 18 w 27"/>
                <a:gd name="T5" fmla="*/ 23 h 44"/>
                <a:gd name="T6" fmla="*/ 0 w 27"/>
                <a:gd name="T7" fmla="*/ 4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2"/>
                  </a:lnTo>
                  <a:lnTo>
                    <a:pt x="18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" name="Freeform 49">
              <a:extLst>
                <a:ext uri="{FF2B5EF4-FFF2-40B4-BE49-F238E27FC236}">
                  <a16:creationId xmlns:a16="http://schemas.microsoft.com/office/drawing/2014/main" id="{AC26BEE5-EFC5-4C75-A570-0A8756F817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77251" y="4981576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2 h 44"/>
                <a:gd name="T4" fmla="*/ 18 w 27"/>
                <a:gd name="T5" fmla="*/ 23 h 44"/>
                <a:gd name="T6" fmla="*/ 0 w 27"/>
                <a:gd name="T7" fmla="*/ 4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2"/>
                  </a:lnTo>
                  <a:lnTo>
                    <a:pt x="18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" name="Freeform 51">
              <a:extLst>
                <a:ext uri="{FF2B5EF4-FFF2-40B4-BE49-F238E27FC236}">
                  <a16:creationId xmlns:a16="http://schemas.microsoft.com/office/drawing/2014/main" id="{46921640-5D37-4BE1-A942-3EEE90C4DE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96314" y="401478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2 h 44"/>
                <a:gd name="T4" fmla="*/ 18 w 27"/>
                <a:gd name="T5" fmla="*/ 23 h 44"/>
                <a:gd name="T6" fmla="*/ 0 w 27"/>
                <a:gd name="T7" fmla="*/ 4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2"/>
                  </a:lnTo>
                  <a:lnTo>
                    <a:pt x="18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" name="Freeform 52">
              <a:extLst>
                <a:ext uri="{FF2B5EF4-FFF2-40B4-BE49-F238E27FC236}">
                  <a16:creationId xmlns:a16="http://schemas.microsoft.com/office/drawing/2014/main" id="{89060C12-BCCE-42E1-B57E-CB953D6A4FA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96314" y="401478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2 h 44"/>
                <a:gd name="T4" fmla="*/ 18 w 27"/>
                <a:gd name="T5" fmla="*/ 23 h 44"/>
                <a:gd name="T6" fmla="*/ 0 w 27"/>
                <a:gd name="T7" fmla="*/ 4 h 44"/>
                <a:gd name="T8" fmla="*/ 4 w 27"/>
                <a:gd name="T9" fmla="*/ 0 h 44"/>
                <a:gd name="T10" fmla="*/ 27 w 27"/>
                <a:gd name="T11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2"/>
                  </a:lnTo>
                  <a:lnTo>
                    <a:pt x="18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" name="Freeform 54">
              <a:extLst>
                <a:ext uri="{FF2B5EF4-FFF2-40B4-BE49-F238E27FC236}">
                  <a16:creationId xmlns:a16="http://schemas.microsoft.com/office/drawing/2014/main" id="{321E3DA9-7CC9-4F81-AA02-A1B6FAC40F4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2039" y="3776663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18 w 27"/>
                <a:gd name="T5" fmla="*/ 21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1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18" y="21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1"/>
                  </a:lnTo>
                  <a:lnTo>
                    <a:pt x="4" y="44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" name="Freeform 55">
              <a:extLst>
                <a:ext uri="{FF2B5EF4-FFF2-40B4-BE49-F238E27FC236}">
                  <a16:creationId xmlns:a16="http://schemas.microsoft.com/office/drawing/2014/main" id="{E56B8C6B-C7D4-4AF5-9D29-AD9DD566D5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2039" y="3776663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18 w 27"/>
                <a:gd name="T5" fmla="*/ 21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1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18" y="21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1"/>
                  </a:lnTo>
                  <a:lnTo>
                    <a:pt x="4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" name="Freeform 62">
              <a:extLst>
                <a:ext uri="{FF2B5EF4-FFF2-40B4-BE49-F238E27FC236}">
                  <a16:creationId xmlns:a16="http://schemas.microsoft.com/office/drawing/2014/main" id="{D403B9E3-894E-44D9-BF33-28F1A986B3C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966451" y="3859213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18 w 27"/>
                <a:gd name="T5" fmla="*/ 21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18" y="21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" name="Freeform 65">
              <a:extLst>
                <a:ext uri="{FF2B5EF4-FFF2-40B4-BE49-F238E27FC236}">
                  <a16:creationId xmlns:a16="http://schemas.microsoft.com/office/drawing/2014/main" id="{E6222091-91DF-4FD7-9542-33100535ECF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553701" y="3311526"/>
              <a:ext cx="42863" cy="69850"/>
            </a:xfrm>
            <a:custGeom>
              <a:avLst/>
              <a:gdLst>
                <a:gd name="T0" fmla="*/ 2 w 27"/>
                <a:gd name="T1" fmla="*/ 44 h 44"/>
                <a:gd name="T2" fmla="*/ 0 w 27"/>
                <a:gd name="T3" fmla="*/ 40 h 44"/>
                <a:gd name="T4" fmla="*/ 18 w 27"/>
                <a:gd name="T5" fmla="*/ 23 h 44"/>
                <a:gd name="T6" fmla="*/ 0 w 27"/>
                <a:gd name="T7" fmla="*/ 5 h 44"/>
                <a:gd name="T8" fmla="*/ 2 w 27"/>
                <a:gd name="T9" fmla="*/ 0 h 44"/>
                <a:gd name="T10" fmla="*/ 27 w 27"/>
                <a:gd name="T11" fmla="*/ 23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4">
                  <a:moveTo>
                    <a:pt x="2" y="44"/>
                  </a:moveTo>
                  <a:lnTo>
                    <a:pt x="0" y="40"/>
                  </a:lnTo>
                  <a:lnTo>
                    <a:pt x="18" y="23"/>
                  </a:lnTo>
                  <a:lnTo>
                    <a:pt x="0" y="5"/>
                  </a:lnTo>
                  <a:lnTo>
                    <a:pt x="2" y="0"/>
                  </a:lnTo>
                  <a:lnTo>
                    <a:pt x="27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" name="Freeform 68">
              <a:extLst>
                <a:ext uri="{FF2B5EF4-FFF2-40B4-BE49-F238E27FC236}">
                  <a16:creationId xmlns:a16="http://schemas.microsoft.com/office/drawing/2014/main" id="{407179F5-A642-4D3A-ACDC-F35B80477E1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820401" y="3186113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19 w 27"/>
                <a:gd name="T5" fmla="*/ 21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19" y="21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" name="Freeform 69">
              <a:extLst>
                <a:ext uri="{FF2B5EF4-FFF2-40B4-BE49-F238E27FC236}">
                  <a16:creationId xmlns:a16="http://schemas.microsoft.com/office/drawing/2014/main" id="{05087C4C-B033-475D-83F7-DFB7684C8F9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866189" y="4203701"/>
              <a:ext cx="2300288" cy="884238"/>
            </a:xfrm>
            <a:custGeom>
              <a:avLst/>
              <a:gdLst>
                <a:gd name="T0" fmla="*/ 248 w 697"/>
                <a:gd name="T1" fmla="*/ 47 h 268"/>
                <a:gd name="T2" fmla="*/ 248 w 697"/>
                <a:gd name="T3" fmla="*/ 83 h 268"/>
                <a:gd name="T4" fmla="*/ 304 w 697"/>
                <a:gd name="T5" fmla="*/ 93 h 268"/>
                <a:gd name="T6" fmla="*/ 225 w 697"/>
                <a:gd name="T7" fmla="*/ 96 h 268"/>
                <a:gd name="T8" fmla="*/ 225 w 697"/>
                <a:gd name="T9" fmla="*/ 96 h 268"/>
                <a:gd name="T10" fmla="*/ 0 w 697"/>
                <a:gd name="T11" fmla="*/ 175 h 268"/>
                <a:gd name="T12" fmla="*/ 34 w 697"/>
                <a:gd name="T13" fmla="*/ 166 h 268"/>
                <a:gd name="T14" fmla="*/ 51 w 697"/>
                <a:gd name="T15" fmla="*/ 170 h 268"/>
                <a:gd name="T16" fmla="*/ 34 w 697"/>
                <a:gd name="T17" fmla="*/ 178 h 268"/>
                <a:gd name="T18" fmla="*/ 0 w 697"/>
                <a:gd name="T19" fmla="*/ 188 h 268"/>
                <a:gd name="T20" fmla="*/ 420 w 697"/>
                <a:gd name="T21" fmla="*/ 222 h 268"/>
                <a:gd name="T22" fmla="*/ 363 w 697"/>
                <a:gd name="T23" fmla="*/ 174 h 268"/>
                <a:gd name="T24" fmla="*/ 296 w 697"/>
                <a:gd name="T25" fmla="*/ 222 h 268"/>
                <a:gd name="T26" fmla="*/ 363 w 697"/>
                <a:gd name="T27" fmla="*/ 162 h 268"/>
                <a:gd name="T28" fmla="*/ 383 w 697"/>
                <a:gd name="T29" fmla="*/ 165 h 268"/>
                <a:gd name="T30" fmla="*/ 561 w 697"/>
                <a:gd name="T31" fmla="*/ 204 h 268"/>
                <a:gd name="T32" fmla="*/ 574 w 697"/>
                <a:gd name="T33" fmla="*/ 173 h 268"/>
                <a:gd name="T34" fmla="*/ 554 w 697"/>
                <a:gd name="T35" fmla="*/ 149 h 268"/>
                <a:gd name="T36" fmla="*/ 561 w 697"/>
                <a:gd name="T37" fmla="*/ 204 h 268"/>
                <a:gd name="T38" fmla="*/ 574 w 697"/>
                <a:gd name="T39" fmla="*/ 129 h 268"/>
                <a:gd name="T40" fmla="*/ 568 w 697"/>
                <a:gd name="T41" fmla="*/ 210 h 268"/>
                <a:gd name="T42" fmla="*/ 589 w 697"/>
                <a:gd name="T43" fmla="*/ 231 h 268"/>
                <a:gd name="T44" fmla="*/ 612 w 697"/>
                <a:gd name="T45" fmla="*/ 174 h 268"/>
                <a:gd name="T46" fmla="*/ 588 w 697"/>
                <a:gd name="T47" fmla="*/ 115 h 268"/>
                <a:gd name="T48" fmla="*/ 582 w 697"/>
                <a:gd name="T49" fmla="*/ 224 h 268"/>
                <a:gd name="T50" fmla="*/ 586 w 697"/>
                <a:gd name="T51" fmla="*/ 268 h 268"/>
                <a:gd name="T52" fmla="*/ 574 w 697"/>
                <a:gd name="T53" fmla="*/ 256 h 268"/>
                <a:gd name="T54" fmla="*/ 523 w 697"/>
                <a:gd name="T55" fmla="*/ 222 h 268"/>
                <a:gd name="T56" fmla="*/ 543 w 697"/>
                <a:gd name="T57" fmla="*/ 180 h 268"/>
                <a:gd name="T58" fmla="*/ 522 w 697"/>
                <a:gd name="T59" fmla="*/ 149 h 268"/>
                <a:gd name="T60" fmla="*/ 351 w 697"/>
                <a:gd name="T61" fmla="*/ 94 h 268"/>
                <a:gd name="T62" fmla="*/ 432 w 697"/>
                <a:gd name="T63" fmla="*/ 47 h 268"/>
                <a:gd name="T64" fmla="*/ 439 w 697"/>
                <a:gd name="T65" fmla="*/ 60 h 268"/>
                <a:gd name="T66" fmla="*/ 451 w 697"/>
                <a:gd name="T67" fmla="*/ 67 h 268"/>
                <a:gd name="T68" fmla="*/ 526 w 697"/>
                <a:gd name="T69" fmla="*/ 54 h 268"/>
                <a:gd name="T70" fmla="*/ 574 w 697"/>
                <a:gd name="T71" fmla="*/ 47 h 268"/>
                <a:gd name="T72" fmla="*/ 584 w 697"/>
                <a:gd name="T73" fmla="*/ 0 h 268"/>
                <a:gd name="T74" fmla="*/ 690 w 697"/>
                <a:gd name="T75" fmla="*/ 117 h 268"/>
                <a:gd name="T76" fmla="*/ 690 w 697"/>
                <a:gd name="T77" fmla="*/ 152 h 268"/>
                <a:gd name="T78" fmla="*/ 586 w 697"/>
                <a:gd name="T79" fmla="*/ 268 h 2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697" h="268">
                  <a:moveTo>
                    <a:pt x="248" y="83"/>
                  </a:moveTo>
                  <a:cubicBezTo>
                    <a:pt x="248" y="47"/>
                    <a:pt x="248" y="47"/>
                    <a:pt x="248" y="47"/>
                  </a:cubicBezTo>
                  <a:cubicBezTo>
                    <a:pt x="248" y="83"/>
                    <a:pt x="248" y="83"/>
                    <a:pt x="248" y="83"/>
                  </a:cubicBezTo>
                  <a:cubicBezTo>
                    <a:pt x="248" y="83"/>
                    <a:pt x="248" y="83"/>
                    <a:pt x="248" y="83"/>
                  </a:cubicBezTo>
                  <a:moveTo>
                    <a:pt x="305" y="95"/>
                  </a:moveTo>
                  <a:cubicBezTo>
                    <a:pt x="304" y="93"/>
                    <a:pt x="304" y="93"/>
                    <a:pt x="304" y="93"/>
                  </a:cubicBezTo>
                  <a:cubicBezTo>
                    <a:pt x="305" y="95"/>
                    <a:pt x="305" y="95"/>
                    <a:pt x="305" y="95"/>
                  </a:cubicBezTo>
                  <a:moveTo>
                    <a:pt x="225" y="96"/>
                  </a:moveTo>
                  <a:cubicBezTo>
                    <a:pt x="226" y="96"/>
                    <a:pt x="226" y="96"/>
                    <a:pt x="226" y="96"/>
                  </a:cubicBezTo>
                  <a:cubicBezTo>
                    <a:pt x="225" y="96"/>
                    <a:pt x="225" y="96"/>
                    <a:pt x="225" y="96"/>
                  </a:cubicBezTo>
                  <a:moveTo>
                    <a:pt x="0" y="188"/>
                  </a:moveTo>
                  <a:cubicBezTo>
                    <a:pt x="0" y="175"/>
                    <a:pt x="0" y="175"/>
                    <a:pt x="0" y="175"/>
                  </a:cubicBezTo>
                  <a:cubicBezTo>
                    <a:pt x="10" y="170"/>
                    <a:pt x="21" y="166"/>
                    <a:pt x="33" y="166"/>
                  </a:cubicBezTo>
                  <a:cubicBezTo>
                    <a:pt x="33" y="166"/>
                    <a:pt x="33" y="166"/>
                    <a:pt x="34" y="166"/>
                  </a:cubicBezTo>
                  <a:cubicBezTo>
                    <a:pt x="39" y="166"/>
                    <a:pt x="45" y="167"/>
                    <a:pt x="50" y="168"/>
                  </a:cubicBezTo>
                  <a:cubicBezTo>
                    <a:pt x="50" y="169"/>
                    <a:pt x="50" y="169"/>
                    <a:pt x="51" y="170"/>
                  </a:cubicBezTo>
                  <a:cubicBezTo>
                    <a:pt x="53" y="175"/>
                    <a:pt x="55" y="179"/>
                    <a:pt x="57" y="183"/>
                  </a:cubicBezTo>
                  <a:cubicBezTo>
                    <a:pt x="50" y="179"/>
                    <a:pt x="42" y="178"/>
                    <a:pt x="34" y="178"/>
                  </a:cubicBezTo>
                  <a:cubicBezTo>
                    <a:pt x="33" y="178"/>
                    <a:pt x="33" y="178"/>
                    <a:pt x="33" y="178"/>
                  </a:cubicBezTo>
                  <a:cubicBezTo>
                    <a:pt x="21" y="178"/>
                    <a:pt x="10" y="182"/>
                    <a:pt x="0" y="188"/>
                  </a:cubicBezTo>
                  <a:moveTo>
                    <a:pt x="432" y="222"/>
                  </a:moveTo>
                  <a:cubicBezTo>
                    <a:pt x="420" y="222"/>
                    <a:pt x="420" y="222"/>
                    <a:pt x="420" y="222"/>
                  </a:cubicBezTo>
                  <a:cubicBezTo>
                    <a:pt x="416" y="195"/>
                    <a:pt x="393" y="174"/>
                    <a:pt x="364" y="174"/>
                  </a:cubicBezTo>
                  <a:cubicBezTo>
                    <a:pt x="364" y="174"/>
                    <a:pt x="363" y="174"/>
                    <a:pt x="363" y="174"/>
                  </a:cubicBezTo>
                  <a:cubicBezTo>
                    <a:pt x="335" y="174"/>
                    <a:pt x="312" y="195"/>
                    <a:pt x="308" y="222"/>
                  </a:cubicBezTo>
                  <a:cubicBezTo>
                    <a:pt x="296" y="222"/>
                    <a:pt x="296" y="222"/>
                    <a:pt x="296" y="222"/>
                  </a:cubicBezTo>
                  <a:cubicBezTo>
                    <a:pt x="298" y="207"/>
                    <a:pt x="305" y="193"/>
                    <a:pt x="315" y="183"/>
                  </a:cubicBezTo>
                  <a:cubicBezTo>
                    <a:pt x="327" y="170"/>
                    <a:pt x="344" y="162"/>
                    <a:pt x="363" y="162"/>
                  </a:cubicBezTo>
                  <a:cubicBezTo>
                    <a:pt x="363" y="162"/>
                    <a:pt x="364" y="162"/>
                    <a:pt x="364" y="162"/>
                  </a:cubicBezTo>
                  <a:cubicBezTo>
                    <a:pt x="371" y="162"/>
                    <a:pt x="377" y="163"/>
                    <a:pt x="383" y="165"/>
                  </a:cubicBezTo>
                  <a:cubicBezTo>
                    <a:pt x="409" y="173"/>
                    <a:pt x="429" y="195"/>
                    <a:pt x="432" y="222"/>
                  </a:cubicBezTo>
                  <a:moveTo>
                    <a:pt x="561" y="204"/>
                  </a:moveTo>
                  <a:cubicBezTo>
                    <a:pt x="569" y="195"/>
                    <a:pt x="574" y="184"/>
                    <a:pt x="574" y="174"/>
                  </a:cubicBezTo>
                  <a:cubicBezTo>
                    <a:pt x="574" y="173"/>
                    <a:pt x="574" y="173"/>
                    <a:pt x="574" y="173"/>
                  </a:cubicBezTo>
                  <a:cubicBezTo>
                    <a:pt x="574" y="162"/>
                    <a:pt x="569" y="151"/>
                    <a:pt x="561" y="142"/>
                  </a:cubicBezTo>
                  <a:cubicBezTo>
                    <a:pt x="554" y="149"/>
                    <a:pt x="554" y="149"/>
                    <a:pt x="554" y="149"/>
                  </a:cubicBezTo>
                  <a:cubicBezTo>
                    <a:pt x="567" y="162"/>
                    <a:pt x="567" y="184"/>
                    <a:pt x="554" y="197"/>
                  </a:cubicBezTo>
                  <a:cubicBezTo>
                    <a:pt x="561" y="204"/>
                    <a:pt x="561" y="204"/>
                    <a:pt x="561" y="204"/>
                  </a:cubicBezTo>
                  <a:moveTo>
                    <a:pt x="575" y="217"/>
                  </a:moveTo>
                  <a:cubicBezTo>
                    <a:pt x="599" y="193"/>
                    <a:pt x="599" y="153"/>
                    <a:pt x="574" y="129"/>
                  </a:cubicBezTo>
                  <a:cubicBezTo>
                    <a:pt x="568" y="136"/>
                    <a:pt x="568" y="136"/>
                    <a:pt x="568" y="136"/>
                  </a:cubicBezTo>
                  <a:cubicBezTo>
                    <a:pt x="588" y="156"/>
                    <a:pt x="589" y="190"/>
                    <a:pt x="568" y="210"/>
                  </a:cubicBezTo>
                  <a:cubicBezTo>
                    <a:pt x="575" y="217"/>
                    <a:pt x="575" y="217"/>
                    <a:pt x="575" y="217"/>
                  </a:cubicBezTo>
                  <a:moveTo>
                    <a:pt x="589" y="231"/>
                  </a:moveTo>
                  <a:cubicBezTo>
                    <a:pt x="589" y="231"/>
                    <a:pt x="589" y="231"/>
                    <a:pt x="589" y="231"/>
                  </a:cubicBezTo>
                  <a:cubicBezTo>
                    <a:pt x="604" y="215"/>
                    <a:pt x="612" y="194"/>
                    <a:pt x="612" y="174"/>
                  </a:cubicBezTo>
                  <a:cubicBezTo>
                    <a:pt x="612" y="173"/>
                    <a:pt x="612" y="173"/>
                    <a:pt x="612" y="173"/>
                  </a:cubicBezTo>
                  <a:cubicBezTo>
                    <a:pt x="612" y="152"/>
                    <a:pt x="604" y="131"/>
                    <a:pt x="588" y="115"/>
                  </a:cubicBezTo>
                  <a:cubicBezTo>
                    <a:pt x="581" y="122"/>
                    <a:pt x="581" y="122"/>
                    <a:pt x="581" y="122"/>
                  </a:cubicBezTo>
                  <a:cubicBezTo>
                    <a:pt x="610" y="150"/>
                    <a:pt x="610" y="196"/>
                    <a:pt x="582" y="224"/>
                  </a:cubicBezTo>
                  <a:cubicBezTo>
                    <a:pt x="589" y="231"/>
                    <a:pt x="589" y="231"/>
                    <a:pt x="589" y="231"/>
                  </a:cubicBezTo>
                  <a:moveTo>
                    <a:pt x="586" y="268"/>
                  </a:moveTo>
                  <a:cubicBezTo>
                    <a:pt x="586" y="268"/>
                    <a:pt x="586" y="268"/>
                    <a:pt x="586" y="268"/>
                  </a:cubicBezTo>
                  <a:cubicBezTo>
                    <a:pt x="580" y="268"/>
                    <a:pt x="574" y="263"/>
                    <a:pt x="574" y="256"/>
                  </a:cubicBezTo>
                  <a:cubicBezTo>
                    <a:pt x="574" y="222"/>
                    <a:pt x="574" y="222"/>
                    <a:pt x="574" y="222"/>
                  </a:cubicBezTo>
                  <a:cubicBezTo>
                    <a:pt x="523" y="222"/>
                    <a:pt x="523" y="222"/>
                    <a:pt x="523" y="222"/>
                  </a:cubicBezTo>
                  <a:cubicBezTo>
                    <a:pt x="523" y="200"/>
                    <a:pt x="523" y="200"/>
                    <a:pt x="523" y="200"/>
                  </a:cubicBezTo>
                  <a:cubicBezTo>
                    <a:pt x="533" y="198"/>
                    <a:pt x="541" y="190"/>
                    <a:pt x="543" y="180"/>
                  </a:cubicBezTo>
                  <a:cubicBezTo>
                    <a:pt x="546" y="166"/>
                    <a:pt x="537" y="152"/>
                    <a:pt x="523" y="149"/>
                  </a:cubicBezTo>
                  <a:cubicBezTo>
                    <a:pt x="523" y="149"/>
                    <a:pt x="523" y="149"/>
                    <a:pt x="522" y="149"/>
                  </a:cubicBezTo>
                  <a:cubicBezTo>
                    <a:pt x="522" y="126"/>
                    <a:pt x="522" y="126"/>
                    <a:pt x="522" y="126"/>
                  </a:cubicBezTo>
                  <a:cubicBezTo>
                    <a:pt x="351" y="94"/>
                    <a:pt x="351" y="94"/>
                    <a:pt x="351" y="94"/>
                  </a:cubicBezTo>
                  <a:cubicBezTo>
                    <a:pt x="302" y="47"/>
                    <a:pt x="302" y="47"/>
                    <a:pt x="302" y="47"/>
                  </a:cubicBezTo>
                  <a:cubicBezTo>
                    <a:pt x="432" y="47"/>
                    <a:pt x="432" y="47"/>
                    <a:pt x="432" y="47"/>
                  </a:cubicBezTo>
                  <a:cubicBezTo>
                    <a:pt x="432" y="49"/>
                    <a:pt x="432" y="49"/>
                    <a:pt x="432" y="49"/>
                  </a:cubicBezTo>
                  <a:cubicBezTo>
                    <a:pt x="432" y="54"/>
                    <a:pt x="435" y="58"/>
                    <a:pt x="439" y="60"/>
                  </a:cubicBezTo>
                  <a:cubicBezTo>
                    <a:pt x="441" y="64"/>
                    <a:pt x="446" y="67"/>
                    <a:pt x="451" y="67"/>
                  </a:cubicBezTo>
                  <a:cubicBezTo>
                    <a:pt x="451" y="67"/>
                    <a:pt x="451" y="67"/>
                    <a:pt x="451" y="67"/>
                  </a:cubicBezTo>
                  <a:cubicBezTo>
                    <a:pt x="513" y="67"/>
                    <a:pt x="513" y="67"/>
                    <a:pt x="513" y="67"/>
                  </a:cubicBezTo>
                  <a:cubicBezTo>
                    <a:pt x="520" y="67"/>
                    <a:pt x="526" y="61"/>
                    <a:pt x="526" y="54"/>
                  </a:cubicBezTo>
                  <a:cubicBezTo>
                    <a:pt x="526" y="47"/>
                    <a:pt x="526" y="47"/>
                    <a:pt x="526" y="47"/>
                  </a:cubicBezTo>
                  <a:cubicBezTo>
                    <a:pt x="574" y="47"/>
                    <a:pt x="574" y="47"/>
                    <a:pt x="574" y="47"/>
                  </a:cubicBezTo>
                  <a:cubicBezTo>
                    <a:pt x="574" y="10"/>
                    <a:pt x="574" y="10"/>
                    <a:pt x="574" y="10"/>
                  </a:cubicBezTo>
                  <a:cubicBezTo>
                    <a:pt x="574" y="4"/>
                    <a:pt x="579" y="0"/>
                    <a:pt x="584" y="0"/>
                  </a:cubicBezTo>
                  <a:cubicBezTo>
                    <a:pt x="587" y="0"/>
                    <a:pt x="590" y="1"/>
                    <a:pt x="592" y="3"/>
                  </a:cubicBezTo>
                  <a:cubicBezTo>
                    <a:pt x="625" y="41"/>
                    <a:pt x="658" y="79"/>
                    <a:pt x="690" y="117"/>
                  </a:cubicBezTo>
                  <a:cubicBezTo>
                    <a:pt x="694" y="122"/>
                    <a:pt x="697" y="129"/>
                    <a:pt x="697" y="135"/>
                  </a:cubicBezTo>
                  <a:cubicBezTo>
                    <a:pt x="697" y="141"/>
                    <a:pt x="694" y="147"/>
                    <a:pt x="690" y="152"/>
                  </a:cubicBezTo>
                  <a:cubicBezTo>
                    <a:pt x="659" y="189"/>
                    <a:pt x="627" y="226"/>
                    <a:pt x="594" y="264"/>
                  </a:cubicBezTo>
                  <a:cubicBezTo>
                    <a:pt x="592" y="266"/>
                    <a:pt x="589" y="268"/>
                    <a:pt x="586" y="268"/>
                  </a:cubicBez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" name="Freeform 75">
              <a:extLst>
                <a:ext uri="{FF2B5EF4-FFF2-40B4-BE49-F238E27FC236}">
                  <a16:creationId xmlns:a16="http://schemas.microsoft.com/office/drawing/2014/main" id="{9B7190EF-0CC4-4AFB-8AD1-8BDC0BC40F0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27914" y="5073651"/>
              <a:ext cx="3584575" cy="247650"/>
            </a:xfrm>
            <a:custGeom>
              <a:avLst/>
              <a:gdLst>
                <a:gd name="T0" fmla="*/ 132 w 1086"/>
                <a:gd name="T1" fmla="*/ 34 h 75"/>
                <a:gd name="T2" fmla="*/ 131 w 1086"/>
                <a:gd name="T3" fmla="*/ 34 h 75"/>
                <a:gd name="T4" fmla="*/ 119 w 1086"/>
                <a:gd name="T5" fmla="*/ 14 h 75"/>
                <a:gd name="T6" fmla="*/ 124 w 1086"/>
                <a:gd name="T7" fmla="*/ 20 h 75"/>
                <a:gd name="T8" fmla="*/ 132 w 1086"/>
                <a:gd name="T9" fmla="*/ 28 h 75"/>
                <a:gd name="T10" fmla="*/ 140 w 1086"/>
                <a:gd name="T11" fmla="*/ 20 h 75"/>
                <a:gd name="T12" fmla="*/ 135 w 1086"/>
                <a:gd name="T13" fmla="*/ 12 h 75"/>
                <a:gd name="T14" fmla="*/ 146 w 1086"/>
                <a:gd name="T15" fmla="*/ 20 h 75"/>
                <a:gd name="T16" fmla="*/ 563 w 1086"/>
                <a:gd name="T17" fmla="*/ 29 h 75"/>
                <a:gd name="T18" fmla="*/ 563 w 1086"/>
                <a:gd name="T19" fmla="*/ 51 h 75"/>
                <a:gd name="T20" fmla="*/ 563 w 1086"/>
                <a:gd name="T21" fmla="*/ 29 h 75"/>
                <a:gd name="T22" fmla="*/ 0 w 1086"/>
                <a:gd name="T23" fmla="*/ 37 h 75"/>
                <a:gd name="T24" fmla="*/ 112 w 1086"/>
                <a:gd name="T25" fmla="*/ 16 h 75"/>
                <a:gd name="T26" fmla="*/ 108 w 1086"/>
                <a:gd name="T27" fmla="*/ 24 h 75"/>
                <a:gd name="T28" fmla="*/ 115 w 1086"/>
                <a:gd name="T29" fmla="*/ 31 h 75"/>
                <a:gd name="T30" fmla="*/ 118 w 1086"/>
                <a:gd name="T31" fmla="*/ 40 h 75"/>
                <a:gd name="T32" fmla="*/ 128 w 1086"/>
                <a:gd name="T33" fmla="*/ 40 h 75"/>
                <a:gd name="T34" fmla="*/ 131 w 1086"/>
                <a:gd name="T35" fmla="*/ 44 h 75"/>
                <a:gd name="T36" fmla="*/ 136 w 1086"/>
                <a:gd name="T37" fmla="*/ 44 h 75"/>
                <a:gd name="T38" fmla="*/ 143 w 1086"/>
                <a:gd name="T39" fmla="*/ 37 h 75"/>
                <a:gd name="T40" fmla="*/ 151 w 1086"/>
                <a:gd name="T41" fmla="*/ 35 h 75"/>
                <a:gd name="T42" fmla="*/ 149 w 1086"/>
                <a:gd name="T43" fmla="*/ 31 h 75"/>
                <a:gd name="T44" fmla="*/ 156 w 1086"/>
                <a:gd name="T45" fmla="*/ 24 h 75"/>
                <a:gd name="T46" fmla="*/ 152 w 1086"/>
                <a:gd name="T47" fmla="*/ 16 h 75"/>
                <a:gd name="T48" fmla="*/ 174 w 1086"/>
                <a:gd name="T49" fmla="*/ 10 h 75"/>
                <a:gd name="T50" fmla="*/ 179 w 1086"/>
                <a:gd name="T51" fmla="*/ 12 h 75"/>
                <a:gd name="T52" fmla="*/ 187 w 1086"/>
                <a:gd name="T53" fmla="*/ 12 h 75"/>
                <a:gd name="T54" fmla="*/ 195 w 1086"/>
                <a:gd name="T55" fmla="*/ 8 h 75"/>
                <a:gd name="T56" fmla="*/ 197 w 1086"/>
                <a:gd name="T57" fmla="*/ 8 h 75"/>
                <a:gd name="T58" fmla="*/ 304 w 1086"/>
                <a:gd name="T59" fmla="*/ 16 h 75"/>
                <a:gd name="T60" fmla="*/ 307 w 1086"/>
                <a:gd name="T61" fmla="*/ 30 h 75"/>
                <a:gd name="T62" fmla="*/ 317 w 1086"/>
                <a:gd name="T63" fmla="*/ 25 h 75"/>
                <a:gd name="T64" fmla="*/ 327 w 1086"/>
                <a:gd name="T65" fmla="*/ 24 h 75"/>
                <a:gd name="T66" fmla="*/ 332 w 1086"/>
                <a:gd name="T67" fmla="*/ 35 h 75"/>
                <a:gd name="T68" fmla="*/ 332 w 1086"/>
                <a:gd name="T69" fmla="*/ 56 h 75"/>
                <a:gd name="T70" fmla="*/ 375 w 1086"/>
                <a:gd name="T71" fmla="*/ 39 h 75"/>
                <a:gd name="T72" fmla="*/ 371 w 1086"/>
                <a:gd name="T73" fmla="*/ 33 h 75"/>
                <a:gd name="T74" fmla="*/ 349 w 1086"/>
                <a:gd name="T75" fmla="*/ 2 h 75"/>
                <a:gd name="T76" fmla="*/ 434 w 1086"/>
                <a:gd name="T77" fmla="*/ 15 h 75"/>
                <a:gd name="T78" fmla="*/ 442 w 1086"/>
                <a:gd name="T79" fmla="*/ 33 h 75"/>
                <a:gd name="T80" fmla="*/ 519 w 1086"/>
                <a:gd name="T81" fmla="*/ 0 h 75"/>
                <a:gd name="T82" fmla="*/ 553 w 1086"/>
                <a:gd name="T83" fmla="*/ 12 h 75"/>
                <a:gd name="T84" fmla="*/ 555 w 1086"/>
                <a:gd name="T85" fmla="*/ 12 h 75"/>
                <a:gd name="T86" fmla="*/ 555 w 1086"/>
                <a:gd name="T87" fmla="*/ 12 h 75"/>
                <a:gd name="T88" fmla="*/ 569 w 1086"/>
                <a:gd name="T89" fmla="*/ 8 h 75"/>
                <a:gd name="T90" fmla="*/ 569 w 1086"/>
                <a:gd name="T91" fmla="*/ 8 h 75"/>
                <a:gd name="T92" fmla="*/ 561 w 1086"/>
                <a:gd name="T93" fmla="*/ 0 h 75"/>
                <a:gd name="T94" fmla="*/ 621 w 1086"/>
                <a:gd name="T95" fmla="*/ 30 h 75"/>
                <a:gd name="T96" fmla="*/ 697 w 1086"/>
                <a:gd name="T97" fmla="*/ 43 h 75"/>
                <a:gd name="T98" fmla="*/ 715 w 1086"/>
                <a:gd name="T99" fmla="*/ 25 h 75"/>
                <a:gd name="T100" fmla="*/ 756 w 1086"/>
                <a:gd name="T101" fmla="*/ 3 h 75"/>
                <a:gd name="T102" fmla="*/ 736 w 1086"/>
                <a:gd name="T103" fmla="*/ 24 h 75"/>
                <a:gd name="T104" fmla="*/ 812 w 1086"/>
                <a:gd name="T105" fmla="*/ 24 h 75"/>
                <a:gd name="T106" fmla="*/ 841 w 1086"/>
                <a:gd name="T107" fmla="*/ 6 h 75"/>
                <a:gd name="T108" fmla="*/ 543 w 1086"/>
                <a:gd name="T109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086" h="75">
                  <a:moveTo>
                    <a:pt x="132" y="34"/>
                  </a:moveTo>
                  <a:cubicBezTo>
                    <a:pt x="132" y="34"/>
                    <a:pt x="132" y="34"/>
                    <a:pt x="132" y="34"/>
                  </a:cubicBezTo>
                  <a:cubicBezTo>
                    <a:pt x="131" y="34"/>
                    <a:pt x="131" y="34"/>
                    <a:pt x="131" y="34"/>
                  </a:cubicBezTo>
                  <a:cubicBezTo>
                    <a:pt x="131" y="34"/>
                    <a:pt x="131" y="34"/>
                    <a:pt x="131" y="34"/>
                  </a:cubicBezTo>
                  <a:cubicBezTo>
                    <a:pt x="124" y="33"/>
                    <a:pt x="118" y="27"/>
                    <a:pt x="118" y="20"/>
                  </a:cubicBezTo>
                  <a:cubicBezTo>
                    <a:pt x="118" y="18"/>
                    <a:pt x="118" y="15"/>
                    <a:pt x="119" y="14"/>
                  </a:cubicBezTo>
                  <a:cubicBezTo>
                    <a:pt x="122" y="13"/>
                    <a:pt x="125" y="13"/>
                    <a:pt x="127" y="13"/>
                  </a:cubicBezTo>
                  <a:cubicBezTo>
                    <a:pt x="125" y="14"/>
                    <a:pt x="124" y="17"/>
                    <a:pt x="124" y="20"/>
                  </a:cubicBezTo>
                  <a:cubicBezTo>
                    <a:pt x="124" y="24"/>
                    <a:pt x="127" y="28"/>
                    <a:pt x="132" y="28"/>
                  </a:cubicBezTo>
                  <a:cubicBezTo>
                    <a:pt x="132" y="28"/>
                    <a:pt x="132" y="28"/>
                    <a:pt x="132" y="28"/>
                  </a:cubicBezTo>
                  <a:cubicBezTo>
                    <a:pt x="134" y="28"/>
                    <a:pt x="136" y="27"/>
                    <a:pt x="138" y="25"/>
                  </a:cubicBezTo>
                  <a:cubicBezTo>
                    <a:pt x="139" y="24"/>
                    <a:pt x="140" y="22"/>
                    <a:pt x="140" y="20"/>
                  </a:cubicBezTo>
                  <a:cubicBezTo>
                    <a:pt x="140" y="17"/>
                    <a:pt x="139" y="15"/>
                    <a:pt x="137" y="14"/>
                  </a:cubicBezTo>
                  <a:cubicBezTo>
                    <a:pt x="137" y="13"/>
                    <a:pt x="136" y="13"/>
                    <a:pt x="135" y="12"/>
                  </a:cubicBezTo>
                  <a:cubicBezTo>
                    <a:pt x="138" y="12"/>
                    <a:pt x="141" y="12"/>
                    <a:pt x="144" y="12"/>
                  </a:cubicBezTo>
                  <a:cubicBezTo>
                    <a:pt x="145" y="14"/>
                    <a:pt x="146" y="17"/>
                    <a:pt x="146" y="20"/>
                  </a:cubicBezTo>
                  <a:cubicBezTo>
                    <a:pt x="146" y="28"/>
                    <a:pt x="140" y="34"/>
                    <a:pt x="132" y="34"/>
                  </a:cubicBezTo>
                  <a:moveTo>
                    <a:pt x="563" y="29"/>
                  </a:moveTo>
                  <a:cubicBezTo>
                    <a:pt x="536" y="29"/>
                    <a:pt x="513" y="34"/>
                    <a:pt x="513" y="40"/>
                  </a:cubicBezTo>
                  <a:cubicBezTo>
                    <a:pt x="513" y="46"/>
                    <a:pt x="536" y="51"/>
                    <a:pt x="563" y="51"/>
                  </a:cubicBezTo>
                  <a:cubicBezTo>
                    <a:pt x="591" y="51"/>
                    <a:pt x="613" y="46"/>
                    <a:pt x="613" y="40"/>
                  </a:cubicBezTo>
                  <a:cubicBezTo>
                    <a:pt x="613" y="34"/>
                    <a:pt x="591" y="29"/>
                    <a:pt x="563" y="29"/>
                  </a:cubicBezTo>
                  <a:moveTo>
                    <a:pt x="543" y="75"/>
                  </a:moveTo>
                  <a:cubicBezTo>
                    <a:pt x="243" y="75"/>
                    <a:pt x="0" y="58"/>
                    <a:pt x="0" y="37"/>
                  </a:cubicBezTo>
                  <a:cubicBezTo>
                    <a:pt x="0" y="28"/>
                    <a:pt x="42" y="21"/>
                    <a:pt x="112" y="14"/>
                  </a:cubicBezTo>
                  <a:cubicBezTo>
                    <a:pt x="112" y="15"/>
                    <a:pt x="112" y="15"/>
                    <a:pt x="112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12" y="24"/>
                    <a:pt x="112" y="24"/>
                    <a:pt x="112" y="24"/>
                  </a:cubicBezTo>
                  <a:cubicBezTo>
                    <a:pt x="113" y="26"/>
                    <a:pt x="114" y="29"/>
                    <a:pt x="115" y="31"/>
                  </a:cubicBezTo>
                  <a:cubicBezTo>
                    <a:pt x="112" y="34"/>
                    <a:pt x="112" y="34"/>
                    <a:pt x="112" y="34"/>
                  </a:cubicBezTo>
                  <a:cubicBezTo>
                    <a:pt x="118" y="40"/>
                    <a:pt x="118" y="40"/>
                    <a:pt x="118" y="40"/>
                  </a:cubicBezTo>
                  <a:cubicBezTo>
                    <a:pt x="121" y="37"/>
                    <a:pt x="121" y="37"/>
                    <a:pt x="121" y="37"/>
                  </a:cubicBezTo>
                  <a:cubicBezTo>
                    <a:pt x="123" y="38"/>
                    <a:pt x="125" y="39"/>
                    <a:pt x="128" y="40"/>
                  </a:cubicBezTo>
                  <a:cubicBezTo>
                    <a:pt x="128" y="44"/>
                    <a:pt x="128" y="44"/>
                    <a:pt x="128" y="44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6" y="44"/>
                    <a:pt x="136" y="44"/>
                    <a:pt x="136" y="44"/>
                  </a:cubicBezTo>
                  <a:cubicBezTo>
                    <a:pt x="136" y="40"/>
                    <a:pt x="136" y="40"/>
                    <a:pt x="136" y="40"/>
                  </a:cubicBezTo>
                  <a:cubicBezTo>
                    <a:pt x="139" y="39"/>
                    <a:pt x="141" y="38"/>
                    <a:pt x="143" y="37"/>
                  </a:cubicBezTo>
                  <a:cubicBezTo>
                    <a:pt x="146" y="40"/>
                    <a:pt x="146" y="40"/>
                    <a:pt x="146" y="40"/>
                  </a:cubicBezTo>
                  <a:cubicBezTo>
                    <a:pt x="151" y="35"/>
                    <a:pt x="151" y="35"/>
                    <a:pt x="151" y="35"/>
                  </a:cubicBezTo>
                  <a:cubicBezTo>
                    <a:pt x="152" y="34"/>
                    <a:pt x="152" y="34"/>
                    <a:pt x="152" y="34"/>
                  </a:cubicBezTo>
                  <a:cubicBezTo>
                    <a:pt x="149" y="31"/>
                    <a:pt x="149" y="31"/>
                    <a:pt x="149" y="31"/>
                  </a:cubicBezTo>
                  <a:cubicBezTo>
                    <a:pt x="150" y="29"/>
                    <a:pt x="151" y="26"/>
                    <a:pt x="152" y="24"/>
                  </a:cubicBezTo>
                  <a:cubicBezTo>
                    <a:pt x="156" y="24"/>
                    <a:pt x="156" y="24"/>
                    <a:pt x="156" y="24"/>
                  </a:cubicBezTo>
                  <a:cubicBezTo>
                    <a:pt x="156" y="16"/>
                    <a:pt x="156" y="16"/>
                    <a:pt x="156" y="16"/>
                  </a:cubicBezTo>
                  <a:cubicBezTo>
                    <a:pt x="152" y="16"/>
                    <a:pt x="152" y="16"/>
                    <a:pt x="152" y="16"/>
                  </a:cubicBezTo>
                  <a:cubicBezTo>
                    <a:pt x="151" y="14"/>
                    <a:pt x="151" y="13"/>
                    <a:pt x="150" y="11"/>
                  </a:cubicBezTo>
                  <a:cubicBezTo>
                    <a:pt x="158" y="11"/>
                    <a:pt x="166" y="10"/>
                    <a:pt x="174" y="10"/>
                  </a:cubicBezTo>
                  <a:cubicBezTo>
                    <a:pt x="174" y="12"/>
                    <a:pt x="174" y="12"/>
                    <a:pt x="174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79" y="12"/>
                    <a:pt x="179" y="12"/>
                    <a:pt x="179" y="12"/>
                  </a:cubicBezTo>
                  <a:cubicBezTo>
                    <a:pt x="187" y="12"/>
                    <a:pt x="187" y="12"/>
                    <a:pt x="187" y="12"/>
                  </a:cubicBezTo>
                  <a:cubicBezTo>
                    <a:pt x="187" y="9"/>
                    <a:pt x="187" y="9"/>
                    <a:pt x="187" y="9"/>
                  </a:cubicBezTo>
                  <a:cubicBezTo>
                    <a:pt x="189" y="9"/>
                    <a:pt x="192" y="8"/>
                    <a:pt x="195" y="8"/>
                  </a:cubicBezTo>
                  <a:cubicBezTo>
                    <a:pt x="195" y="9"/>
                    <a:pt x="195" y="9"/>
                    <a:pt x="195" y="9"/>
                  </a:cubicBezTo>
                  <a:cubicBezTo>
                    <a:pt x="197" y="8"/>
                    <a:pt x="197" y="8"/>
                    <a:pt x="197" y="8"/>
                  </a:cubicBezTo>
                  <a:cubicBezTo>
                    <a:pt x="231" y="6"/>
                    <a:pt x="267" y="5"/>
                    <a:pt x="306" y="3"/>
                  </a:cubicBezTo>
                  <a:cubicBezTo>
                    <a:pt x="305" y="7"/>
                    <a:pt x="305" y="12"/>
                    <a:pt x="304" y="16"/>
                  </a:cubicBezTo>
                  <a:cubicBezTo>
                    <a:pt x="304" y="19"/>
                    <a:pt x="304" y="22"/>
                    <a:pt x="303" y="25"/>
                  </a:cubicBezTo>
                  <a:cubicBezTo>
                    <a:pt x="303" y="28"/>
                    <a:pt x="304" y="30"/>
                    <a:pt x="307" y="30"/>
                  </a:cubicBezTo>
                  <a:cubicBezTo>
                    <a:pt x="309" y="31"/>
                    <a:pt x="311" y="31"/>
                    <a:pt x="312" y="31"/>
                  </a:cubicBezTo>
                  <a:cubicBezTo>
                    <a:pt x="315" y="31"/>
                    <a:pt x="315" y="30"/>
                    <a:pt x="317" y="25"/>
                  </a:cubicBezTo>
                  <a:cubicBezTo>
                    <a:pt x="318" y="22"/>
                    <a:pt x="319" y="19"/>
                    <a:pt x="320" y="15"/>
                  </a:cubicBezTo>
                  <a:cubicBezTo>
                    <a:pt x="324" y="17"/>
                    <a:pt x="326" y="21"/>
                    <a:pt x="327" y="24"/>
                  </a:cubicBezTo>
                  <a:cubicBezTo>
                    <a:pt x="327" y="28"/>
                    <a:pt x="329" y="32"/>
                    <a:pt x="333" y="35"/>
                  </a:cubicBezTo>
                  <a:cubicBezTo>
                    <a:pt x="332" y="35"/>
                    <a:pt x="332" y="35"/>
                    <a:pt x="332" y="35"/>
                  </a:cubicBezTo>
                  <a:cubicBezTo>
                    <a:pt x="301" y="35"/>
                    <a:pt x="275" y="40"/>
                    <a:pt x="275" y="45"/>
                  </a:cubicBezTo>
                  <a:cubicBezTo>
                    <a:pt x="275" y="51"/>
                    <a:pt x="301" y="56"/>
                    <a:pt x="332" y="56"/>
                  </a:cubicBezTo>
                  <a:cubicBezTo>
                    <a:pt x="363" y="56"/>
                    <a:pt x="389" y="51"/>
                    <a:pt x="389" y="45"/>
                  </a:cubicBezTo>
                  <a:cubicBezTo>
                    <a:pt x="389" y="43"/>
                    <a:pt x="384" y="40"/>
                    <a:pt x="375" y="39"/>
                  </a:cubicBezTo>
                  <a:cubicBezTo>
                    <a:pt x="375" y="37"/>
                    <a:pt x="374" y="36"/>
                    <a:pt x="373" y="34"/>
                  </a:cubicBezTo>
                  <a:cubicBezTo>
                    <a:pt x="372" y="34"/>
                    <a:pt x="371" y="33"/>
                    <a:pt x="371" y="33"/>
                  </a:cubicBezTo>
                  <a:cubicBezTo>
                    <a:pt x="360" y="28"/>
                    <a:pt x="350" y="15"/>
                    <a:pt x="349" y="5"/>
                  </a:cubicBezTo>
                  <a:cubicBezTo>
                    <a:pt x="349" y="4"/>
                    <a:pt x="349" y="3"/>
                    <a:pt x="349" y="2"/>
                  </a:cubicBezTo>
                  <a:cubicBezTo>
                    <a:pt x="372" y="1"/>
                    <a:pt x="396" y="1"/>
                    <a:pt x="421" y="1"/>
                  </a:cubicBezTo>
                  <a:cubicBezTo>
                    <a:pt x="425" y="6"/>
                    <a:pt x="429" y="11"/>
                    <a:pt x="434" y="15"/>
                  </a:cubicBezTo>
                  <a:cubicBezTo>
                    <a:pt x="417" y="16"/>
                    <a:pt x="404" y="20"/>
                    <a:pt x="404" y="24"/>
                  </a:cubicBezTo>
                  <a:cubicBezTo>
                    <a:pt x="404" y="29"/>
                    <a:pt x="421" y="33"/>
                    <a:pt x="442" y="33"/>
                  </a:cubicBezTo>
                  <a:cubicBezTo>
                    <a:pt x="459" y="33"/>
                    <a:pt x="473" y="30"/>
                    <a:pt x="478" y="27"/>
                  </a:cubicBezTo>
                  <a:cubicBezTo>
                    <a:pt x="495" y="24"/>
                    <a:pt x="510" y="14"/>
                    <a:pt x="519" y="0"/>
                  </a:cubicBezTo>
                  <a:cubicBezTo>
                    <a:pt x="524" y="0"/>
                    <a:pt x="530" y="0"/>
                    <a:pt x="535" y="0"/>
                  </a:cubicBezTo>
                  <a:cubicBezTo>
                    <a:pt x="544" y="8"/>
                    <a:pt x="548" y="11"/>
                    <a:pt x="553" y="12"/>
                  </a:cubicBezTo>
                  <a:cubicBezTo>
                    <a:pt x="554" y="12"/>
                    <a:pt x="554" y="12"/>
                    <a:pt x="555" y="12"/>
                  </a:cubicBezTo>
                  <a:cubicBezTo>
                    <a:pt x="555" y="12"/>
                    <a:pt x="555" y="12"/>
                    <a:pt x="555" y="12"/>
                  </a:cubicBezTo>
                  <a:cubicBezTo>
                    <a:pt x="555" y="12"/>
                    <a:pt x="555" y="12"/>
                    <a:pt x="555" y="12"/>
                  </a:cubicBezTo>
                  <a:cubicBezTo>
                    <a:pt x="555" y="12"/>
                    <a:pt x="555" y="12"/>
                    <a:pt x="555" y="12"/>
                  </a:cubicBezTo>
                  <a:cubicBezTo>
                    <a:pt x="555" y="12"/>
                    <a:pt x="555" y="12"/>
                    <a:pt x="555" y="12"/>
                  </a:cubicBezTo>
                  <a:cubicBezTo>
                    <a:pt x="559" y="12"/>
                    <a:pt x="563" y="10"/>
                    <a:pt x="569" y="8"/>
                  </a:cubicBezTo>
                  <a:cubicBezTo>
                    <a:pt x="569" y="8"/>
                    <a:pt x="569" y="8"/>
                    <a:pt x="569" y="8"/>
                  </a:cubicBezTo>
                  <a:cubicBezTo>
                    <a:pt x="569" y="8"/>
                    <a:pt x="569" y="8"/>
                    <a:pt x="569" y="8"/>
                  </a:cubicBezTo>
                  <a:cubicBezTo>
                    <a:pt x="567" y="7"/>
                    <a:pt x="564" y="4"/>
                    <a:pt x="562" y="1"/>
                  </a:cubicBezTo>
                  <a:cubicBezTo>
                    <a:pt x="561" y="1"/>
                    <a:pt x="561" y="0"/>
                    <a:pt x="561" y="0"/>
                  </a:cubicBezTo>
                  <a:cubicBezTo>
                    <a:pt x="581" y="0"/>
                    <a:pt x="601" y="0"/>
                    <a:pt x="621" y="0"/>
                  </a:cubicBezTo>
                  <a:cubicBezTo>
                    <a:pt x="621" y="30"/>
                    <a:pt x="621" y="30"/>
                    <a:pt x="621" y="30"/>
                  </a:cubicBezTo>
                  <a:cubicBezTo>
                    <a:pt x="621" y="37"/>
                    <a:pt x="627" y="43"/>
                    <a:pt x="634" y="43"/>
                  </a:cubicBezTo>
                  <a:cubicBezTo>
                    <a:pt x="697" y="43"/>
                    <a:pt x="697" y="43"/>
                    <a:pt x="697" y="43"/>
                  </a:cubicBezTo>
                  <a:cubicBezTo>
                    <a:pt x="701" y="43"/>
                    <a:pt x="706" y="40"/>
                    <a:pt x="708" y="36"/>
                  </a:cubicBezTo>
                  <a:cubicBezTo>
                    <a:pt x="712" y="34"/>
                    <a:pt x="715" y="29"/>
                    <a:pt x="715" y="25"/>
                  </a:cubicBezTo>
                  <a:cubicBezTo>
                    <a:pt x="715" y="1"/>
                    <a:pt x="715" y="1"/>
                    <a:pt x="715" y="1"/>
                  </a:cubicBezTo>
                  <a:cubicBezTo>
                    <a:pt x="729" y="2"/>
                    <a:pt x="742" y="2"/>
                    <a:pt x="756" y="3"/>
                  </a:cubicBezTo>
                  <a:cubicBezTo>
                    <a:pt x="760" y="8"/>
                    <a:pt x="765" y="12"/>
                    <a:pt x="770" y="15"/>
                  </a:cubicBezTo>
                  <a:cubicBezTo>
                    <a:pt x="751" y="16"/>
                    <a:pt x="736" y="19"/>
                    <a:pt x="736" y="24"/>
                  </a:cubicBezTo>
                  <a:cubicBezTo>
                    <a:pt x="736" y="29"/>
                    <a:pt x="753" y="33"/>
                    <a:pt x="774" y="33"/>
                  </a:cubicBezTo>
                  <a:cubicBezTo>
                    <a:pt x="795" y="33"/>
                    <a:pt x="812" y="29"/>
                    <a:pt x="812" y="24"/>
                  </a:cubicBezTo>
                  <a:cubicBezTo>
                    <a:pt x="812" y="23"/>
                    <a:pt x="812" y="23"/>
                    <a:pt x="811" y="22"/>
                  </a:cubicBezTo>
                  <a:cubicBezTo>
                    <a:pt x="823" y="20"/>
                    <a:pt x="833" y="14"/>
                    <a:pt x="841" y="6"/>
                  </a:cubicBezTo>
                  <a:cubicBezTo>
                    <a:pt x="989" y="12"/>
                    <a:pt x="1086" y="24"/>
                    <a:pt x="1086" y="37"/>
                  </a:cubicBezTo>
                  <a:cubicBezTo>
                    <a:pt x="1086" y="58"/>
                    <a:pt x="843" y="75"/>
                    <a:pt x="543" y="75"/>
                  </a:cubicBezTo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" name="Freeform 76">
              <a:extLst>
                <a:ext uri="{FF2B5EF4-FFF2-40B4-BE49-F238E27FC236}">
                  <a16:creationId xmlns:a16="http://schemas.microsoft.com/office/drawing/2014/main" id="{6545098F-5E1F-4E33-8C29-148F9212297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26414" y="3671888"/>
              <a:ext cx="293688" cy="1184275"/>
            </a:xfrm>
            <a:custGeom>
              <a:avLst/>
              <a:gdLst>
                <a:gd name="T0" fmla="*/ 1 w 89"/>
                <a:gd name="T1" fmla="*/ 337 h 359"/>
                <a:gd name="T2" fmla="*/ 1 w 89"/>
                <a:gd name="T3" fmla="*/ 337 h 359"/>
                <a:gd name="T4" fmla="*/ 1 w 89"/>
                <a:gd name="T5" fmla="*/ 337 h 359"/>
                <a:gd name="T6" fmla="*/ 1 w 89"/>
                <a:gd name="T7" fmla="*/ 337 h 359"/>
                <a:gd name="T8" fmla="*/ 1 w 89"/>
                <a:gd name="T9" fmla="*/ 337 h 359"/>
                <a:gd name="T10" fmla="*/ 1 w 89"/>
                <a:gd name="T11" fmla="*/ 337 h 359"/>
                <a:gd name="T12" fmla="*/ 1 w 89"/>
                <a:gd name="T13" fmla="*/ 336 h 359"/>
                <a:gd name="T14" fmla="*/ 2 w 89"/>
                <a:gd name="T15" fmla="*/ 332 h 359"/>
                <a:gd name="T16" fmla="*/ 2 w 89"/>
                <a:gd name="T17" fmla="*/ 332 h 359"/>
                <a:gd name="T18" fmla="*/ 25 w 89"/>
                <a:gd name="T19" fmla="*/ 312 h 359"/>
                <a:gd name="T20" fmla="*/ 30 w 89"/>
                <a:gd name="T21" fmla="*/ 311 h 359"/>
                <a:gd name="T22" fmla="*/ 34 w 89"/>
                <a:gd name="T23" fmla="*/ 300 h 359"/>
                <a:gd name="T24" fmla="*/ 24 w 89"/>
                <a:gd name="T25" fmla="*/ 292 h 359"/>
                <a:gd name="T26" fmla="*/ 1 w 89"/>
                <a:gd name="T27" fmla="*/ 268 h 359"/>
                <a:gd name="T28" fmla="*/ 25 w 89"/>
                <a:gd name="T29" fmla="*/ 245 h 359"/>
                <a:gd name="T30" fmla="*/ 35 w 89"/>
                <a:gd name="T31" fmla="*/ 235 h 359"/>
                <a:gd name="T32" fmla="*/ 25 w 89"/>
                <a:gd name="T33" fmla="*/ 225 h 359"/>
                <a:gd name="T34" fmla="*/ 2 w 89"/>
                <a:gd name="T35" fmla="*/ 199 h 359"/>
                <a:gd name="T36" fmla="*/ 24 w 89"/>
                <a:gd name="T37" fmla="*/ 178 h 359"/>
                <a:gd name="T38" fmla="*/ 35 w 89"/>
                <a:gd name="T39" fmla="*/ 168 h 359"/>
                <a:gd name="T40" fmla="*/ 24 w 89"/>
                <a:gd name="T41" fmla="*/ 158 h 359"/>
                <a:gd name="T42" fmla="*/ 7 w 89"/>
                <a:gd name="T43" fmla="*/ 150 h 359"/>
                <a:gd name="T44" fmla="*/ 1 w 89"/>
                <a:gd name="T45" fmla="*/ 134 h 359"/>
                <a:gd name="T46" fmla="*/ 1 w 89"/>
                <a:gd name="T47" fmla="*/ 134 h 359"/>
                <a:gd name="T48" fmla="*/ 1 w 89"/>
                <a:gd name="T49" fmla="*/ 0 h 359"/>
                <a:gd name="T50" fmla="*/ 12 w 89"/>
                <a:gd name="T51" fmla="*/ 0 h 359"/>
                <a:gd name="T52" fmla="*/ 12 w 89"/>
                <a:gd name="T53" fmla="*/ 133 h 359"/>
                <a:gd name="T54" fmla="*/ 12 w 89"/>
                <a:gd name="T55" fmla="*/ 135 h 359"/>
                <a:gd name="T56" fmla="*/ 20 w 89"/>
                <a:gd name="T57" fmla="*/ 146 h 359"/>
                <a:gd name="T58" fmla="*/ 25 w 89"/>
                <a:gd name="T59" fmla="*/ 147 h 359"/>
                <a:gd name="T60" fmla="*/ 45 w 89"/>
                <a:gd name="T61" fmla="*/ 164 h 359"/>
                <a:gd name="T62" fmla="*/ 25 w 89"/>
                <a:gd name="T63" fmla="*/ 189 h 359"/>
                <a:gd name="T64" fmla="*/ 13 w 89"/>
                <a:gd name="T65" fmla="*/ 200 h 359"/>
                <a:gd name="T66" fmla="*/ 19 w 89"/>
                <a:gd name="T67" fmla="*/ 212 h 359"/>
                <a:gd name="T68" fmla="*/ 26 w 89"/>
                <a:gd name="T69" fmla="*/ 214 h 359"/>
                <a:gd name="T70" fmla="*/ 45 w 89"/>
                <a:gd name="T71" fmla="*/ 231 h 359"/>
                <a:gd name="T72" fmla="*/ 42 w 89"/>
                <a:gd name="T73" fmla="*/ 247 h 359"/>
                <a:gd name="T74" fmla="*/ 25 w 89"/>
                <a:gd name="T75" fmla="*/ 256 h 359"/>
                <a:gd name="T76" fmla="*/ 13 w 89"/>
                <a:gd name="T77" fmla="*/ 273 h 359"/>
                <a:gd name="T78" fmla="*/ 24 w 89"/>
                <a:gd name="T79" fmla="*/ 281 h 359"/>
                <a:gd name="T80" fmla="*/ 44 w 89"/>
                <a:gd name="T81" fmla="*/ 293 h 359"/>
                <a:gd name="T82" fmla="*/ 35 w 89"/>
                <a:gd name="T83" fmla="*/ 320 h 359"/>
                <a:gd name="T84" fmla="*/ 23 w 89"/>
                <a:gd name="T85" fmla="*/ 324 h 359"/>
                <a:gd name="T86" fmla="*/ 13 w 89"/>
                <a:gd name="T87" fmla="*/ 333 h 359"/>
                <a:gd name="T88" fmla="*/ 12 w 89"/>
                <a:gd name="T89" fmla="*/ 339 h 359"/>
                <a:gd name="T90" fmla="*/ 13 w 89"/>
                <a:gd name="T91" fmla="*/ 341 h 359"/>
                <a:gd name="T92" fmla="*/ 24 w 89"/>
                <a:gd name="T93" fmla="*/ 349 h 359"/>
                <a:gd name="T94" fmla="*/ 26 w 89"/>
                <a:gd name="T95" fmla="*/ 349 h 359"/>
                <a:gd name="T96" fmla="*/ 89 w 89"/>
                <a:gd name="T97" fmla="*/ 349 h 359"/>
                <a:gd name="T98" fmla="*/ 88 w 89"/>
                <a:gd name="T99" fmla="*/ 359 h 359"/>
                <a:gd name="T100" fmla="*/ 24 w 89"/>
                <a:gd name="T101" fmla="*/ 359 h 359"/>
                <a:gd name="T102" fmla="*/ 24 w 89"/>
                <a:gd name="T103" fmla="*/ 359 h 359"/>
                <a:gd name="T104" fmla="*/ 9 w 89"/>
                <a:gd name="T105" fmla="*/ 354 h 359"/>
                <a:gd name="T106" fmla="*/ 2 w 89"/>
                <a:gd name="T107" fmla="*/ 340 h 359"/>
                <a:gd name="T108" fmla="*/ 1 w 89"/>
                <a:gd name="T109" fmla="*/ 337 h 3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89" h="359">
                  <a:moveTo>
                    <a:pt x="1" y="337"/>
                  </a:moveTo>
                  <a:cubicBezTo>
                    <a:pt x="1" y="337"/>
                    <a:pt x="1" y="337"/>
                    <a:pt x="1" y="337"/>
                  </a:cubicBezTo>
                  <a:cubicBezTo>
                    <a:pt x="1" y="337"/>
                    <a:pt x="1" y="337"/>
                    <a:pt x="1" y="337"/>
                  </a:cubicBezTo>
                  <a:cubicBezTo>
                    <a:pt x="1" y="337"/>
                    <a:pt x="1" y="337"/>
                    <a:pt x="1" y="337"/>
                  </a:cubicBezTo>
                  <a:cubicBezTo>
                    <a:pt x="1" y="337"/>
                    <a:pt x="1" y="337"/>
                    <a:pt x="1" y="337"/>
                  </a:cubicBezTo>
                  <a:cubicBezTo>
                    <a:pt x="1" y="337"/>
                    <a:pt x="1" y="337"/>
                    <a:pt x="1" y="337"/>
                  </a:cubicBezTo>
                  <a:cubicBezTo>
                    <a:pt x="1" y="336"/>
                    <a:pt x="1" y="336"/>
                    <a:pt x="1" y="336"/>
                  </a:cubicBezTo>
                  <a:cubicBezTo>
                    <a:pt x="1" y="334"/>
                    <a:pt x="2" y="332"/>
                    <a:pt x="2" y="332"/>
                  </a:cubicBezTo>
                  <a:cubicBezTo>
                    <a:pt x="2" y="332"/>
                    <a:pt x="2" y="332"/>
                    <a:pt x="2" y="332"/>
                  </a:cubicBezTo>
                  <a:cubicBezTo>
                    <a:pt x="4" y="321"/>
                    <a:pt x="13" y="312"/>
                    <a:pt x="25" y="312"/>
                  </a:cubicBezTo>
                  <a:cubicBezTo>
                    <a:pt x="26" y="312"/>
                    <a:pt x="28" y="312"/>
                    <a:pt x="30" y="311"/>
                  </a:cubicBezTo>
                  <a:cubicBezTo>
                    <a:pt x="34" y="309"/>
                    <a:pt x="36" y="304"/>
                    <a:pt x="34" y="300"/>
                  </a:cubicBezTo>
                  <a:cubicBezTo>
                    <a:pt x="33" y="295"/>
                    <a:pt x="29" y="292"/>
                    <a:pt x="24" y="292"/>
                  </a:cubicBezTo>
                  <a:cubicBezTo>
                    <a:pt x="11" y="292"/>
                    <a:pt x="1" y="281"/>
                    <a:pt x="1" y="268"/>
                  </a:cubicBezTo>
                  <a:cubicBezTo>
                    <a:pt x="2" y="254"/>
                    <a:pt x="13" y="245"/>
                    <a:pt x="25" y="245"/>
                  </a:cubicBezTo>
                  <a:cubicBezTo>
                    <a:pt x="30" y="245"/>
                    <a:pt x="35" y="241"/>
                    <a:pt x="35" y="235"/>
                  </a:cubicBezTo>
                  <a:cubicBezTo>
                    <a:pt x="35" y="229"/>
                    <a:pt x="30" y="225"/>
                    <a:pt x="25" y="225"/>
                  </a:cubicBezTo>
                  <a:cubicBezTo>
                    <a:pt x="11" y="225"/>
                    <a:pt x="0" y="213"/>
                    <a:pt x="2" y="199"/>
                  </a:cubicBezTo>
                  <a:cubicBezTo>
                    <a:pt x="3" y="187"/>
                    <a:pt x="13" y="178"/>
                    <a:pt x="24" y="178"/>
                  </a:cubicBezTo>
                  <a:cubicBezTo>
                    <a:pt x="30" y="178"/>
                    <a:pt x="35" y="174"/>
                    <a:pt x="35" y="168"/>
                  </a:cubicBezTo>
                  <a:cubicBezTo>
                    <a:pt x="35" y="162"/>
                    <a:pt x="30" y="158"/>
                    <a:pt x="24" y="158"/>
                  </a:cubicBezTo>
                  <a:cubicBezTo>
                    <a:pt x="17" y="157"/>
                    <a:pt x="11" y="155"/>
                    <a:pt x="7" y="150"/>
                  </a:cubicBezTo>
                  <a:cubicBezTo>
                    <a:pt x="3" y="145"/>
                    <a:pt x="2" y="140"/>
                    <a:pt x="1" y="134"/>
                  </a:cubicBezTo>
                  <a:cubicBezTo>
                    <a:pt x="1" y="134"/>
                    <a:pt x="1" y="134"/>
                    <a:pt x="1" y="13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133"/>
                    <a:pt x="12" y="133"/>
                    <a:pt x="12" y="133"/>
                  </a:cubicBezTo>
                  <a:cubicBezTo>
                    <a:pt x="12" y="134"/>
                    <a:pt x="12" y="134"/>
                    <a:pt x="12" y="135"/>
                  </a:cubicBezTo>
                  <a:cubicBezTo>
                    <a:pt x="13" y="140"/>
                    <a:pt x="15" y="144"/>
                    <a:pt x="20" y="146"/>
                  </a:cubicBezTo>
                  <a:cubicBezTo>
                    <a:pt x="21" y="146"/>
                    <a:pt x="23" y="147"/>
                    <a:pt x="25" y="147"/>
                  </a:cubicBezTo>
                  <a:cubicBezTo>
                    <a:pt x="36" y="147"/>
                    <a:pt x="43" y="155"/>
                    <a:pt x="45" y="164"/>
                  </a:cubicBezTo>
                  <a:cubicBezTo>
                    <a:pt x="48" y="176"/>
                    <a:pt x="38" y="189"/>
                    <a:pt x="25" y="189"/>
                  </a:cubicBezTo>
                  <a:cubicBezTo>
                    <a:pt x="18" y="190"/>
                    <a:pt x="14" y="193"/>
                    <a:pt x="13" y="200"/>
                  </a:cubicBezTo>
                  <a:cubicBezTo>
                    <a:pt x="12" y="205"/>
                    <a:pt x="14" y="210"/>
                    <a:pt x="19" y="212"/>
                  </a:cubicBezTo>
                  <a:cubicBezTo>
                    <a:pt x="21" y="214"/>
                    <a:pt x="24" y="214"/>
                    <a:pt x="26" y="214"/>
                  </a:cubicBezTo>
                  <a:cubicBezTo>
                    <a:pt x="35" y="215"/>
                    <a:pt x="43" y="221"/>
                    <a:pt x="45" y="231"/>
                  </a:cubicBezTo>
                  <a:cubicBezTo>
                    <a:pt x="46" y="237"/>
                    <a:pt x="45" y="242"/>
                    <a:pt x="42" y="247"/>
                  </a:cubicBezTo>
                  <a:cubicBezTo>
                    <a:pt x="38" y="253"/>
                    <a:pt x="32" y="256"/>
                    <a:pt x="25" y="256"/>
                  </a:cubicBezTo>
                  <a:cubicBezTo>
                    <a:pt x="16" y="257"/>
                    <a:pt x="11" y="264"/>
                    <a:pt x="13" y="273"/>
                  </a:cubicBezTo>
                  <a:cubicBezTo>
                    <a:pt x="14" y="277"/>
                    <a:pt x="20" y="281"/>
                    <a:pt x="24" y="281"/>
                  </a:cubicBezTo>
                  <a:cubicBezTo>
                    <a:pt x="33" y="281"/>
                    <a:pt x="40" y="285"/>
                    <a:pt x="44" y="293"/>
                  </a:cubicBezTo>
                  <a:cubicBezTo>
                    <a:pt x="49" y="303"/>
                    <a:pt x="45" y="315"/>
                    <a:pt x="35" y="320"/>
                  </a:cubicBezTo>
                  <a:cubicBezTo>
                    <a:pt x="32" y="323"/>
                    <a:pt x="28" y="324"/>
                    <a:pt x="23" y="324"/>
                  </a:cubicBezTo>
                  <a:cubicBezTo>
                    <a:pt x="18" y="324"/>
                    <a:pt x="14" y="328"/>
                    <a:pt x="13" y="333"/>
                  </a:cubicBezTo>
                  <a:cubicBezTo>
                    <a:pt x="12" y="336"/>
                    <a:pt x="12" y="338"/>
                    <a:pt x="12" y="339"/>
                  </a:cubicBezTo>
                  <a:cubicBezTo>
                    <a:pt x="13" y="339"/>
                    <a:pt x="13" y="340"/>
                    <a:pt x="13" y="341"/>
                  </a:cubicBezTo>
                  <a:cubicBezTo>
                    <a:pt x="15" y="345"/>
                    <a:pt x="19" y="348"/>
                    <a:pt x="24" y="349"/>
                  </a:cubicBezTo>
                  <a:cubicBezTo>
                    <a:pt x="24" y="349"/>
                    <a:pt x="25" y="349"/>
                    <a:pt x="26" y="349"/>
                  </a:cubicBezTo>
                  <a:cubicBezTo>
                    <a:pt x="89" y="349"/>
                    <a:pt x="89" y="349"/>
                    <a:pt x="89" y="349"/>
                  </a:cubicBezTo>
                  <a:cubicBezTo>
                    <a:pt x="88" y="359"/>
                    <a:pt x="88" y="359"/>
                    <a:pt x="88" y="359"/>
                  </a:cubicBezTo>
                  <a:cubicBezTo>
                    <a:pt x="24" y="359"/>
                    <a:pt x="24" y="359"/>
                    <a:pt x="24" y="359"/>
                  </a:cubicBezTo>
                  <a:cubicBezTo>
                    <a:pt x="24" y="359"/>
                    <a:pt x="24" y="359"/>
                    <a:pt x="24" y="359"/>
                  </a:cubicBezTo>
                  <a:cubicBezTo>
                    <a:pt x="19" y="359"/>
                    <a:pt x="14" y="357"/>
                    <a:pt x="9" y="354"/>
                  </a:cubicBezTo>
                  <a:cubicBezTo>
                    <a:pt x="5" y="350"/>
                    <a:pt x="3" y="346"/>
                    <a:pt x="2" y="340"/>
                  </a:cubicBezTo>
                  <a:cubicBezTo>
                    <a:pt x="1" y="339"/>
                    <a:pt x="1" y="338"/>
                    <a:pt x="1" y="337"/>
                  </a:cubicBezTo>
                </a:path>
              </a:pathLst>
            </a:custGeom>
            <a:solidFill>
              <a:srgbClr val="5859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" name="Freeform 77">
              <a:extLst>
                <a:ext uri="{FF2B5EF4-FFF2-40B4-BE49-F238E27FC236}">
                  <a16:creationId xmlns:a16="http://schemas.microsoft.com/office/drawing/2014/main" id="{7FA4B2BF-313F-4FF6-ACD8-E21D913388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74026" y="3565526"/>
              <a:ext cx="152400" cy="115888"/>
            </a:xfrm>
            <a:custGeom>
              <a:avLst/>
              <a:gdLst>
                <a:gd name="T0" fmla="*/ 6 w 46"/>
                <a:gd name="T1" fmla="*/ 0 h 35"/>
                <a:gd name="T2" fmla="*/ 6 w 46"/>
                <a:gd name="T3" fmla="*/ 0 h 35"/>
                <a:gd name="T4" fmla="*/ 17 w 46"/>
                <a:gd name="T5" fmla="*/ 0 h 35"/>
                <a:gd name="T6" fmla="*/ 17 w 46"/>
                <a:gd name="T7" fmla="*/ 0 h 35"/>
                <a:gd name="T8" fmla="*/ 29 w 46"/>
                <a:gd name="T9" fmla="*/ 0 h 35"/>
                <a:gd name="T10" fmla="*/ 29 w 46"/>
                <a:gd name="T11" fmla="*/ 0 h 35"/>
                <a:gd name="T12" fmla="*/ 40 w 46"/>
                <a:gd name="T13" fmla="*/ 0 h 35"/>
                <a:gd name="T14" fmla="*/ 40 w 46"/>
                <a:gd name="T15" fmla="*/ 0 h 35"/>
                <a:gd name="T16" fmla="*/ 46 w 46"/>
                <a:gd name="T17" fmla="*/ 0 h 35"/>
                <a:gd name="T18" fmla="*/ 46 w 46"/>
                <a:gd name="T19" fmla="*/ 20 h 35"/>
                <a:gd name="T20" fmla="*/ 37 w 46"/>
                <a:gd name="T21" fmla="*/ 29 h 35"/>
                <a:gd name="T22" fmla="*/ 35 w 46"/>
                <a:gd name="T23" fmla="*/ 29 h 35"/>
                <a:gd name="T24" fmla="*/ 35 w 46"/>
                <a:gd name="T25" fmla="*/ 35 h 35"/>
                <a:gd name="T26" fmla="*/ 12 w 46"/>
                <a:gd name="T27" fmla="*/ 35 h 35"/>
                <a:gd name="T28" fmla="*/ 12 w 46"/>
                <a:gd name="T29" fmla="*/ 29 h 35"/>
                <a:gd name="T30" fmla="*/ 9 w 46"/>
                <a:gd name="T31" fmla="*/ 29 h 35"/>
                <a:gd name="T32" fmla="*/ 0 w 46"/>
                <a:gd name="T33" fmla="*/ 20 h 35"/>
                <a:gd name="T34" fmla="*/ 0 w 46"/>
                <a:gd name="T35" fmla="*/ 0 h 35"/>
                <a:gd name="T36" fmla="*/ 6 w 46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6" h="35">
                  <a:moveTo>
                    <a:pt x="6" y="0"/>
                  </a:moveTo>
                  <a:cubicBezTo>
                    <a:pt x="6" y="0"/>
                    <a:pt x="6" y="0"/>
                    <a:pt x="6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29" y="0"/>
                    <a:pt x="29" y="0"/>
                    <a:pt x="29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0" y="0"/>
                    <a:pt x="40" y="0"/>
                    <a:pt x="40" y="0"/>
                  </a:cubicBezTo>
                  <a:cubicBezTo>
                    <a:pt x="46" y="0"/>
                    <a:pt x="46" y="0"/>
                    <a:pt x="46" y="0"/>
                  </a:cubicBezTo>
                  <a:cubicBezTo>
                    <a:pt x="46" y="20"/>
                    <a:pt x="46" y="20"/>
                    <a:pt x="46" y="20"/>
                  </a:cubicBezTo>
                  <a:cubicBezTo>
                    <a:pt x="46" y="25"/>
                    <a:pt x="42" y="29"/>
                    <a:pt x="37" y="29"/>
                  </a:cubicBezTo>
                  <a:cubicBezTo>
                    <a:pt x="35" y="29"/>
                    <a:pt x="35" y="29"/>
                    <a:pt x="35" y="29"/>
                  </a:cubicBezTo>
                  <a:cubicBezTo>
                    <a:pt x="35" y="35"/>
                    <a:pt x="35" y="35"/>
                    <a:pt x="35" y="35"/>
                  </a:cubicBezTo>
                  <a:cubicBezTo>
                    <a:pt x="12" y="35"/>
                    <a:pt x="12" y="35"/>
                    <a:pt x="12" y="35"/>
                  </a:cubicBezTo>
                  <a:cubicBezTo>
                    <a:pt x="12" y="29"/>
                    <a:pt x="12" y="29"/>
                    <a:pt x="12" y="29"/>
                  </a:cubicBezTo>
                  <a:cubicBezTo>
                    <a:pt x="9" y="29"/>
                    <a:pt x="9" y="29"/>
                    <a:pt x="9" y="29"/>
                  </a:cubicBezTo>
                  <a:cubicBezTo>
                    <a:pt x="4" y="29"/>
                    <a:pt x="0" y="25"/>
                    <a:pt x="0" y="2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6" y="0"/>
                    <a:pt x="6" y="0"/>
                    <a:pt x="6" y="0"/>
                  </a:cubicBezTo>
                </a:path>
              </a:pathLst>
            </a:cu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" name="Rectangle 78">
              <a:extLst>
                <a:ext uri="{FF2B5EF4-FFF2-40B4-BE49-F238E27FC236}">
                  <a16:creationId xmlns:a16="http://schemas.microsoft.com/office/drawing/2014/main" id="{1C1C9C85-7B8D-4026-A7AB-576F6CE40C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189914" y="3662363"/>
              <a:ext cx="1588" cy="19050"/>
            </a:xfrm>
            <a:prstGeom prst="rect">
              <a:avLst/>
            </a:pr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" name="Freeform 79">
              <a:extLst>
                <a:ext uri="{FF2B5EF4-FFF2-40B4-BE49-F238E27FC236}">
                  <a16:creationId xmlns:a16="http://schemas.microsoft.com/office/drawing/2014/main" id="{2B04F98B-78F3-461E-AC07-BBBCBCDEFD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13714" y="3662363"/>
              <a:ext cx="76200" cy="19050"/>
            </a:xfrm>
            <a:custGeom>
              <a:avLst/>
              <a:gdLst>
                <a:gd name="T0" fmla="*/ 48 w 48"/>
                <a:gd name="T1" fmla="*/ 12 h 12"/>
                <a:gd name="T2" fmla="*/ 0 w 48"/>
                <a:gd name="T3" fmla="*/ 12 h 12"/>
                <a:gd name="T4" fmla="*/ 0 w 48"/>
                <a:gd name="T5" fmla="*/ 0 h 12"/>
                <a:gd name="T6" fmla="*/ 48 w 48"/>
                <a:gd name="T7" fmla="*/ 0 h 12"/>
                <a:gd name="T8" fmla="*/ 48 w 48"/>
                <a:gd name="T9" fmla="*/ 0 h 12"/>
                <a:gd name="T10" fmla="*/ 48 w 48"/>
                <a:gd name="T11" fmla="*/ 0 h 12"/>
                <a:gd name="T12" fmla="*/ 48 w 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2">
                  <a:moveTo>
                    <a:pt x="48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2"/>
                  </a:lnTo>
                  <a:close/>
                </a:path>
              </a:pathLst>
            </a:custGeom>
            <a:solidFill>
              <a:srgbClr val="BDA93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" name="Freeform 80">
              <a:extLst>
                <a:ext uri="{FF2B5EF4-FFF2-40B4-BE49-F238E27FC236}">
                  <a16:creationId xmlns:a16="http://schemas.microsoft.com/office/drawing/2014/main" id="{5686F42C-2D1B-4290-8F5E-A8910BC7ED4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13714" y="3662363"/>
              <a:ext cx="76200" cy="19050"/>
            </a:xfrm>
            <a:custGeom>
              <a:avLst/>
              <a:gdLst>
                <a:gd name="T0" fmla="*/ 48 w 48"/>
                <a:gd name="T1" fmla="*/ 12 h 12"/>
                <a:gd name="T2" fmla="*/ 0 w 48"/>
                <a:gd name="T3" fmla="*/ 12 h 12"/>
                <a:gd name="T4" fmla="*/ 0 w 48"/>
                <a:gd name="T5" fmla="*/ 0 h 12"/>
                <a:gd name="T6" fmla="*/ 48 w 48"/>
                <a:gd name="T7" fmla="*/ 0 h 12"/>
                <a:gd name="T8" fmla="*/ 48 w 48"/>
                <a:gd name="T9" fmla="*/ 0 h 12"/>
                <a:gd name="T10" fmla="*/ 48 w 48"/>
                <a:gd name="T11" fmla="*/ 0 h 12"/>
                <a:gd name="T12" fmla="*/ 48 w 48"/>
                <a:gd name="T13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8" h="12">
                  <a:moveTo>
                    <a:pt x="48" y="12"/>
                  </a:moveTo>
                  <a:lnTo>
                    <a:pt x="0" y="12"/>
                  </a:lnTo>
                  <a:lnTo>
                    <a:pt x="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" name="Freeform 81">
              <a:extLst>
                <a:ext uri="{FF2B5EF4-FFF2-40B4-BE49-F238E27FC236}">
                  <a16:creationId xmlns:a16="http://schemas.microsoft.com/office/drawing/2014/main" id="{A47A76CE-F931-4317-8F26-4439F56F58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169276" y="3500438"/>
              <a:ext cx="36513" cy="65088"/>
            </a:xfrm>
            <a:custGeom>
              <a:avLst/>
              <a:gdLst>
                <a:gd name="T0" fmla="*/ 0 w 11"/>
                <a:gd name="T1" fmla="*/ 20 h 20"/>
                <a:gd name="T2" fmla="*/ 11 w 11"/>
                <a:gd name="T3" fmla="*/ 20 h 20"/>
                <a:gd name="T4" fmla="*/ 11 w 11"/>
                <a:gd name="T5" fmla="*/ 0 h 20"/>
                <a:gd name="T6" fmla="*/ 0 w 11"/>
                <a:gd name="T7" fmla="*/ 0 h 20"/>
                <a:gd name="T8" fmla="*/ 0 w 11"/>
                <a:gd name="T9" fmla="*/ 20 h 20"/>
                <a:gd name="T10" fmla="*/ 3 w 11"/>
                <a:gd name="T11" fmla="*/ 6 h 20"/>
                <a:gd name="T12" fmla="*/ 6 w 11"/>
                <a:gd name="T13" fmla="*/ 3 h 20"/>
                <a:gd name="T14" fmla="*/ 8 w 11"/>
                <a:gd name="T15" fmla="*/ 6 h 20"/>
                <a:gd name="T16" fmla="*/ 6 w 11"/>
                <a:gd name="T17" fmla="*/ 9 h 20"/>
                <a:gd name="T18" fmla="*/ 3 w 11"/>
                <a:gd name="T1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0">
                  <a:moveTo>
                    <a:pt x="0" y="20"/>
                  </a:moveTo>
                  <a:cubicBezTo>
                    <a:pt x="11" y="20"/>
                    <a:pt x="11" y="20"/>
                    <a:pt x="11" y="2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0"/>
                  </a:lnTo>
                  <a:close/>
                  <a:moveTo>
                    <a:pt x="3" y="6"/>
                  </a:moveTo>
                  <a:cubicBezTo>
                    <a:pt x="3" y="4"/>
                    <a:pt x="4" y="3"/>
                    <a:pt x="6" y="3"/>
                  </a:cubicBezTo>
                  <a:cubicBezTo>
                    <a:pt x="7" y="3"/>
                    <a:pt x="8" y="4"/>
                    <a:pt x="8" y="6"/>
                  </a:cubicBezTo>
                  <a:cubicBezTo>
                    <a:pt x="8" y="7"/>
                    <a:pt x="7" y="9"/>
                    <a:pt x="6" y="9"/>
                  </a:cubicBezTo>
                  <a:cubicBezTo>
                    <a:pt x="4" y="9"/>
                    <a:pt x="3" y="7"/>
                    <a:pt x="3" y="6"/>
                  </a:cubicBezTo>
                </a:path>
              </a:pathLst>
            </a:custGeom>
            <a:solidFill>
              <a:srgbClr val="FBF4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" name="Freeform 82">
              <a:extLst>
                <a:ext uri="{FF2B5EF4-FFF2-40B4-BE49-F238E27FC236}">
                  <a16:creationId xmlns:a16="http://schemas.microsoft.com/office/drawing/2014/main" id="{D326D016-41C1-401F-96B0-50312981F37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94664" y="3500438"/>
              <a:ext cx="34925" cy="65088"/>
            </a:xfrm>
            <a:custGeom>
              <a:avLst/>
              <a:gdLst>
                <a:gd name="T0" fmla="*/ 0 w 11"/>
                <a:gd name="T1" fmla="*/ 20 h 20"/>
                <a:gd name="T2" fmla="*/ 11 w 11"/>
                <a:gd name="T3" fmla="*/ 20 h 20"/>
                <a:gd name="T4" fmla="*/ 11 w 11"/>
                <a:gd name="T5" fmla="*/ 0 h 20"/>
                <a:gd name="T6" fmla="*/ 0 w 11"/>
                <a:gd name="T7" fmla="*/ 0 h 20"/>
                <a:gd name="T8" fmla="*/ 0 w 11"/>
                <a:gd name="T9" fmla="*/ 20 h 20"/>
                <a:gd name="T10" fmla="*/ 3 w 11"/>
                <a:gd name="T11" fmla="*/ 6 h 20"/>
                <a:gd name="T12" fmla="*/ 6 w 11"/>
                <a:gd name="T13" fmla="*/ 3 h 20"/>
                <a:gd name="T14" fmla="*/ 8 w 11"/>
                <a:gd name="T15" fmla="*/ 6 h 20"/>
                <a:gd name="T16" fmla="*/ 6 w 11"/>
                <a:gd name="T17" fmla="*/ 9 h 20"/>
                <a:gd name="T18" fmla="*/ 3 w 11"/>
                <a:gd name="T19" fmla="*/ 6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0">
                  <a:moveTo>
                    <a:pt x="0" y="20"/>
                  </a:moveTo>
                  <a:cubicBezTo>
                    <a:pt x="11" y="20"/>
                    <a:pt x="11" y="20"/>
                    <a:pt x="11" y="2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20"/>
                  </a:lnTo>
                  <a:close/>
                  <a:moveTo>
                    <a:pt x="3" y="6"/>
                  </a:moveTo>
                  <a:cubicBezTo>
                    <a:pt x="3" y="4"/>
                    <a:pt x="4" y="3"/>
                    <a:pt x="6" y="3"/>
                  </a:cubicBezTo>
                  <a:cubicBezTo>
                    <a:pt x="7" y="3"/>
                    <a:pt x="8" y="4"/>
                    <a:pt x="8" y="6"/>
                  </a:cubicBezTo>
                  <a:cubicBezTo>
                    <a:pt x="8" y="7"/>
                    <a:pt x="7" y="9"/>
                    <a:pt x="6" y="9"/>
                  </a:cubicBezTo>
                  <a:cubicBezTo>
                    <a:pt x="4" y="9"/>
                    <a:pt x="3" y="7"/>
                    <a:pt x="3" y="6"/>
                  </a:cubicBezTo>
                </a:path>
              </a:pathLst>
            </a:custGeom>
            <a:solidFill>
              <a:srgbClr val="FBF4C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" name="Freeform 84">
              <a:extLst>
                <a:ext uri="{FF2B5EF4-FFF2-40B4-BE49-F238E27FC236}">
                  <a16:creationId xmlns:a16="http://schemas.microsoft.com/office/drawing/2014/main" id="{54BD34F3-C02D-4321-BAC9-26C02588418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99351" y="3671888"/>
              <a:ext cx="327025" cy="392113"/>
            </a:xfrm>
            <a:custGeom>
              <a:avLst/>
              <a:gdLst>
                <a:gd name="T0" fmla="*/ 11 w 206"/>
                <a:gd name="T1" fmla="*/ 77 h 247"/>
                <a:gd name="T2" fmla="*/ 0 w 206"/>
                <a:gd name="T3" fmla="*/ 77 h 247"/>
                <a:gd name="T4" fmla="*/ 0 w 206"/>
                <a:gd name="T5" fmla="*/ 0 h 247"/>
                <a:gd name="T6" fmla="*/ 11 w 206"/>
                <a:gd name="T7" fmla="*/ 0 h 247"/>
                <a:gd name="T8" fmla="*/ 11 w 206"/>
                <a:gd name="T9" fmla="*/ 77 h 247"/>
                <a:gd name="T10" fmla="*/ 0 w 206"/>
                <a:gd name="T11" fmla="*/ 247 h 247"/>
                <a:gd name="T12" fmla="*/ 0 w 206"/>
                <a:gd name="T13" fmla="*/ 83 h 247"/>
                <a:gd name="T14" fmla="*/ 11 w 206"/>
                <a:gd name="T15" fmla="*/ 83 h 247"/>
                <a:gd name="T16" fmla="*/ 13 w 206"/>
                <a:gd name="T17" fmla="*/ 237 h 247"/>
                <a:gd name="T18" fmla="*/ 206 w 206"/>
                <a:gd name="T19" fmla="*/ 235 h 247"/>
                <a:gd name="T20" fmla="*/ 206 w 206"/>
                <a:gd name="T21" fmla="*/ 245 h 247"/>
                <a:gd name="T22" fmla="*/ 0 w 206"/>
                <a:gd name="T23" fmla="*/ 247 h 2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6" h="247">
                  <a:moveTo>
                    <a:pt x="11" y="77"/>
                  </a:moveTo>
                  <a:lnTo>
                    <a:pt x="0" y="77"/>
                  </a:lnTo>
                  <a:lnTo>
                    <a:pt x="0" y="0"/>
                  </a:lnTo>
                  <a:lnTo>
                    <a:pt x="11" y="0"/>
                  </a:lnTo>
                  <a:lnTo>
                    <a:pt x="11" y="77"/>
                  </a:lnTo>
                  <a:moveTo>
                    <a:pt x="0" y="247"/>
                  </a:moveTo>
                  <a:lnTo>
                    <a:pt x="0" y="83"/>
                  </a:lnTo>
                  <a:lnTo>
                    <a:pt x="11" y="83"/>
                  </a:lnTo>
                  <a:lnTo>
                    <a:pt x="13" y="237"/>
                  </a:lnTo>
                  <a:lnTo>
                    <a:pt x="206" y="235"/>
                  </a:lnTo>
                  <a:lnTo>
                    <a:pt x="206" y="245"/>
                  </a:lnTo>
                  <a:lnTo>
                    <a:pt x="0" y="24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" name="Freeform 92">
              <a:extLst>
                <a:ext uri="{FF2B5EF4-FFF2-40B4-BE49-F238E27FC236}">
                  <a16:creationId xmlns:a16="http://schemas.microsoft.com/office/drawing/2014/main" id="{D6699EC2-68F1-4CBC-9702-579E7BCFD8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91526" y="4711701"/>
              <a:ext cx="187325" cy="187325"/>
            </a:xfrm>
            <a:custGeom>
              <a:avLst/>
              <a:gdLst>
                <a:gd name="T0" fmla="*/ 54 w 57"/>
                <a:gd name="T1" fmla="*/ 34 h 57"/>
                <a:gd name="T2" fmla="*/ 23 w 57"/>
                <a:gd name="T3" fmla="*/ 53 h 57"/>
                <a:gd name="T4" fmla="*/ 3 w 57"/>
                <a:gd name="T5" fmla="*/ 23 h 57"/>
                <a:gd name="T6" fmla="*/ 34 w 57"/>
                <a:gd name="T7" fmla="*/ 3 h 57"/>
                <a:gd name="T8" fmla="*/ 54 w 57"/>
                <a:gd name="T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" h="57">
                  <a:moveTo>
                    <a:pt x="54" y="34"/>
                  </a:moveTo>
                  <a:cubicBezTo>
                    <a:pt x="51" y="48"/>
                    <a:pt x="37" y="57"/>
                    <a:pt x="23" y="53"/>
                  </a:cubicBezTo>
                  <a:cubicBezTo>
                    <a:pt x="9" y="50"/>
                    <a:pt x="0" y="37"/>
                    <a:pt x="3" y="23"/>
                  </a:cubicBezTo>
                  <a:cubicBezTo>
                    <a:pt x="6" y="9"/>
                    <a:pt x="20" y="0"/>
                    <a:pt x="34" y="3"/>
                  </a:cubicBezTo>
                  <a:cubicBezTo>
                    <a:pt x="48" y="6"/>
                    <a:pt x="57" y="20"/>
                    <a:pt x="54" y="34"/>
                  </a:cubicBezTo>
                </a:path>
              </a:pathLst>
            </a:custGeom>
            <a:solidFill>
              <a:srgbClr val="237D8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" name="Freeform 94">
              <a:extLst>
                <a:ext uri="{FF2B5EF4-FFF2-40B4-BE49-F238E27FC236}">
                  <a16:creationId xmlns:a16="http://schemas.microsoft.com/office/drawing/2014/main" id="{665C5306-A00C-44B3-955C-DE8F18A54B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12264" y="3925888"/>
              <a:ext cx="155575" cy="184150"/>
            </a:xfrm>
            <a:custGeom>
              <a:avLst/>
              <a:gdLst>
                <a:gd name="T0" fmla="*/ 98 w 98"/>
                <a:gd name="T1" fmla="*/ 116 h 116"/>
                <a:gd name="T2" fmla="*/ 0 w 98"/>
                <a:gd name="T3" fmla="*/ 114 h 116"/>
                <a:gd name="T4" fmla="*/ 3 w 98"/>
                <a:gd name="T5" fmla="*/ 0 h 116"/>
                <a:gd name="T6" fmla="*/ 98 w 98"/>
                <a:gd name="T7" fmla="*/ 2 h 116"/>
                <a:gd name="T8" fmla="*/ 98 w 98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16">
                  <a:moveTo>
                    <a:pt x="98" y="116"/>
                  </a:moveTo>
                  <a:lnTo>
                    <a:pt x="0" y="114"/>
                  </a:lnTo>
                  <a:lnTo>
                    <a:pt x="3" y="0"/>
                  </a:lnTo>
                  <a:lnTo>
                    <a:pt x="98" y="2"/>
                  </a:lnTo>
                  <a:lnTo>
                    <a:pt x="98" y="116"/>
                  </a:lnTo>
                  <a:close/>
                </a:path>
              </a:pathLst>
            </a:custGeom>
            <a:solidFill>
              <a:srgbClr val="319A4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4" name="Freeform 95">
              <a:extLst>
                <a:ext uri="{FF2B5EF4-FFF2-40B4-BE49-F238E27FC236}">
                  <a16:creationId xmlns:a16="http://schemas.microsoft.com/office/drawing/2014/main" id="{4B106AE7-19E8-4286-9687-BF1BC2CFDE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12264" y="3925888"/>
              <a:ext cx="155575" cy="184150"/>
            </a:xfrm>
            <a:custGeom>
              <a:avLst/>
              <a:gdLst>
                <a:gd name="T0" fmla="*/ 98 w 98"/>
                <a:gd name="T1" fmla="*/ 116 h 116"/>
                <a:gd name="T2" fmla="*/ 0 w 98"/>
                <a:gd name="T3" fmla="*/ 114 h 116"/>
                <a:gd name="T4" fmla="*/ 3 w 98"/>
                <a:gd name="T5" fmla="*/ 0 h 116"/>
                <a:gd name="T6" fmla="*/ 98 w 98"/>
                <a:gd name="T7" fmla="*/ 2 h 116"/>
                <a:gd name="T8" fmla="*/ 98 w 98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16">
                  <a:moveTo>
                    <a:pt x="98" y="116"/>
                  </a:moveTo>
                  <a:lnTo>
                    <a:pt x="0" y="114"/>
                  </a:lnTo>
                  <a:lnTo>
                    <a:pt x="3" y="0"/>
                  </a:lnTo>
                  <a:lnTo>
                    <a:pt x="98" y="2"/>
                  </a:lnTo>
                  <a:lnTo>
                    <a:pt x="98" y="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5" name="Freeform 96">
              <a:extLst>
                <a:ext uri="{FF2B5EF4-FFF2-40B4-BE49-F238E27FC236}">
                  <a16:creationId xmlns:a16="http://schemas.microsoft.com/office/drawing/2014/main" id="{2F2AB883-04BB-42FB-8A70-B57F0935EB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12264" y="3925888"/>
              <a:ext cx="155575" cy="184150"/>
            </a:xfrm>
            <a:custGeom>
              <a:avLst/>
              <a:gdLst>
                <a:gd name="T0" fmla="*/ 98 w 98"/>
                <a:gd name="T1" fmla="*/ 116 h 116"/>
                <a:gd name="T2" fmla="*/ 0 w 98"/>
                <a:gd name="T3" fmla="*/ 114 h 116"/>
                <a:gd name="T4" fmla="*/ 3 w 98"/>
                <a:gd name="T5" fmla="*/ 0 h 116"/>
                <a:gd name="T6" fmla="*/ 98 w 98"/>
                <a:gd name="T7" fmla="*/ 2 h 116"/>
                <a:gd name="T8" fmla="*/ 98 w 98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16">
                  <a:moveTo>
                    <a:pt x="98" y="116"/>
                  </a:moveTo>
                  <a:lnTo>
                    <a:pt x="0" y="114"/>
                  </a:lnTo>
                  <a:lnTo>
                    <a:pt x="3" y="0"/>
                  </a:lnTo>
                  <a:lnTo>
                    <a:pt x="98" y="2"/>
                  </a:lnTo>
                  <a:lnTo>
                    <a:pt x="98" y="116"/>
                  </a:lnTo>
                  <a:close/>
                </a:path>
              </a:pathLst>
            </a:custGeom>
            <a:solidFill>
              <a:srgbClr val="237D8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6" name="Freeform 97">
              <a:extLst>
                <a:ext uri="{FF2B5EF4-FFF2-40B4-BE49-F238E27FC236}">
                  <a16:creationId xmlns:a16="http://schemas.microsoft.com/office/drawing/2014/main" id="{EB523C22-4E62-4F64-8E84-070A00CF4DE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12264" y="3925888"/>
              <a:ext cx="155575" cy="184150"/>
            </a:xfrm>
            <a:custGeom>
              <a:avLst/>
              <a:gdLst>
                <a:gd name="T0" fmla="*/ 98 w 98"/>
                <a:gd name="T1" fmla="*/ 116 h 116"/>
                <a:gd name="T2" fmla="*/ 0 w 98"/>
                <a:gd name="T3" fmla="*/ 114 h 116"/>
                <a:gd name="T4" fmla="*/ 3 w 98"/>
                <a:gd name="T5" fmla="*/ 0 h 116"/>
                <a:gd name="T6" fmla="*/ 98 w 98"/>
                <a:gd name="T7" fmla="*/ 2 h 116"/>
                <a:gd name="T8" fmla="*/ 98 w 98"/>
                <a:gd name="T9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116">
                  <a:moveTo>
                    <a:pt x="98" y="116"/>
                  </a:moveTo>
                  <a:lnTo>
                    <a:pt x="0" y="114"/>
                  </a:lnTo>
                  <a:lnTo>
                    <a:pt x="3" y="0"/>
                  </a:lnTo>
                  <a:lnTo>
                    <a:pt x="98" y="2"/>
                  </a:lnTo>
                  <a:lnTo>
                    <a:pt x="98" y="1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7" name="Freeform 98">
              <a:extLst>
                <a:ext uri="{FF2B5EF4-FFF2-40B4-BE49-F238E27FC236}">
                  <a16:creationId xmlns:a16="http://schemas.microsoft.com/office/drawing/2014/main" id="{841F0549-F7A1-424C-8185-8764B88374E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86814" y="4786313"/>
              <a:ext cx="379413" cy="379413"/>
            </a:xfrm>
            <a:custGeom>
              <a:avLst/>
              <a:gdLst>
                <a:gd name="T0" fmla="*/ 57 w 115"/>
                <a:gd name="T1" fmla="*/ 1 h 115"/>
                <a:gd name="T2" fmla="*/ 1 w 115"/>
                <a:gd name="T3" fmla="*/ 58 h 115"/>
                <a:gd name="T4" fmla="*/ 58 w 115"/>
                <a:gd name="T5" fmla="*/ 115 h 115"/>
                <a:gd name="T6" fmla="*/ 115 w 115"/>
                <a:gd name="T7" fmla="*/ 57 h 115"/>
                <a:gd name="T8" fmla="*/ 57 w 115"/>
                <a:gd name="T9" fmla="*/ 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5" h="115">
                  <a:moveTo>
                    <a:pt x="57" y="1"/>
                  </a:moveTo>
                  <a:cubicBezTo>
                    <a:pt x="25" y="1"/>
                    <a:pt x="0" y="27"/>
                    <a:pt x="1" y="58"/>
                  </a:cubicBezTo>
                  <a:cubicBezTo>
                    <a:pt x="1" y="90"/>
                    <a:pt x="27" y="115"/>
                    <a:pt x="58" y="115"/>
                  </a:cubicBezTo>
                  <a:cubicBezTo>
                    <a:pt x="90" y="114"/>
                    <a:pt x="115" y="88"/>
                    <a:pt x="115" y="57"/>
                  </a:cubicBezTo>
                  <a:cubicBezTo>
                    <a:pt x="114" y="25"/>
                    <a:pt x="88" y="0"/>
                    <a:pt x="57" y="1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8" name="Freeform 99">
              <a:extLst>
                <a:ext uri="{FF2B5EF4-FFF2-40B4-BE49-F238E27FC236}">
                  <a16:creationId xmlns:a16="http://schemas.microsoft.com/office/drawing/2014/main" id="{DFB2220A-0CC2-457F-8E3C-42DF671FF9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63014" y="4862513"/>
              <a:ext cx="228600" cy="228600"/>
            </a:xfrm>
            <a:custGeom>
              <a:avLst/>
              <a:gdLst>
                <a:gd name="T0" fmla="*/ 35 w 69"/>
                <a:gd name="T1" fmla="*/ 69 h 69"/>
                <a:gd name="T2" fmla="*/ 0 w 69"/>
                <a:gd name="T3" fmla="*/ 35 h 69"/>
                <a:gd name="T4" fmla="*/ 0 w 69"/>
                <a:gd name="T5" fmla="*/ 35 h 69"/>
                <a:gd name="T6" fmla="*/ 0 w 69"/>
                <a:gd name="T7" fmla="*/ 34 h 69"/>
                <a:gd name="T8" fmla="*/ 34 w 69"/>
                <a:gd name="T9" fmla="*/ 0 h 69"/>
                <a:gd name="T10" fmla="*/ 34 w 69"/>
                <a:gd name="T11" fmla="*/ 0 h 69"/>
                <a:gd name="T12" fmla="*/ 35 w 69"/>
                <a:gd name="T13" fmla="*/ 0 h 69"/>
                <a:gd name="T14" fmla="*/ 69 w 69"/>
                <a:gd name="T15" fmla="*/ 34 h 69"/>
                <a:gd name="T16" fmla="*/ 69 w 69"/>
                <a:gd name="T17" fmla="*/ 34 h 69"/>
                <a:gd name="T18" fmla="*/ 69 w 69"/>
                <a:gd name="T19" fmla="*/ 35 h 69"/>
                <a:gd name="T20" fmla="*/ 35 w 69"/>
                <a:gd name="T21" fmla="*/ 69 h 69"/>
                <a:gd name="T22" fmla="*/ 35 w 69"/>
                <a:gd name="T2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69" h="69">
                  <a:moveTo>
                    <a:pt x="35" y="69"/>
                  </a:moveTo>
                  <a:cubicBezTo>
                    <a:pt x="16" y="69"/>
                    <a:pt x="1" y="5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1" y="16"/>
                    <a:pt x="16" y="1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53" y="1"/>
                    <a:pt x="69" y="16"/>
                    <a:pt x="69" y="34"/>
                  </a:cubicBezTo>
                  <a:cubicBezTo>
                    <a:pt x="69" y="34"/>
                    <a:pt x="69" y="34"/>
                    <a:pt x="69" y="34"/>
                  </a:cubicBezTo>
                  <a:cubicBezTo>
                    <a:pt x="69" y="35"/>
                    <a:pt x="69" y="35"/>
                    <a:pt x="69" y="35"/>
                  </a:cubicBezTo>
                  <a:cubicBezTo>
                    <a:pt x="69" y="53"/>
                    <a:pt x="54" y="69"/>
                    <a:pt x="35" y="69"/>
                  </a:cubicBezTo>
                  <a:cubicBezTo>
                    <a:pt x="35" y="69"/>
                    <a:pt x="35" y="69"/>
                    <a:pt x="35" y="69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9" name="Freeform 100">
              <a:extLst>
                <a:ext uri="{FF2B5EF4-FFF2-40B4-BE49-F238E27FC236}">
                  <a16:creationId xmlns:a16="http://schemas.microsoft.com/office/drawing/2014/main" id="{65E158FB-A3F4-4043-AD66-C32CEBD94D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79014" y="4773613"/>
              <a:ext cx="377825" cy="379413"/>
            </a:xfrm>
            <a:custGeom>
              <a:avLst/>
              <a:gdLst>
                <a:gd name="T0" fmla="*/ 56 w 114"/>
                <a:gd name="T1" fmla="*/ 1 h 115"/>
                <a:gd name="T2" fmla="*/ 0 w 114"/>
                <a:gd name="T3" fmla="*/ 58 h 115"/>
                <a:gd name="T4" fmla="*/ 58 w 114"/>
                <a:gd name="T5" fmla="*/ 114 h 115"/>
                <a:gd name="T6" fmla="*/ 114 w 114"/>
                <a:gd name="T7" fmla="*/ 57 h 115"/>
                <a:gd name="T8" fmla="*/ 56 w 114"/>
                <a:gd name="T9" fmla="*/ 1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15">
                  <a:moveTo>
                    <a:pt x="56" y="1"/>
                  </a:moveTo>
                  <a:cubicBezTo>
                    <a:pt x="25" y="1"/>
                    <a:pt x="0" y="27"/>
                    <a:pt x="0" y="58"/>
                  </a:cubicBezTo>
                  <a:cubicBezTo>
                    <a:pt x="0" y="90"/>
                    <a:pt x="26" y="115"/>
                    <a:pt x="58" y="114"/>
                  </a:cubicBezTo>
                  <a:cubicBezTo>
                    <a:pt x="89" y="114"/>
                    <a:pt x="114" y="88"/>
                    <a:pt x="114" y="57"/>
                  </a:cubicBezTo>
                  <a:cubicBezTo>
                    <a:pt x="114" y="25"/>
                    <a:pt x="88" y="0"/>
                    <a:pt x="56" y="1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0" name="Freeform 101">
              <a:extLst>
                <a:ext uri="{FF2B5EF4-FFF2-40B4-BE49-F238E27FC236}">
                  <a16:creationId xmlns:a16="http://schemas.microsoft.com/office/drawing/2014/main" id="{E7285AF3-7F3C-4DE1-9A89-F90C0DD69D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55214" y="4849813"/>
              <a:ext cx="225425" cy="227013"/>
            </a:xfrm>
            <a:custGeom>
              <a:avLst/>
              <a:gdLst>
                <a:gd name="T0" fmla="*/ 34 w 68"/>
                <a:gd name="T1" fmla="*/ 69 h 69"/>
                <a:gd name="T2" fmla="*/ 34 w 68"/>
                <a:gd name="T3" fmla="*/ 69 h 69"/>
                <a:gd name="T4" fmla="*/ 0 w 68"/>
                <a:gd name="T5" fmla="*/ 35 h 69"/>
                <a:gd name="T6" fmla="*/ 0 w 68"/>
                <a:gd name="T7" fmla="*/ 35 h 69"/>
                <a:gd name="T8" fmla="*/ 0 w 68"/>
                <a:gd name="T9" fmla="*/ 34 h 69"/>
                <a:gd name="T10" fmla="*/ 34 w 68"/>
                <a:gd name="T11" fmla="*/ 0 h 69"/>
                <a:gd name="T12" fmla="*/ 34 w 68"/>
                <a:gd name="T13" fmla="*/ 0 h 69"/>
                <a:gd name="T14" fmla="*/ 34 w 68"/>
                <a:gd name="T15" fmla="*/ 0 h 69"/>
                <a:gd name="T16" fmla="*/ 68 w 68"/>
                <a:gd name="T17" fmla="*/ 34 h 69"/>
                <a:gd name="T18" fmla="*/ 34 w 68"/>
                <a:gd name="T19" fmla="*/ 69 h 69"/>
                <a:gd name="T20" fmla="*/ 34 w 68"/>
                <a:gd name="T21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8" h="69">
                  <a:moveTo>
                    <a:pt x="34" y="69"/>
                  </a:moveTo>
                  <a:cubicBezTo>
                    <a:pt x="34" y="69"/>
                    <a:pt x="34" y="69"/>
                    <a:pt x="34" y="69"/>
                  </a:cubicBezTo>
                  <a:cubicBezTo>
                    <a:pt x="15" y="69"/>
                    <a:pt x="0" y="54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16"/>
                    <a:pt x="15" y="1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53" y="1"/>
                    <a:pt x="68" y="15"/>
                    <a:pt x="68" y="34"/>
                  </a:cubicBezTo>
                  <a:cubicBezTo>
                    <a:pt x="68" y="53"/>
                    <a:pt x="53" y="68"/>
                    <a:pt x="34" y="69"/>
                  </a:cubicBezTo>
                  <a:cubicBezTo>
                    <a:pt x="34" y="69"/>
                    <a:pt x="34" y="69"/>
                    <a:pt x="34" y="69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1" name="Freeform 102">
              <a:extLst>
                <a:ext uri="{FF2B5EF4-FFF2-40B4-BE49-F238E27FC236}">
                  <a16:creationId xmlns:a16="http://schemas.microsoft.com/office/drawing/2014/main" id="{53EEC4FF-80F5-4FD3-AF7F-B6DBED42DF4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83601" y="4067176"/>
              <a:ext cx="2109788" cy="917575"/>
            </a:xfrm>
            <a:custGeom>
              <a:avLst/>
              <a:gdLst>
                <a:gd name="T0" fmla="*/ 0 w 639"/>
                <a:gd name="T1" fmla="*/ 141 h 278"/>
                <a:gd name="T2" fmla="*/ 2 w 639"/>
                <a:gd name="T3" fmla="*/ 278 h 278"/>
                <a:gd name="T4" fmla="*/ 81 w 639"/>
                <a:gd name="T5" fmla="*/ 277 h 278"/>
                <a:gd name="T6" fmla="*/ 149 w 639"/>
                <a:gd name="T7" fmla="*/ 207 h 278"/>
                <a:gd name="T8" fmla="*/ 218 w 639"/>
                <a:gd name="T9" fmla="*/ 275 h 278"/>
                <a:gd name="T10" fmla="*/ 412 w 639"/>
                <a:gd name="T11" fmla="*/ 272 h 278"/>
                <a:gd name="T12" fmla="*/ 479 w 639"/>
                <a:gd name="T13" fmla="*/ 203 h 278"/>
                <a:gd name="T14" fmla="*/ 548 w 639"/>
                <a:gd name="T15" fmla="*/ 271 h 278"/>
                <a:gd name="T16" fmla="*/ 639 w 639"/>
                <a:gd name="T17" fmla="*/ 269 h 278"/>
                <a:gd name="T18" fmla="*/ 638 w 639"/>
                <a:gd name="T19" fmla="*/ 167 h 278"/>
                <a:gd name="T20" fmla="*/ 467 w 639"/>
                <a:gd name="T21" fmla="*/ 135 h 278"/>
                <a:gd name="T22" fmla="*/ 363 w 639"/>
                <a:gd name="T23" fmla="*/ 34 h 278"/>
                <a:gd name="T24" fmla="*/ 329 w 639"/>
                <a:gd name="T25" fmla="*/ 34 h 278"/>
                <a:gd name="T26" fmla="*/ 328 w 639"/>
                <a:gd name="T27" fmla="*/ 0 h 278"/>
                <a:gd name="T28" fmla="*/ 169 w 639"/>
                <a:gd name="T29" fmla="*/ 2 h 278"/>
                <a:gd name="T30" fmla="*/ 169 w 639"/>
                <a:gd name="T31" fmla="*/ 36 h 278"/>
                <a:gd name="T32" fmla="*/ 101 w 639"/>
                <a:gd name="T33" fmla="*/ 37 h 278"/>
                <a:gd name="T34" fmla="*/ 0 w 639"/>
                <a:gd name="T35" fmla="*/ 140 h 278"/>
                <a:gd name="T36" fmla="*/ 1 w 639"/>
                <a:gd name="T37" fmla="*/ 141 h 278"/>
                <a:gd name="T38" fmla="*/ 0 w 639"/>
                <a:gd name="T39" fmla="*/ 141 h 278"/>
                <a:gd name="T40" fmla="*/ 193 w 639"/>
                <a:gd name="T41" fmla="*/ 70 h 278"/>
                <a:gd name="T42" fmla="*/ 193 w 639"/>
                <a:gd name="T43" fmla="*/ 138 h 278"/>
                <a:gd name="T44" fmla="*/ 48 w 639"/>
                <a:gd name="T45" fmla="*/ 140 h 278"/>
                <a:gd name="T46" fmla="*/ 116 w 639"/>
                <a:gd name="T47" fmla="*/ 71 h 278"/>
                <a:gd name="T48" fmla="*/ 193 w 639"/>
                <a:gd name="T49" fmla="*/ 70 h 278"/>
                <a:gd name="T50" fmla="*/ 215 w 639"/>
                <a:gd name="T51" fmla="*/ 70 h 278"/>
                <a:gd name="T52" fmla="*/ 341 w 639"/>
                <a:gd name="T53" fmla="*/ 68 h 278"/>
                <a:gd name="T54" fmla="*/ 342 w 639"/>
                <a:gd name="T55" fmla="*/ 137 h 278"/>
                <a:gd name="T56" fmla="*/ 216 w 639"/>
                <a:gd name="T57" fmla="*/ 138 h 278"/>
                <a:gd name="T58" fmla="*/ 215 w 639"/>
                <a:gd name="T59" fmla="*/ 70 h 278"/>
                <a:gd name="T60" fmla="*/ 421 w 639"/>
                <a:gd name="T61" fmla="*/ 136 h 278"/>
                <a:gd name="T62" fmla="*/ 364 w 639"/>
                <a:gd name="T63" fmla="*/ 136 h 278"/>
                <a:gd name="T64" fmla="*/ 364 w 639"/>
                <a:gd name="T65" fmla="*/ 79 h 278"/>
                <a:gd name="T66" fmla="*/ 421 w 639"/>
                <a:gd name="T67" fmla="*/ 13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639" h="278">
                  <a:moveTo>
                    <a:pt x="0" y="141"/>
                  </a:moveTo>
                  <a:cubicBezTo>
                    <a:pt x="2" y="278"/>
                    <a:pt x="2" y="278"/>
                    <a:pt x="2" y="278"/>
                  </a:cubicBezTo>
                  <a:cubicBezTo>
                    <a:pt x="81" y="277"/>
                    <a:pt x="81" y="277"/>
                    <a:pt x="81" y="277"/>
                  </a:cubicBezTo>
                  <a:cubicBezTo>
                    <a:pt x="81" y="239"/>
                    <a:pt x="111" y="208"/>
                    <a:pt x="149" y="207"/>
                  </a:cubicBezTo>
                  <a:cubicBezTo>
                    <a:pt x="187" y="207"/>
                    <a:pt x="218" y="237"/>
                    <a:pt x="218" y="275"/>
                  </a:cubicBezTo>
                  <a:cubicBezTo>
                    <a:pt x="412" y="272"/>
                    <a:pt x="412" y="272"/>
                    <a:pt x="412" y="272"/>
                  </a:cubicBezTo>
                  <a:cubicBezTo>
                    <a:pt x="411" y="235"/>
                    <a:pt x="441" y="204"/>
                    <a:pt x="479" y="203"/>
                  </a:cubicBezTo>
                  <a:cubicBezTo>
                    <a:pt x="517" y="203"/>
                    <a:pt x="548" y="233"/>
                    <a:pt x="548" y="271"/>
                  </a:cubicBezTo>
                  <a:cubicBezTo>
                    <a:pt x="639" y="269"/>
                    <a:pt x="639" y="269"/>
                    <a:pt x="639" y="269"/>
                  </a:cubicBezTo>
                  <a:cubicBezTo>
                    <a:pt x="638" y="167"/>
                    <a:pt x="638" y="167"/>
                    <a:pt x="638" y="167"/>
                  </a:cubicBezTo>
                  <a:cubicBezTo>
                    <a:pt x="467" y="135"/>
                    <a:pt x="467" y="135"/>
                    <a:pt x="467" y="135"/>
                  </a:cubicBezTo>
                  <a:cubicBezTo>
                    <a:pt x="363" y="34"/>
                    <a:pt x="363" y="34"/>
                    <a:pt x="363" y="34"/>
                  </a:cubicBezTo>
                  <a:cubicBezTo>
                    <a:pt x="329" y="34"/>
                    <a:pt x="329" y="34"/>
                    <a:pt x="329" y="34"/>
                  </a:cubicBezTo>
                  <a:cubicBezTo>
                    <a:pt x="328" y="0"/>
                    <a:pt x="328" y="0"/>
                    <a:pt x="328" y="0"/>
                  </a:cubicBezTo>
                  <a:cubicBezTo>
                    <a:pt x="169" y="2"/>
                    <a:pt x="169" y="2"/>
                    <a:pt x="169" y="2"/>
                  </a:cubicBezTo>
                  <a:cubicBezTo>
                    <a:pt x="169" y="36"/>
                    <a:pt x="169" y="36"/>
                    <a:pt x="169" y="36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0" y="140"/>
                    <a:pt x="0" y="140"/>
                    <a:pt x="0" y="140"/>
                  </a:cubicBezTo>
                  <a:cubicBezTo>
                    <a:pt x="1" y="141"/>
                    <a:pt x="1" y="141"/>
                    <a:pt x="1" y="141"/>
                  </a:cubicBezTo>
                  <a:cubicBezTo>
                    <a:pt x="0" y="141"/>
                    <a:pt x="0" y="141"/>
                    <a:pt x="0" y="141"/>
                  </a:cubicBezTo>
                  <a:moveTo>
                    <a:pt x="193" y="70"/>
                  </a:moveTo>
                  <a:cubicBezTo>
                    <a:pt x="193" y="138"/>
                    <a:pt x="193" y="138"/>
                    <a:pt x="193" y="138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116" y="71"/>
                    <a:pt x="116" y="71"/>
                    <a:pt x="116" y="71"/>
                  </a:cubicBezTo>
                  <a:cubicBezTo>
                    <a:pt x="193" y="70"/>
                    <a:pt x="193" y="70"/>
                    <a:pt x="193" y="70"/>
                  </a:cubicBezTo>
                  <a:moveTo>
                    <a:pt x="215" y="70"/>
                  </a:moveTo>
                  <a:cubicBezTo>
                    <a:pt x="341" y="68"/>
                    <a:pt x="341" y="68"/>
                    <a:pt x="341" y="68"/>
                  </a:cubicBezTo>
                  <a:cubicBezTo>
                    <a:pt x="342" y="137"/>
                    <a:pt x="342" y="137"/>
                    <a:pt x="342" y="137"/>
                  </a:cubicBezTo>
                  <a:cubicBezTo>
                    <a:pt x="216" y="138"/>
                    <a:pt x="216" y="138"/>
                    <a:pt x="216" y="138"/>
                  </a:cubicBezTo>
                  <a:cubicBezTo>
                    <a:pt x="215" y="70"/>
                    <a:pt x="215" y="70"/>
                    <a:pt x="215" y="70"/>
                  </a:cubicBezTo>
                  <a:moveTo>
                    <a:pt x="421" y="136"/>
                  </a:moveTo>
                  <a:cubicBezTo>
                    <a:pt x="364" y="136"/>
                    <a:pt x="364" y="136"/>
                    <a:pt x="364" y="136"/>
                  </a:cubicBezTo>
                  <a:cubicBezTo>
                    <a:pt x="364" y="79"/>
                    <a:pt x="364" y="79"/>
                    <a:pt x="364" y="79"/>
                  </a:cubicBezTo>
                  <a:cubicBezTo>
                    <a:pt x="421" y="136"/>
                    <a:pt x="421" y="136"/>
                    <a:pt x="421" y="136"/>
                  </a:cubicBezTo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2" name="Freeform 103">
              <a:extLst>
                <a:ext uri="{FF2B5EF4-FFF2-40B4-BE49-F238E27FC236}">
                  <a16:creationId xmlns:a16="http://schemas.microsoft.com/office/drawing/2014/main" id="{AA9EA7FB-8AE3-403B-87B4-D59D79CC3B09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86776" y="4889501"/>
              <a:ext cx="263525" cy="92075"/>
            </a:xfrm>
            <a:custGeom>
              <a:avLst/>
              <a:gdLst>
                <a:gd name="T0" fmla="*/ 1 w 80"/>
                <a:gd name="T1" fmla="*/ 26 h 28"/>
                <a:gd name="T2" fmla="*/ 0 w 80"/>
                <a:gd name="T3" fmla="*/ 0 h 28"/>
                <a:gd name="T4" fmla="*/ 1 w 80"/>
                <a:gd name="T5" fmla="*/ 26 h 28"/>
                <a:gd name="T6" fmla="*/ 1 w 80"/>
                <a:gd name="T7" fmla="*/ 26 h 28"/>
                <a:gd name="T8" fmla="*/ 31 w 80"/>
                <a:gd name="T9" fmla="*/ 28 h 28"/>
                <a:gd name="T10" fmla="*/ 80 w 80"/>
                <a:gd name="T11" fmla="*/ 28 h 28"/>
                <a:gd name="T12" fmla="*/ 80 w 80"/>
                <a:gd name="T13" fmla="*/ 28 h 28"/>
                <a:gd name="T14" fmla="*/ 31 w 80"/>
                <a:gd name="T1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" h="28">
                  <a:moveTo>
                    <a:pt x="1" y="26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26"/>
                    <a:pt x="1" y="26"/>
                    <a:pt x="1" y="26"/>
                  </a:cubicBezTo>
                  <a:cubicBezTo>
                    <a:pt x="1" y="26"/>
                    <a:pt x="1" y="26"/>
                    <a:pt x="1" y="26"/>
                  </a:cubicBezTo>
                  <a:moveTo>
                    <a:pt x="31" y="28"/>
                  </a:moveTo>
                  <a:cubicBezTo>
                    <a:pt x="80" y="28"/>
                    <a:pt x="80" y="28"/>
                    <a:pt x="80" y="28"/>
                  </a:cubicBezTo>
                  <a:cubicBezTo>
                    <a:pt x="80" y="28"/>
                    <a:pt x="80" y="28"/>
                    <a:pt x="80" y="28"/>
                  </a:cubicBezTo>
                  <a:cubicBezTo>
                    <a:pt x="31" y="28"/>
                    <a:pt x="31" y="28"/>
                    <a:pt x="31" y="28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3" name="Freeform 104">
              <a:extLst>
                <a:ext uri="{FF2B5EF4-FFF2-40B4-BE49-F238E27FC236}">
                  <a16:creationId xmlns:a16="http://schemas.microsoft.com/office/drawing/2014/main" id="{7996CD23-743F-4EBB-808C-D9A3F05C5C0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6776" y="4868863"/>
              <a:ext cx="0" cy="20638"/>
            </a:xfrm>
            <a:custGeom>
              <a:avLst/>
              <a:gdLst>
                <a:gd name="T0" fmla="*/ 13 h 13"/>
                <a:gd name="T1" fmla="*/ 0 h 13"/>
                <a:gd name="T2" fmla="*/ 13 h 1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3">
                  <a:moveTo>
                    <a:pt x="0" y="13"/>
                  </a:moveTo>
                  <a:lnTo>
                    <a:pt x="0" y="0"/>
                  </a:lnTo>
                  <a:lnTo>
                    <a:pt x="0" y="13"/>
                  </a:lnTo>
                  <a:close/>
                </a:path>
              </a:pathLst>
            </a:cu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4" name="Freeform 105">
              <a:extLst>
                <a:ext uri="{FF2B5EF4-FFF2-40B4-BE49-F238E27FC236}">
                  <a16:creationId xmlns:a16="http://schemas.microsoft.com/office/drawing/2014/main" id="{7EE7349E-C646-4E9F-B4B5-39D6143025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6776" y="4868863"/>
              <a:ext cx="0" cy="20638"/>
            </a:xfrm>
            <a:custGeom>
              <a:avLst/>
              <a:gdLst>
                <a:gd name="T0" fmla="*/ 13 h 13"/>
                <a:gd name="T1" fmla="*/ 0 h 13"/>
                <a:gd name="T2" fmla="*/ 13 h 1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3">
                  <a:moveTo>
                    <a:pt x="0" y="13"/>
                  </a:moveTo>
                  <a:lnTo>
                    <a:pt x="0" y="0"/>
                  </a:lnTo>
                  <a:lnTo>
                    <a:pt x="0" y="1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5" name="Freeform 106">
              <a:extLst>
                <a:ext uri="{FF2B5EF4-FFF2-40B4-BE49-F238E27FC236}">
                  <a16:creationId xmlns:a16="http://schemas.microsoft.com/office/drawing/2014/main" id="{3BABD3F7-4830-4733-8CD0-57F97BA1A63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32901" y="4972051"/>
              <a:ext cx="244475" cy="3175"/>
            </a:xfrm>
            <a:custGeom>
              <a:avLst/>
              <a:gdLst>
                <a:gd name="T0" fmla="*/ 0 w 154"/>
                <a:gd name="T1" fmla="*/ 2 h 2"/>
                <a:gd name="T2" fmla="*/ 0 w 154"/>
                <a:gd name="T3" fmla="*/ 2 h 2"/>
                <a:gd name="T4" fmla="*/ 154 w 154"/>
                <a:gd name="T5" fmla="*/ 0 h 2"/>
                <a:gd name="T6" fmla="*/ 154 w 154"/>
                <a:gd name="T7" fmla="*/ 0 h 2"/>
                <a:gd name="T8" fmla="*/ 0 w 15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2">
                  <a:moveTo>
                    <a:pt x="0" y="2"/>
                  </a:moveTo>
                  <a:lnTo>
                    <a:pt x="0" y="2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6" name="Freeform 107">
              <a:extLst>
                <a:ext uri="{FF2B5EF4-FFF2-40B4-BE49-F238E27FC236}">
                  <a16:creationId xmlns:a16="http://schemas.microsoft.com/office/drawing/2014/main" id="{3B28F7CD-666D-4394-8682-2993B785AA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32901" y="4972051"/>
              <a:ext cx="244475" cy="3175"/>
            </a:xfrm>
            <a:custGeom>
              <a:avLst/>
              <a:gdLst>
                <a:gd name="T0" fmla="*/ 0 w 154"/>
                <a:gd name="T1" fmla="*/ 2 h 2"/>
                <a:gd name="T2" fmla="*/ 0 w 154"/>
                <a:gd name="T3" fmla="*/ 2 h 2"/>
                <a:gd name="T4" fmla="*/ 154 w 154"/>
                <a:gd name="T5" fmla="*/ 0 h 2"/>
                <a:gd name="T6" fmla="*/ 154 w 154"/>
                <a:gd name="T7" fmla="*/ 0 h 2"/>
                <a:gd name="T8" fmla="*/ 0 w 154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2">
                  <a:moveTo>
                    <a:pt x="0" y="2"/>
                  </a:moveTo>
                  <a:lnTo>
                    <a:pt x="0" y="2"/>
                  </a:lnTo>
                  <a:lnTo>
                    <a:pt x="154" y="0"/>
                  </a:lnTo>
                  <a:lnTo>
                    <a:pt x="154" y="0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7" name="Freeform 108">
              <a:extLst>
                <a:ext uri="{FF2B5EF4-FFF2-40B4-BE49-F238E27FC236}">
                  <a16:creationId xmlns:a16="http://schemas.microsoft.com/office/drawing/2014/main" id="{6FD7E51F-1B4F-47BF-89D0-6827656AFB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86939" y="4935538"/>
              <a:ext cx="57150" cy="33338"/>
            </a:xfrm>
            <a:custGeom>
              <a:avLst/>
              <a:gdLst>
                <a:gd name="T0" fmla="*/ 0 w 17"/>
                <a:gd name="T1" fmla="*/ 10 h 10"/>
                <a:gd name="T2" fmla="*/ 0 w 17"/>
                <a:gd name="T3" fmla="*/ 10 h 10"/>
                <a:gd name="T4" fmla="*/ 17 w 17"/>
                <a:gd name="T5" fmla="*/ 9 h 10"/>
                <a:gd name="T6" fmla="*/ 17 w 17"/>
                <a:gd name="T7" fmla="*/ 0 h 10"/>
                <a:gd name="T8" fmla="*/ 17 w 17"/>
                <a:gd name="T9" fmla="*/ 9 h 10"/>
                <a:gd name="T10" fmla="*/ 0 w 17"/>
                <a:gd name="T11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" h="10"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7" y="6"/>
                    <a:pt x="17" y="3"/>
                    <a:pt x="17" y="0"/>
                  </a:cubicBezTo>
                  <a:cubicBezTo>
                    <a:pt x="17" y="3"/>
                    <a:pt x="17" y="6"/>
                    <a:pt x="17" y="9"/>
                  </a:cubicBezTo>
                  <a:cubicBezTo>
                    <a:pt x="0" y="10"/>
                    <a:pt x="0" y="10"/>
                    <a:pt x="0" y="10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8" name="Freeform 109">
              <a:extLst>
                <a:ext uri="{FF2B5EF4-FFF2-40B4-BE49-F238E27FC236}">
                  <a16:creationId xmlns:a16="http://schemas.microsoft.com/office/drawing/2014/main" id="{6EFB0BF9-3383-40B1-B0AD-68B3F86210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44089" y="4806951"/>
              <a:ext cx="61913" cy="128588"/>
            </a:xfrm>
            <a:custGeom>
              <a:avLst/>
              <a:gdLst>
                <a:gd name="T0" fmla="*/ 0 w 19"/>
                <a:gd name="T1" fmla="*/ 39 h 39"/>
                <a:gd name="T2" fmla="*/ 19 w 19"/>
                <a:gd name="T3" fmla="*/ 0 h 39"/>
                <a:gd name="T4" fmla="*/ 0 w 19"/>
                <a:gd name="T5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39">
                  <a:moveTo>
                    <a:pt x="0" y="39"/>
                  </a:moveTo>
                  <a:cubicBezTo>
                    <a:pt x="2" y="24"/>
                    <a:pt x="9" y="10"/>
                    <a:pt x="19" y="0"/>
                  </a:cubicBezTo>
                  <a:cubicBezTo>
                    <a:pt x="9" y="10"/>
                    <a:pt x="2" y="24"/>
                    <a:pt x="0" y="39"/>
                  </a:cubicBezTo>
                </a:path>
              </a:pathLst>
            </a:custGeom>
            <a:solidFill>
              <a:srgbClr val="1F428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9" name="Freeform 110">
              <a:extLst>
                <a:ext uri="{FF2B5EF4-FFF2-40B4-BE49-F238E27FC236}">
                  <a16:creationId xmlns:a16="http://schemas.microsoft.com/office/drawing/2014/main" id="{A3E6FC0B-CD45-4586-AB13-42C08685D74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91764" y="4935538"/>
              <a:ext cx="60325" cy="26988"/>
            </a:xfrm>
            <a:custGeom>
              <a:avLst/>
              <a:gdLst>
                <a:gd name="T0" fmla="*/ 0 w 18"/>
                <a:gd name="T1" fmla="*/ 8 h 8"/>
                <a:gd name="T2" fmla="*/ 0 w 18"/>
                <a:gd name="T3" fmla="*/ 0 h 8"/>
                <a:gd name="T4" fmla="*/ 0 w 18"/>
                <a:gd name="T5" fmla="*/ 0 h 8"/>
                <a:gd name="T6" fmla="*/ 0 w 18"/>
                <a:gd name="T7" fmla="*/ 8 h 8"/>
                <a:gd name="T8" fmla="*/ 18 w 18"/>
                <a:gd name="T9" fmla="*/ 7 h 8"/>
                <a:gd name="T10" fmla="*/ 0 w 18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8" h="8">
                  <a:moveTo>
                    <a:pt x="0" y="8"/>
                  </a:moveTo>
                  <a:cubicBezTo>
                    <a:pt x="0" y="5"/>
                    <a:pt x="0" y="3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"/>
                    <a:pt x="0" y="5"/>
                    <a:pt x="0" y="8"/>
                  </a:cubicBezTo>
                  <a:cubicBezTo>
                    <a:pt x="18" y="7"/>
                    <a:pt x="18" y="7"/>
                    <a:pt x="18" y="7"/>
                  </a:cubicBezTo>
                  <a:cubicBezTo>
                    <a:pt x="0" y="8"/>
                    <a:pt x="0" y="8"/>
                    <a:pt x="0" y="8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0" name="Freeform 111">
              <a:extLst>
                <a:ext uri="{FF2B5EF4-FFF2-40B4-BE49-F238E27FC236}">
                  <a16:creationId xmlns:a16="http://schemas.microsoft.com/office/drawing/2014/main" id="{ED7E04B7-CB24-470A-B089-1DB15A6EDE3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31426" y="4746626"/>
              <a:ext cx="160338" cy="188913"/>
            </a:xfrm>
            <a:custGeom>
              <a:avLst/>
              <a:gdLst>
                <a:gd name="T0" fmla="*/ 49 w 49"/>
                <a:gd name="T1" fmla="*/ 57 h 57"/>
                <a:gd name="T2" fmla="*/ 49 w 49"/>
                <a:gd name="T3" fmla="*/ 57 h 57"/>
                <a:gd name="T4" fmla="*/ 0 w 49"/>
                <a:gd name="T5" fmla="*/ 0 h 57"/>
                <a:gd name="T6" fmla="*/ 49 w 49"/>
                <a:gd name="T7" fmla="*/ 57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57">
                  <a:moveTo>
                    <a:pt x="49" y="57"/>
                  </a:moveTo>
                  <a:cubicBezTo>
                    <a:pt x="49" y="57"/>
                    <a:pt x="49" y="57"/>
                    <a:pt x="49" y="57"/>
                  </a:cubicBezTo>
                  <a:cubicBezTo>
                    <a:pt x="46" y="30"/>
                    <a:pt x="26" y="8"/>
                    <a:pt x="0" y="0"/>
                  </a:cubicBezTo>
                  <a:cubicBezTo>
                    <a:pt x="26" y="8"/>
                    <a:pt x="46" y="30"/>
                    <a:pt x="49" y="57"/>
                  </a:cubicBezTo>
                </a:path>
              </a:pathLst>
            </a:custGeom>
            <a:solidFill>
              <a:srgbClr val="1F428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1" name="Freeform 112">
              <a:extLst>
                <a:ext uri="{FF2B5EF4-FFF2-40B4-BE49-F238E27FC236}">
                  <a16:creationId xmlns:a16="http://schemas.microsoft.com/office/drawing/2014/main" id="{4AF336AF-1726-4F27-B5ED-8670DB88AF0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9" y="4826001"/>
              <a:ext cx="52388" cy="103188"/>
            </a:xfrm>
            <a:custGeom>
              <a:avLst/>
              <a:gdLst>
                <a:gd name="T0" fmla="*/ 0 w 16"/>
                <a:gd name="T1" fmla="*/ 31 h 31"/>
                <a:gd name="T2" fmla="*/ 16 w 16"/>
                <a:gd name="T3" fmla="*/ 0 h 31"/>
                <a:gd name="T4" fmla="*/ 0 w 16"/>
                <a:gd name="T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1">
                  <a:moveTo>
                    <a:pt x="0" y="31"/>
                  </a:moveTo>
                  <a:cubicBezTo>
                    <a:pt x="3" y="19"/>
                    <a:pt x="8" y="8"/>
                    <a:pt x="16" y="0"/>
                  </a:cubicBezTo>
                  <a:cubicBezTo>
                    <a:pt x="8" y="8"/>
                    <a:pt x="3" y="19"/>
                    <a:pt x="0" y="31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2" name="Freeform 113">
              <a:extLst>
                <a:ext uri="{FF2B5EF4-FFF2-40B4-BE49-F238E27FC236}">
                  <a16:creationId xmlns:a16="http://schemas.microsoft.com/office/drawing/2014/main" id="{88C20445-EB45-47BC-91FE-438FA38CDF5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83601" y="4681538"/>
              <a:ext cx="2109788" cy="300038"/>
            </a:xfrm>
            <a:custGeom>
              <a:avLst/>
              <a:gdLst>
                <a:gd name="T0" fmla="*/ 227 w 639"/>
                <a:gd name="T1" fmla="*/ 89 h 91"/>
                <a:gd name="T2" fmla="*/ 224 w 639"/>
                <a:gd name="T3" fmla="*/ 79 h 91"/>
                <a:gd name="T4" fmla="*/ 205 w 639"/>
                <a:gd name="T5" fmla="*/ 7 h 91"/>
                <a:gd name="T6" fmla="*/ 205 w 639"/>
                <a:gd name="T7" fmla="*/ 7 h 91"/>
                <a:gd name="T8" fmla="*/ 204 w 639"/>
                <a:gd name="T9" fmla="*/ 1 h 91"/>
                <a:gd name="T10" fmla="*/ 638 w 639"/>
                <a:gd name="T11" fmla="*/ 3 h 91"/>
                <a:gd name="T12" fmla="*/ 639 w 639"/>
                <a:gd name="T13" fmla="*/ 83 h 91"/>
                <a:gd name="T14" fmla="*/ 548 w 639"/>
                <a:gd name="T15" fmla="*/ 85 h 91"/>
                <a:gd name="T16" fmla="*/ 548 w 639"/>
                <a:gd name="T17" fmla="*/ 77 h 91"/>
                <a:gd name="T18" fmla="*/ 499 w 639"/>
                <a:gd name="T19" fmla="*/ 20 h 91"/>
                <a:gd name="T20" fmla="*/ 480 w 639"/>
                <a:gd name="T21" fmla="*/ 17 h 91"/>
                <a:gd name="T22" fmla="*/ 479 w 639"/>
                <a:gd name="T23" fmla="*/ 17 h 91"/>
                <a:gd name="T24" fmla="*/ 431 w 639"/>
                <a:gd name="T25" fmla="*/ 38 h 91"/>
                <a:gd name="T26" fmla="*/ 412 w 639"/>
                <a:gd name="T27" fmla="*/ 77 h 91"/>
                <a:gd name="T28" fmla="*/ 412 w 639"/>
                <a:gd name="T29" fmla="*/ 86 h 91"/>
                <a:gd name="T30" fmla="*/ 395 w 639"/>
                <a:gd name="T31" fmla="*/ 87 h 91"/>
                <a:gd name="T32" fmla="*/ 395 w 639"/>
                <a:gd name="T33" fmla="*/ 24 h 91"/>
                <a:gd name="T34" fmla="*/ 382 w 639"/>
                <a:gd name="T35" fmla="*/ 11 h 91"/>
                <a:gd name="T36" fmla="*/ 319 w 639"/>
                <a:gd name="T37" fmla="*/ 11 h 91"/>
                <a:gd name="T38" fmla="*/ 308 w 639"/>
                <a:gd name="T39" fmla="*/ 17 h 91"/>
                <a:gd name="T40" fmla="*/ 301 w 639"/>
                <a:gd name="T41" fmla="*/ 29 h 91"/>
                <a:gd name="T42" fmla="*/ 301 w 639"/>
                <a:gd name="T43" fmla="*/ 88 h 91"/>
                <a:gd name="T44" fmla="*/ 227 w 639"/>
                <a:gd name="T45" fmla="*/ 89 h 91"/>
                <a:gd name="T46" fmla="*/ 2 w 639"/>
                <a:gd name="T47" fmla="*/ 89 h 91"/>
                <a:gd name="T48" fmla="*/ 1 w 639"/>
                <a:gd name="T49" fmla="*/ 63 h 91"/>
                <a:gd name="T50" fmla="*/ 1 w 639"/>
                <a:gd name="T51" fmla="*/ 57 h 91"/>
                <a:gd name="T52" fmla="*/ 0 w 639"/>
                <a:gd name="T53" fmla="*/ 0 h 91"/>
                <a:gd name="T54" fmla="*/ 17 w 639"/>
                <a:gd name="T55" fmla="*/ 0 h 91"/>
                <a:gd name="T56" fmla="*/ 16 w 639"/>
                <a:gd name="T57" fmla="*/ 9 h 91"/>
                <a:gd name="T58" fmla="*/ 5 w 639"/>
                <a:gd name="T59" fmla="*/ 69 h 91"/>
                <a:gd name="T60" fmla="*/ 4 w 639"/>
                <a:gd name="T61" fmla="*/ 74 h 91"/>
                <a:gd name="T62" fmla="*/ 2 w 639"/>
                <a:gd name="T63" fmla="*/ 89 h 91"/>
                <a:gd name="T64" fmla="*/ 2 w 639"/>
                <a:gd name="T65" fmla="*/ 89 h 91"/>
                <a:gd name="T66" fmla="*/ 32 w 639"/>
                <a:gd name="T67" fmla="*/ 91 h 91"/>
                <a:gd name="T68" fmla="*/ 33 w 639"/>
                <a:gd name="T69" fmla="*/ 88 h 91"/>
                <a:gd name="T70" fmla="*/ 37 w 639"/>
                <a:gd name="T71" fmla="*/ 73 h 91"/>
                <a:gd name="T72" fmla="*/ 55 w 639"/>
                <a:gd name="T73" fmla="*/ 20 h 91"/>
                <a:gd name="T74" fmla="*/ 64 w 639"/>
                <a:gd name="T75" fmla="*/ 0 h 91"/>
                <a:gd name="T76" fmla="*/ 159 w 639"/>
                <a:gd name="T77" fmla="*/ 1 h 91"/>
                <a:gd name="T78" fmla="*/ 159 w 639"/>
                <a:gd name="T79" fmla="*/ 3 h 91"/>
                <a:gd name="T80" fmla="*/ 166 w 639"/>
                <a:gd name="T81" fmla="*/ 23 h 91"/>
                <a:gd name="T82" fmla="*/ 150 w 639"/>
                <a:gd name="T83" fmla="*/ 21 h 91"/>
                <a:gd name="T84" fmla="*/ 149 w 639"/>
                <a:gd name="T85" fmla="*/ 21 h 91"/>
                <a:gd name="T86" fmla="*/ 99 w 639"/>
                <a:gd name="T87" fmla="*/ 44 h 91"/>
                <a:gd name="T88" fmla="*/ 83 w 639"/>
                <a:gd name="T89" fmla="*/ 75 h 91"/>
                <a:gd name="T90" fmla="*/ 81 w 639"/>
                <a:gd name="T91" fmla="*/ 91 h 91"/>
                <a:gd name="T92" fmla="*/ 32 w 639"/>
                <a:gd name="T93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639" h="91">
                  <a:moveTo>
                    <a:pt x="227" y="89"/>
                  </a:moveTo>
                  <a:cubicBezTo>
                    <a:pt x="225" y="83"/>
                    <a:pt x="224" y="79"/>
                    <a:pt x="224" y="79"/>
                  </a:cubicBezTo>
                  <a:cubicBezTo>
                    <a:pt x="216" y="62"/>
                    <a:pt x="205" y="7"/>
                    <a:pt x="205" y="7"/>
                  </a:cubicBezTo>
                  <a:cubicBezTo>
                    <a:pt x="205" y="7"/>
                    <a:pt x="205" y="7"/>
                    <a:pt x="205" y="7"/>
                  </a:cubicBezTo>
                  <a:cubicBezTo>
                    <a:pt x="205" y="6"/>
                    <a:pt x="205" y="4"/>
                    <a:pt x="204" y="1"/>
                  </a:cubicBezTo>
                  <a:cubicBezTo>
                    <a:pt x="638" y="3"/>
                    <a:pt x="638" y="3"/>
                    <a:pt x="638" y="3"/>
                  </a:cubicBezTo>
                  <a:cubicBezTo>
                    <a:pt x="639" y="83"/>
                    <a:pt x="639" y="83"/>
                    <a:pt x="639" y="83"/>
                  </a:cubicBezTo>
                  <a:cubicBezTo>
                    <a:pt x="548" y="85"/>
                    <a:pt x="548" y="85"/>
                    <a:pt x="548" y="85"/>
                  </a:cubicBezTo>
                  <a:cubicBezTo>
                    <a:pt x="548" y="82"/>
                    <a:pt x="548" y="80"/>
                    <a:pt x="548" y="77"/>
                  </a:cubicBezTo>
                  <a:cubicBezTo>
                    <a:pt x="545" y="50"/>
                    <a:pt x="525" y="28"/>
                    <a:pt x="499" y="20"/>
                  </a:cubicBezTo>
                  <a:cubicBezTo>
                    <a:pt x="493" y="18"/>
                    <a:pt x="487" y="17"/>
                    <a:pt x="480" y="17"/>
                  </a:cubicBezTo>
                  <a:cubicBezTo>
                    <a:pt x="480" y="17"/>
                    <a:pt x="479" y="17"/>
                    <a:pt x="479" y="17"/>
                  </a:cubicBezTo>
                  <a:cubicBezTo>
                    <a:pt x="460" y="17"/>
                    <a:pt x="443" y="25"/>
                    <a:pt x="431" y="38"/>
                  </a:cubicBezTo>
                  <a:cubicBezTo>
                    <a:pt x="421" y="48"/>
                    <a:pt x="414" y="62"/>
                    <a:pt x="412" y="77"/>
                  </a:cubicBezTo>
                  <a:cubicBezTo>
                    <a:pt x="412" y="80"/>
                    <a:pt x="412" y="83"/>
                    <a:pt x="412" y="86"/>
                  </a:cubicBezTo>
                  <a:cubicBezTo>
                    <a:pt x="395" y="87"/>
                    <a:pt x="395" y="87"/>
                    <a:pt x="395" y="87"/>
                  </a:cubicBezTo>
                  <a:cubicBezTo>
                    <a:pt x="395" y="24"/>
                    <a:pt x="395" y="24"/>
                    <a:pt x="395" y="24"/>
                  </a:cubicBezTo>
                  <a:cubicBezTo>
                    <a:pt x="395" y="16"/>
                    <a:pt x="389" y="11"/>
                    <a:pt x="382" y="11"/>
                  </a:cubicBezTo>
                  <a:cubicBezTo>
                    <a:pt x="319" y="11"/>
                    <a:pt x="319" y="11"/>
                    <a:pt x="319" y="11"/>
                  </a:cubicBezTo>
                  <a:cubicBezTo>
                    <a:pt x="314" y="11"/>
                    <a:pt x="310" y="13"/>
                    <a:pt x="308" y="17"/>
                  </a:cubicBezTo>
                  <a:cubicBezTo>
                    <a:pt x="304" y="20"/>
                    <a:pt x="301" y="24"/>
                    <a:pt x="301" y="29"/>
                  </a:cubicBezTo>
                  <a:cubicBezTo>
                    <a:pt x="301" y="88"/>
                    <a:pt x="301" y="88"/>
                    <a:pt x="301" y="88"/>
                  </a:cubicBezTo>
                  <a:cubicBezTo>
                    <a:pt x="227" y="89"/>
                    <a:pt x="227" y="89"/>
                    <a:pt x="227" y="89"/>
                  </a:cubicBezTo>
                  <a:moveTo>
                    <a:pt x="2" y="89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57"/>
                    <a:pt x="1" y="57"/>
                    <a:pt x="1" y="5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17" y="3"/>
                    <a:pt x="16" y="6"/>
                    <a:pt x="16" y="9"/>
                  </a:cubicBezTo>
                  <a:cubicBezTo>
                    <a:pt x="12" y="41"/>
                    <a:pt x="13" y="36"/>
                    <a:pt x="5" y="69"/>
                  </a:cubicBezTo>
                  <a:cubicBezTo>
                    <a:pt x="4" y="71"/>
                    <a:pt x="4" y="73"/>
                    <a:pt x="4" y="74"/>
                  </a:cubicBezTo>
                  <a:cubicBezTo>
                    <a:pt x="2" y="89"/>
                    <a:pt x="2" y="89"/>
                    <a:pt x="2" y="89"/>
                  </a:cubicBezTo>
                  <a:cubicBezTo>
                    <a:pt x="2" y="89"/>
                    <a:pt x="2" y="89"/>
                    <a:pt x="2" y="89"/>
                  </a:cubicBezTo>
                  <a:moveTo>
                    <a:pt x="32" y="91"/>
                  </a:moveTo>
                  <a:cubicBezTo>
                    <a:pt x="32" y="90"/>
                    <a:pt x="32" y="89"/>
                    <a:pt x="33" y="88"/>
                  </a:cubicBezTo>
                  <a:cubicBezTo>
                    <a:pt x="34" y="84"/>
                    <a:pt x="35" y="79"/>
                    <a:pt x="37" y="73"/>
                  </a:cubicBezTo>
                  <a:cubicBezTo>
                    <a:pt x="42" y="57"/>
                    <a:pt x="51" y="32"/>
                    <a:pt x="55" y="20"/>
                  </a:cubicBezTo>
                  <a:cubicBezTo>
                    <a:pt x="58" y="14"/>
                    <a:pt x="61" y="7"/>
                    <a:pt x="64" y="0"/>
                  </a:cubicBezTo>
                  <a:cubicBezTo>
                    <a:pt x="159" y="1"/>
                    <a:pt x="159" y="1"/>
                    <a:pt x="159" y="1"/>
                  </a:cubicBezTo>
                  <a:cubicBezTo>
                    <a:pt x="159" y="1"/>
                    <a:pt x="159" y="2"/>
                    <a:pt x="159" y="3"/>
                  </a:cubicBezTo>
                  <a:cubicBezTo>
                    <a:pt x="161" y="9"/>
                    <a:pt x="163" y="16"/>
                    <a:pt x="166" y="23"/>
                  </a:cubicBezTo>
                  <a:cubicBezTo>
                    <a:pt x="161" y="22"/>
                    <a:pt x="155" y="21"/>
                    <a:pt x="150" y="21"/>
                  </a:cubicBezTo>
                  <a:cubicBezTo>
                    <a:pt x="149" y="21"/>
                    <a:pt x="149" y="21"/>
                    <a:pt x="149" y="21"/>
                  </a:cubicBezTo>
                  <a:cubicBezTo>
                    <a:pt x="129" y="22"/>
                    <a:pt x="111" y="30"/>
                    <a:pt x="99" y="44"/>
                  </a:cubicBezTo>
                  <a:cubicBezTo>
                    <a:pt x="91" y="52"/>
                    <a:pt x="86" y="63"/>
                    <a:pt x="83" y="75"/>
                  </a:cubicBezTo>
                  <a:cubicBezTo>
                    <a:pt x="82" y="80"/>
                    <a:pt x="81" y="85"/>
                    <a:pt x="81" y="91"/>
                  </a:cubicBezTo>
                  <a:cubicBezTo>
                    <a:pt x="32" y="91"/>
                    <a:pt x="32" y="91"/>
                    <a:pt x="32" y="91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3" name="Freeform 114">
              <a:extLst>
                <a:ext uri="{FF2B5EF4-FFF2-40B4-BE49-F238E27FC236}">
                  <a16:creationId xmlns:a16="http://schemas.microsoft.com/office/drawing/2014/main" id="{053A1353-A7DD-415A-A24E-7EC89447560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07489" y="3852863"/>
              <a:ext cx="366713" cy="119063"/>
            </a:xfrm>
            <a:custGeom>
              <a:avLst/>
              <a:gdLst>
                <a:gd name="T0" fmla="*/ 17 w 111"/>
                <a:gd name="T1" fmla="*/ 35 h 36"/>
                <a:gd name="T2" fmla="*/ 93 w 111"/>
                <a:gd name="T3" fmla="*/ 36 h 36"/>
                <a:gd name="T4" fmla="*/ 111 w 111"/>
                <a:gd name="T5" fmla="*/ 18 h 36"/>
                <a:gd name="T6" fmla="*/ 94 w 111"/>
                <a:gd name="T7" fmla="*/ 1 h 36"/>
                <a:gd name="T8" fmla="*/ 17 w 111"/>
                <a:gd name="T9" fmla="*/ 0 h 36"/>
                <a:gd name="T10" fmla="*/ 0 w 111"/>
                <a:gd name="T11" fmla="*/ 18 h 36"/>
                <a:gd name="T12" fmla="*/ 17 w 111"/>
                <a:gd name="T13" fmla="*/ 35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36">
                  <a:moveTo>
                    <a:pt x="17" y="35"/>
                  </a:moveTo>
                  <a:cubicBezTo>
                    <a:pt x="93" y="36"/>
                    <a:pt x="93" y="36"/>
                    <a:pt x="93" y="36"/>
                  </a:cubicBezTo>
                  <a:cubicBezTo>
                    <a:pt x="103" y="36"/>
                    <a:pt x="111" y="28"/>
                    <a:pt x="111" y="18"/>
                  </a:cubicBezTo>
                  <a:cubicBezTo>
                    <a:pt x="111" y="9"/>
                    <a:pt x="103" y="1"/>
                    <a:pt x="94" y="1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27"/>
                    <a:pt x="8" y="35"/>
                    <a:pt x="17" y="35"/>
                  </a:cubicBezTo>
                </a:path>
              </a:pathLst>
            </a:custGeom>
            <a:solidFill>
              <a:srgbClr val="237D8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4" name="Freeform 115">
              <a:extLst>
                <a:ext uri="{FF2B5EF4-FFF2-40B4-BE49-F238E27FC236}">
                  <a16:creationId xmlns:a16="http://schemas.microsoft.com/office/drawing/2014/main" id="{060D4323-3ACA-4BD2-899E-96BF71E09C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17014" y="3573463"/>
              <a:ext cx="382588" cy="101600"/>
            </a:xfrm>
            <a:custGeom>
              <a:avLst/>
              <a:gdLst>
                <a:gd name="T0" fmla="*/ 7 w 116"/>
                <a:gd name="T1" fmla="*/ 31 h 31"/>
                <a:gd name="T2" fmla="*/ 0 w 116"/>
                <a:gd name="T3" fmla="*/ 24 h 31"/>
                <a:gd name="T4" fmla="*/ 58 w 116"/>
                <a:gd name="T5" fmla="*/ 0 h 31"/>
                <a:gd name="T6" fmla="*/ 116 w 116"/>
                <a:gd name="T7" fmla="*/ 23 h 31"/>
                <a:gd name="T8" fmla="*/ 116 w 116"/>
                <a:gd name="T9" fmla="*/ 23 h 31"/>
                <a:gd name="T10" fmla="*/ 109 w 116"/>
                <a:gd name="T11" fmla="*/ 30 h 31"/>
                <a:gd name="T12" fmla="*/ 58 w 116"/>
                <a:gd name="T13" fmla="*/ 9 h 31"/>
                <a:gd name="T14" fmla="*/ 7 w 116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31">
                  <a:moveTo>
                    <a:pt x="7" y="31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6" y="8"/>
                    <a:pt x="37" y="0"/>
                    <a:pt x="58" y="0"/>
                  </a:cubicBezTo>
                  <a:cubicBezTo>
                    <a:pt x="79" y="0"/>
                    <a:pt x="100" y="8"/>
                    <a:pt x="116" y="23"/>
                  </a:cubicBezTo>
                  <a:cubicBezTo>
                    <a:pt x="116" y="23"/>
                    <a:pt x="116" y="23"/>
                    <a:pt x="116" y="23"/>
                  </a:cubicBezTo>
                  <a:cubicBezTo>
                    <a:pt x="109" y="30"/>
                    <a:pt x="109" y="30"/>
                    <a:pt x="109" y="30"/>
                  </a:cubicBezTo>
                  <a:cubicBezTo>
                    <a:pt x="95" y="16"/>
                    <a:pt x="77" y="9"/>
                    <a:pt x="58" y="9"/>
                  </a:cubicBezTo>
                  <a:cubicBezTo>
                    <a:pt x="40" y="9"/>
                    <a:pt x="21" y="16"/>
                    <a:pt x="7" y="31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5" name="Freeform 116">
              <a:extLst>
                <a:ext uri="{FF2B5EF4-FFF2-40B4-BE49-F238E27FC236}">
                  <a16:creationId xmlns:a16="http://schemas.microsoft.com/office/drawing/2014/main" id="{3A14E695-C295-49DC-BF65-935C94B032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63051" y="3635376"/>
              <a:ext cx="290513" cy="82550"/>
            </a:xfrm>
            <a:custGeom>
              <a:avLst/>
              <a:gdLst>
                <a:gd name="T0" fmla="*/ 7 w 88"/>
                <a:gd name="T1" fmla="*/ 25 h 25"/>
                <a:gd name="T2" fmla="*/ 0 w 88"/>
                <a:gd name="T3" fmla="*/ 18 h 25"/>
                <a:gd name="T4" fmla="*/ 44 w 88"/>
                <a:gd name="T5" fmla="*/ 0 h 25"/>
                <a:gd name="T6" fmla="*/ 88 w 88"/>
                <a:gd name="T7" fmla="*/ 18 h 25"/>
                <a:gd name="T8" fmla="*/ 82 w 88"/>
                <a:gd name="T9" fmla="*/ 25 h 25"/>
                <a:gd name="T10" fmla="*/ 44 w 88"/>
                <a:gd name="T11" fmla="*/ 9 h 25"/>
                <a:gd name="T12" fmla="*/ 7 w 88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" h="25">
                  <a:moveTo>
                    <a:pt x="7" y="25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2" y="6"/>
                    <a:pt x="28" y="0"/>
                    <a:pt x="44" y="0"/>
                  </a:cubicBezTo>
                  <a:cubicBezTo>
                    <a:pt x="60" y="0"/>
                    <a:pt x="76" y="6"/>
                    <a:pt x="88" y="18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71" y="15"/>
                    <a:pt x="58" y="9"/>
                    <a:pt x="44" y="9"/>
                  </a:cubicBezTo>
                  <a:cubicBezTo>
                    <a:pt x="31" y="9"/>
                    <a:pt x="17" y="15"/>
                    <a:pt x="7" y="2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6" name="Freeform 117">
              <a:extLst>
                <a:ext uri="{FF2B5EF4-FFF2-40B4-BE49-F238E27FC236}">
                  <a16:creationId xmlns:a16="http://schemas.microsoft.com/office/drawing/2014/main" id="{B4FA1E76-0053-4D4F-B5B9-ED3E0CB4D5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09089" y="3698876"/>
              <a:ext cx="201613" cy="65088"/>
            </a:xfrm>
            <a:custGeom>
              <a:avLst/>
              <a:gdLst>
                <a:gd name="T0" fmla="*/ 7 w 61"/>
                <a:gd name="T1" fmla="*/ 20 h 20"/>
                <a:gd name="T2" fmla="*/ 0 w 61"/>
                <a:gd name="T3" fmla="*/ 13 h 20"/>
                <a:gd name="T4" fmla="*/ 30 w 61"/>
                <a:gd name="T5" fmla="*/ 0 h 20"/>
                <a:gd name="T6" fmla="*/ 61 w 61"/>
                <a:gd name="T7" fmla="*/ 13 h 20"/>
                <a:gd name="T8" fmla="*/ 54 w 61"/>
                <a:gd name="T9" fmla="*/ 19 h 20"/>
                <a:gd name="T10" fmla="*/ 30 w 61"/>
                <a:gd name="T11" fmla="*/ 10 h 20"/>
                <a:gd name="T12" fmla="*/ 7 w 61"/>
                <a:gd name="T13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1" h="20">
                  <a:moveTo>
                    <a:pt x="7" y="2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8" y="4"/>
                    <a:pt x="19" y="0"/>
                    <a:pt x="30" y="0"/>
                  </a:cubicBezTo>
                  <a:cubicBezTo>
                    <a:pt x="41" y="0"/>
                    <a:pt x="52" y="4"/>
                    <a:pt x="61" y="13"/>
                  </a:cubicBezTo>
                  <a:cubicBezTo>
                    <a:pt x="54" y="19"/>
                    <a:pt x="54" y="19"/>
                    <a:pt x="54" y="19"/>
                  </a:cubicBezTo>
                  <a:cubicBezTo>
                    <a:pt x="48" y="13"/>
                    <a:pt x="39" y="10"/>
                    <a:pt x="30" y="10"/>
                  </a:cubicBezTo>
                  <a:cubicBezTo>
                    <a:pt x="22" y="10"/>
                    <a:pt x="13" y="13"/>
                    <a:pt x="7" y="20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7" name="Freeform 118">
              <a:extLst>
                <a:ext uri="{FF2B5EF4-FFF2-40B4-BE49-F238E27FC236}">
                  <a16:creationId xmlns:a16="http://schemas.microsoft.com/office/drawing/2014/main" id="{BB71ABDE-4209-48F4-9478-0B59A51F576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783889" y="4583113"/>
              <a:ext cx="103188" cy="382588"/>
            </a:xfrm>
            <a:custGeom>
              <a:avLst/>
              <a:gdLst>
                <a:gd name="T0" fmla="*/ 8 w 31"/>
                <a:gd name="T1" fmla="*/ 116 h 116"/>
                <a:gd name="T2" fmla="*/ 8 w 31"/>
                <a:gd name="T3" fmla="*/ 116 h 116"/>
                <a:gd name="T4" fmla="*/ 1 w 31"/>
                <a:gd name="T5" fmla="*/ 109 h 116"/>
                <a:gd name="T6" fmla="*/ 0 w 31"/>
                <a:gd name="T7" fmla="*/ 7 h 116"/>
                <a:gd name="T8" fmla="*/ 7 w 31"/>
                <a:gd name="T9" fmla="*/ 0 h 116"/>
                <a:gd name="T10" fmla="*/ 31 w 31"/>
                <a:gd name="T11" fmla="*/ 58 h 116"/>
                <a:gd name="T12" fmla="*/ 31 w 31"/>
                <a:gd name="T13" fmla="*/ 59 h 116"/>
                <a:gd name="T14" fmla="*/ 8 w 31"/>
                <a:gd name="T15" fmla="*/ 116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1" h="116">
                  <a:moveTo>
                    <a:pt x="8" y="116"/>
                  </a:moveTo>
                  <a:cubicBezTo>
                    <a:pt x="8" y="116"/>
                    <a:pt x="8" y="116"/>
                    <a:pt x="8" y="116"/>
                  </a:cubicBezTo>
                  <a:cubicBezTo>
                    <a:pt x="1" y="109"/>
                    <a:pt x="1" y="109"/>
                    <a:pt x="1" y="109"/>
                  </a:cubicBezTo>
                  <a:cubicBezTo>
                    <a:pt x="29" y="81"/>
                    <a:pt x="29" y="35"/>
                    <a:pt x="0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" y="16"/>
                    <a:pt x="31" y="37"/>
                    <a:pt x="31" y="58"/>
                  </a:cubicBezTo>
                  <a:cubicBezTo>
                    <a:pt x="31" y="59"/>
                    <a:pt x="31" y="59"/>
                    <a:pt x="31" y="59"/>
                  </a:cubicBezTo>
                  <a:cubicBezTo>
                    <a:pt x="31" y="79"/>
                    <a:pt x="23" y="100"/>
                    <a:pt x="8" y="116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8" name="Freeform 119">
              <a:extLst>
                <a:ext uri="{FF2B5EF4-FFF2-40B4-BE49-F238E27FC236}">
                  <a16:creationId xmlns:a16="http://schemas.microsoft.com/office/drawing/2014/main" id="{156F2525-3A62-47E3-9144-978A9B542E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741026" y="4629151"/>
              <a:ext cx="103188" cy="290513"/>
            </a:xfrm>
            <a:custGeom>
              <a:avLst/>
              <a:gdLst>
                <a:gd name="T0" fmla="*/ 7 w 31"/>
                <a:gd name="T1" fmla="*/ 88 h 88"/>
                <a:gd name="T2" fmla="*/ 0 w 31"/>
                <a:gd name="T3" fmla="*/ 81 h 88"/>
                <a:gd name="T4" fmla="*/ 0 w 31"/>
                <a:gd name="T5" fmla="*/ 7 h 88"/>
                <a:gd name="T6" fmla="*/ 6 w 31"/>
                <a:gd name="T7" fmla="*/ 0 h 88"/>
                <a:gd name="T8" fmla="*/ 7 w 31"/>
                <a:gd name="T9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88">
                  <a:moveTo>
                    <a:pt x="7" y="88"/>
                  </a:moveTo>
                  <a:cubicBezTo>
                    <a:pt x="0" y="81"/>
                    <a:pt x="0" y="81"/>
                    <a:pt x="0" y="81"/>
                  </a:cubicBezTo>
                  <a:cubicBezTo>
                    <a:pt x="21" y="61"/>
                    <a:pt x="20" y="27"/>
                    <a:pt x="0" y="7"/>
                  </a:cubicBezTo>
                  <a:cubicBezTo>
                    <a:pt x="6" y="0"/>
                    <a:pt x="6" y="0"/>
                    <a:pt x="6" y="0"/>
                  </a:cubicBezTo>
                  <a:cubicBezTo>
                    <a:pt x="31" y="24"/>
                    <a:pt x="31" y="64"/>
                    <a:pt x="7" y="88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9" name="Freeform 120">
              <a:extLst>
                <a:ext uri="{FF2B5EF4-FFF2-40B4-BE49-F238E27FC236}">
                  <a16:creationId xmlns:a16="http://schemas.microsoft.com/office/drawing/2014/main" id="{172D0BF5-3668-4945-AFD7-4ED50552B7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94989" y="4672013"/>
              <a:ext cx="66675" cy="204788"/>
            </a:xfrm>
            <a:custGeom>
              <a:avLst/>
              <a:gdLst>
                <a:gd name="T0" fmla="*/ 7 w 20"/>
                <a:gd name="T1" fmla="*/ 62 h 62"/>
                <a:gd name="T2" fmla="*/ 0 w 20"/>
                <a:gd name="T3" fmla="*/ 55 h 62"/>
                <a:gd name="T4" fmla="*/ 0 w 20"/>
                <a:gd name="T5" fmla="*/ 7 h 62"/>
                <a:gd name="T6" fmla="*/ 7 w 20"/>
                <a:gd name="T7" fmla="*/ 0 h 62"/>
                <a:gd name="T8" fmla="*/ 20 w 20"/>
                <a:gd name="T9" fmla="*/ 31 h 62"/>
                <a:gd name="T10" fmla="*/ 20 w 20"/>
                <a:gd name="T11" fmla="*/ 32 h 62"/>
                <a:gd name="T12" fmla="*/ 7 w 20"/>
                <a:gd name="T13" fmla="*/ 6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" h="62">
                  <a:moveTo>
                    <a:pt x="7" y="62"/>
                  </a:moveTo>
                  <a:cubicBezTo>
                    <a:pt x="0" y="55"/>
                    <a:pt x="0" y="55"/>
                    <a:pt x="0" y="55"/>
                  </a:cubicBezTo>
                  <a:cubicBezTo>
                    <a:pt x="13" y="42"/>
                    <a:pt x="13" y="20"/>
                    <a:pt x="0" y="7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15" y="9"/>
                    <a:pt x="20" y="20"/>
                    <a:pt x="20" y="31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0" y="42"/>
                    <a:pt x="15" y="53"/>
                    <a:pt x="7" y="62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0" name="Freeform 121">
              <a:extLst>
                <a:ext uri="{FF2B5EF4-FFF2-40B4-BE49-F238E27FC236}">
                  <a16:creationId xmlns:a16="http://schemas.microsoft.com/office/drawing/2014/main" id="{E57A4646-D4FE-45C2-9F62-2BEDDFA44B0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58276" y="4298951"/>
              <a:ext cx="61913" cy="58738"/>
            </a:xfrm>
            <a:custGeom>
              <a:avLst/>
              <a:gdLst>
                <a:gd name="T0" fmla="*/ 19 w 19"/>
                <a:gd name="T1" fmla="*/ 18 h 18"/>
                <a:gd name="T2" fmla="*/ 7 w 19"/>
                <a:gd name="T3" fmla="*/ 18 h 18"/>
                <a:gd name="T4" fmla="*/ 1 w 19"/>
                <a:gd name="T5" fmla="*/ 2 h 18"/>
                <a:gd name="T6" fmla="*/ 1 w 19"/>
                <a:gd name="T7" fmla="*/ 2 h 18"/>
                <a:gd name="T8" fmla="*/ 0 w 19"/>
                <a:gd name="T9" fmla="*/ 0 h 18"/>
                <a:gd name="T10" fmla="*/ 19 w 19"/>
                <a:gd name="T11" fmla="*/ 0 h 18"/>
                <a:gd name="T12" fmla="*/ 19 w 1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18">
                  <a:moveTo>
                    <a:pt x="19" y="18"/>
                  </a:moveTo>
                  <a:cubicBezTo>
                    <a:pt x="7" y="18"/>
                    <a:pt x="7" y="18"/>
                    <a:pt x="7" y="18"/>
                  </a:cubicBezTo>
                  <a:cubicBezTo>
                    <a:pt x="5" y="13"/>
                    <a:pt x="3" y="8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1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18"/>
                    <a:pt x="19" y="18"/>
                    <a:pt x="19" y="18"/>
                  </a:cubicBezTo>
                </a:path>
              </a:pathLst>
            </a:custGeom>
            <a:solidFill>
              <a:srgbClr val="69A1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1" name="Freeform 122">
              <a:extLst>
                <a:ext uri="{FF2B5EF4-FFF2-40B4-BE49-F238E27FC236}">
                  <a16:creationId xmlns:a16="http://schemas.microsoft.com/office/drawing/2014/main" id="{AF460FFF-93E7-4778-AA60-2537283D7A9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80501" y="4357688"/>
              <a:ext cx="39688" cy="103188"/>
            </a:xfrm>
            <a:custGeom>
              <a:avLst/>
              <a:gdLst>
                <a:gd name="T0" fmla="*/ 12 w 12"/>
                <a:gd name="T1" fmla="*/ 31 h 31"/>
                <a:gd name="T2" fmla="*/ 12 w 12"/>
                <a:gd name="T3" fmla="*/ 31 h 31"/>
                <a:gd name="T4" fmla="*/ 9 w 12"/>
                <a:gd name="T5" fmla="*/ 24 h 31"/>
                <a:gd name="T6" fmla="*/ 9 w 12"/>
                <a:gd name="T7" fmla="*/ 24 h 31"/>
                <a:gd name="T8" fmla="*/ 0 w 12"/>
                <a:gd name="T9" fmla="*/ 0 h 31"/>
                <a:gd name="T10" fmla="*/ 12 w 12"/>
                <a:gd name="T11" fmla="*/ 0 h 31"/>
                <a:gd name="T12" fmla="*/ 12 w 12"/>
                <a:gd name="T13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31">
                  <a:moveTo>
                    <a:pt x="12" y="31"/>
                  </a:moveTo>
                  <a:cubicBezTo>
                    <a:pt x="12" y="31"/>
                    <a:pt x="12" y="31"/>
                    <a:pt x="12" y="31"/>
                  </a:cubicBezTo>
                  <a:cubicBezTo>
                    <a:pt x="11" y="29"/>
                    <a:pt x="10" y="26"/>
                    <a:pt x="9" y="24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7" y="18"/>
                    <a:pt x="4" y="10"/>
                    <a:pt x="0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31"/>
                    <a:pt x="12" y="31"/>
                    <a:pt x="12" y="31"/>
                  </a:cubicBezTo>
                </a:path>
              </a:pathLst>
            </a:custGeom>
            <a:solidFill>
              <a:srgbClr val="6597C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2" name="Freeform 123">
              <a:extLst>
                <a:ext uri="{FF2B5EF4-FFF2-40B4-BE49-F238E27FC236}">
                  <a16:creationId xmlns:a16="http://schemas.microsoft.com/office/drawing/2014/main" id="{E6737BEB-0EDD-4C22-8158-B9101E7C538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58276" y="4298951"/>
              <a:ext cx="61913" cy="161925"/>
            </a:xfrm>
            <a:custGeom>
              <a:avLst/>
              <a:gdLst>
                <a:gd name="T0" fmla="*/ 19 w 19"/>
                <a:gd name="T1" fmla="*/ 49 h 49"/>
                <a:gd name="T2" fmla="*/ 19 w 19"/>
                <a:gd name="T3" fmla="*/ 49 h 49"/>
                <a:gd name="T4" fmla="*/ 19 w 19"/>
                <a:gd name="T5" fmla="*/ 18 h 49"/>
                <a:gd name="T6" fmla="*/ 19 w 19"/>
                <a:gd name="T7" fmla="*/ 0 h 49"/>
                <a:gd name="T8" fmla="*/ 0 w 19"/>
                <a:gd name="T9" fmla="*/ 0 h 49"/>
                <a:gd name="T10" fmla="*/ 0 w 19"/>
                <a:gd name="T11" fmla="*/ 0 h 49"/>
                <a:gd name="T12" fmla="*/ 19 w 19"/>
                <a:gd name="T13" fmla="*/ 0 h 49"/>
                <a:gd name="T14" fmla="*/ 19 w 19"/>
                <a:gd name="T15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" h="49">
                  <a:moveTo>
                    <a:pt x="19" y="49"/>
                  </a:moveTo>
                  <a:cubicBezTo>
                    <a:pt x="19" y="49"/>
                    <a:pt x="19" y="49"/>
                    <a:pt x="19" y="4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49"/>
                    <a:pt x="19" y="49"/>
                    <a:pt x="19" y="49"/>
                  </a:cubicBezTo>
                </a:path>
              </a:pathLst>
            </a:custGeom>
            <a:solidFill>
              <a:srgbClr val="69AF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3" name="Freeform 124">
              <a:extLst>
                <a:ext uri="{FF2B5EF4-FFF2-40B4-BE49-F238E27FC236}">
                  <a16:creationId xmlns:a16="http://schemas.microsoft.com/office/drawing/2014/main" id="{222BFDB6-9B5F-40B0-AAF2-D1BEB4B454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329113"/>
              <a:ext cx="25400" cy="28575"/>
            </a:xfrm>
            <a:custGeom>
              <a:avLst/>
              <a:gdLst>
                <a:gd name="T0" fmla="*/ 16 w 16"/>
                <a:gd name="T1" fmla="*/ 18 h 18"/>
                <a:gd name="T2" fmla="*/ 0 w 16"/>
                <a:gd name="T3" fmla="*/ 18 h 18"/>
                <a:gd name="T4" fmla="*/ 0 w 16"/>
                <a:gd name="T5" fmla="*/ 0 h 18"/>
                <a:gd name="T6" fmla="*/ 16 w 16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8">
                  <a:moveTo>
                    <a:pt x="16" y="18"/>
                  </a:moveTo>
                  <a:lnTo>
                    <a:pt x="0" y="18"/>
                  </a:lnTo>
                  <a:lnTo>
                    <a:pt x="0" y="0"/>
                  </a:lnTo>
                  <a:lnTo>
                    <a:pt x="16" y="18"/>
                  </a:lnTo>
                  <a:close/>
                </a:path>
              </a:pathLst>
            </a:custGeom>
            <a:solidFill>
              <a:srgbClr val="69A1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4" name="Freeform 125">
              <a:extLst>
                <a:ext uri="{FF2B5EF4-FFF2-40B4-BE49-F238E27FC236}">
                  <a16:creationId xmlns:a16="http://schemas.microsoft.com/office/drawing/2014/main" id="{8EF0D6EE-43E8-4AC9-9896-115C25C818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329113"/>
              <a:ext cx="25400" cy="28575"/>
            </a:xfrm>
            <a:custGeom>
              <a:avLst/>
              <a:gdLst>
                <a:gd name="T0" fmla="*/ 16 w 16"/>
                <a:gd name="T1" fmla="*/ 18 h 18"/>
                <a:gd name="T2" fmla="*/ 0 w 16"/>
                <a:gd name="T3" fmla="*/ 18 h 18"/>
                <a:gd name="T4" fmla="*/ 0 w 16"/>
                <a:gd name="T5" fmla="*/ 0 h 18"/>
                <a:gd name="T6" fmla="*/ 16 w 16"/>
                <a:gd name="T7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8">
                  <a:moveTo>
                    <a:pt x="16" y="18"/>
                  </a:moveTo>
                  <a:lnTo>
                    <a:pt x="0" y="18"/>
                  </a:lnTo>
                  <a:lnTo>
                    <a:pt x="0" y="0"/>
                  </a:lnTo>
                  <a:lnTo>
                    <a:pt x="16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5" name="Freeform 126">
              <a:extLst>
                <a:ext uri="{FF2B5EF4-FFF2-40B4-BE49-F238E27FC236}">
                  <a16:creationId xmlns:a16="http://schemas.microsoft.com/office/drawing/2014/main" id="{1E9418F5-AF25-4358-B034-A09237C056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357688"/>
              <a:ext cx="187325" cy="158750"/>
            </a:xfrm>
            <a:custGeom>
              <a:avLst/>
              <a:gdLst>
                <a:gd name="T0" fmla="*/ 118 w 118"/>
                <a:gd name="T1" fmla="*/ 100 h 100"/>
                <a:gd name="T2" fmla="*/ 0 w 118"/>
                <a:gd name="T3" fmla="*/ 48 h 100"/>
                <a:gd name="T4" fmla="*/ 0 w 118"/>
                <a:gd name="T5" fmla="*/ 75 h 100"/>
                <a:gd name="T6" fmla="*/ 0 w 118"/>
                <a:gd name="T7" fmla="*/ 0 h 100"/>
                <a:gd name="T8" fmla="*/ 16 w 118"/>
                <a:gd name="T9" fmla="*/ 0 h 100"/>
                <a:gd name="T10" fmla="*/ 116 w 118"/>
                <a:gd name="T11" fmla="*/ 96 h 100"/>
                <a:gd name="T12" fmla="*/ 118 w 118"/>
                <a:gd name="T13" fmla="*/ 100 h 100"/>
                <a:gd name="T14" fmla="*/ 118 w 118"/>
                <a:gd name="T1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100">
                  <a:moveTo>
                    <a:pt x="118" y="100"/>
                  </a:moveTo>
                  <a:lnTo>
                    <a:pt x="0" y="48"/>
                  </a:lnTo>
                  <a:lnTo>
                    <a:pt x="0" y="7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16" y="96"/>
                  </a:lnTo>
                  <a:lnTo>
                    <a:pt x="118" y="100"/>
                  </a:lnTo>
                  <a:lnTo>
                    <a:pt x="118" y="100"/>
                  </a:lnTo>
                  <a:close/>
                </a:path>
              </a:pathLst>
            </a:custGeom>
            <a:solidFill>
              <a:srgbClr val="6597C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6" name="Freeform 127">
              <a:extLst>
                <a:ext uri="{FF2B5EF4-FFF2-40B4-BE49-F238E27FC236}">
                  <a16:creationId xmlns:a16="http://schemas.microsoft.com/office/drawing/2014/main" id="{7AF4874E-2CB2-4DD6-AA64-8A65FB33936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357688"/>
              <a:ext cx="187325" cy="158750"/>
            </a:xfrm>
            <a:custGeom>
              <a:avLst/>
              <a:gdLst>
                <a:gd name="T0" fmla="*/ 118 w 118"/>
                <a:gd name="T1" fmla="*/ 100 h 100"/>
                <a:gd name="T2" fmla="*/ 0 w 118"/>
                <a:gd name="T3" fmla="*/ 48 h 100"/>
                <a:gd name="T4" fmla="*/ 0 w 118"/>
                <a:gd name="T5" fmla="*/ 75 h 100"/>
                <a:gd name="T6" fmla="*/ 0 w 118"/>
                <a:gd name="T7" fmla="*/ 0 h 100"/>
                <a:gd name="T8" fmla="*/ 16 w 118"/>
                <a:gd name="T9" fmla="*/ 0 h 100"/>
                <a:gd name="T10" fmla="*/ 116 w 118"/>
                <a:gd name="T11" fmla="*/ 96 h 100"/>
                <a:gd name="T12" fmla="*/ 118 w 118"/>
                <a:gd name="T13" fmla="*/ 100 h 100"/>
                <a:gd name="T14" fmla="*/ 118 w 118"/>
                <a:gd name="T15" fmla="*/ 100 h 1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100">
                  <a:moveTo>
                    <a:pt x="118" y="100"/>
                  </a:moveTo>
                  <a:lnTo>
                    <a:pt x="0" y="48"/>
                  </a:lnTo>
                  <a:lnTo>
                    <a:pt x="0" y="75"/>
                  </a:lnTo>
                  <a:lnTo>
                    <a:pt x="0" y="0"/>
                  </a:lnTo>
                  <a:lnTo>
                    <a:pt x="16" y="0"/>
                  </a:lnTo>
                  <a:lnTo>
                    <a:pt x="116" y="96"/>
                  </a:lnTo>
                  <a:lnTo>
                    <a:pt x="118" y="100"/>
                  </a:lnTo>
                  <a:lnTo>
                    <a:pt x="118" y="10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7" name="Freeform 128">
              <a:extLst>
                <a:ext uri="{FF2B5EF4-FFF2-40B4-BE49-F238E27FC236}">
                  <a16:creationId xmlns:a16="http://schemas.microsoft.com/office/drawing/2014/main" id="{ABBF6C7F-D02D-4CFD-9043-E1C7C1C456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685339" y="4329113"/>
              <a:ext cx="187325" cy="187325"/>
            </a:xfrm>
            <a:custGeom>
              <a:avLst/>
              <a:gdLst>
                <a:gd name="T0" fmla="*/ 116 w 118"/>
                <a:gd name="T1" fmla="*/ 114 h 118"/>
                <a:gd name="T2" fmla="*/ 0 w 118"/>
                <a:gd name="T3" fmla="*/ 0 h 118"/>
                <a:gd name="T4" fmla="*/ 116 w 118"/>
                <a:gd name="T5" fmla="*/ 114 h 118"/>
                <a:gd name="T6" fmla="*/ 118 w 118"/>
                <a:gd name="T7" fmla="*/ 118 h 118"/>
                <a:gd name="T8" fmla="*/ 118 w 118"/>
                <a:gd name="T9" fmla="*/ 118 h 118"/>
                <a:gd name="T10" fmla="*/ 118 w 118"/>
                <a:gd name="T11" fmla="*/ 118 h 118"/>
                <a:gd name="T12" fmla="*/ 118 w 118"/>
                <a:gd name="T13" fmla="*/ 118 h 118"/>
                <a:gd name="T14" fmla="*/ 118 w 118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118">
                  <a:moveTo>
                    <a:pt x="116" y="114"/>
                  </a:moveTo>
                  <a:lnTo>
                    <a:pt x="0" y="0"/>
                  </a:lnTo>
                  <a:lnTo>
                    <a:pt x="116" y="114"/>
                  </a:lnTo>
                  <a:close/>
                  <a:moveTo>
                    <a:pt x="118" y="118"/>
                  </a:moveTo>
                  <a:lnTo>
                    <a:pt x="118" y="118"/>
                  </a:lnTo>
                  <a:lnTo>
                    <a:pt x="118" y="118"/>
                  </a:lnTo>
                  <a:lnTo>
                    <a:pt x="118" y="118"/>
                  </a:lnTo>
                  <a:lnTo>
                    <a:pt x="118" y="118"/>
                  </a:lnTo>
                  <a:close/>
                </a:path>
              </a:pathLst>
            </a:custGeom>
            <a:solidFill>
              <a:srgbClr val="69AF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8" name="Freeform 129">
              <a:extLst>
                <a:ext uri="{FF2B5EF4-FFF2-40B4-BE49-F238E27FC236}">
                  <a16:creationId xmlns:a16="http://schemas.microsoft.com/office/drawing/2014/main" id="{D607FC2C-C1EB-4AFC-8FDE-0DFEC5DFF7F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685339" y="4329113"/>
              <a:ext cx="187325" cy="187325"/>
            </a:xfrm>
            <a:custGeom>
              <a:avLst/>
              <a:gdLst>
                <a:gd name="T0" fmla="*/ 116 w 118"/>
                <a:gd name="T1" fmla="*/ 114 h 118"/>
                <a:gd name="T2" fmla="*/ 0 w 118"/>
                <a:gd name="T3" fmla="*/ 0 h 118"/>
                <a:gd name="T4" fmla="*/ 116 w 118"/>
                <a:gd name="T5" fmla="*/ 114 h 118"/>
                <a:gd name="T6" fmla="*/ 118 w 118"/>
                <a:gd name="T7" fmla="*/ 118 h 118"/>
                <a:gd name="T8" fmla="*/ 118 w 118"/>
                <a:gd name="T9" fmla="*/ 118 h 118"/>
                <a:gd name="T10" fmla="*/ 118 w 118"/>
                <a:gd name="T11" fmla="*/ 118 h 118"/>
                <a:gd name="T12" fmla="*/ 118 w 118"/>
                <a:gd name="T13" fmla="*/ 118 h 118"/>
                <a:gd name="T14" fmla="*/ 118 w 118"/>
                <a:gd name="T15" fmla="*/ 118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8" h="118">
                  <a:moveTo>
                    <a:pt x="116" y="114"/>
                  </a:moveTo>
                  <a:lnTo>
                    <a:pt x="0" y="0"/>
                  </a:lnTo>
                  <a:lnTo>
                    <a:pt x="116" y="114"/>
                  </a:lnTo>
                  <a:moveTo>
                    <a:pt x="118" y="118"/>
                  </a:moveTo>
                  <a:lnTo>
                    <a:pt x="118" y="118"/>
                  </a:lnTo>
                  <a:lnTo>
                    <a:pt x="118" y="118"/>
                  </a:lnTo>
                  <a:lnTo>
                    <a:pt x="118" y="118"/>
                  </a:lnTo>
                  <a:lnTo>
                    <a:pt x="118" y="1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9" name="Freeform 130">
              <a:extLst>
                <a:ext uri="{FF2B5EF4-FFF2-40B4-BE49-F238E27FC236}">
                  <a16:creationId xmlns:a16="http://schemas.microsoft.com/office/drawing/2014/main" id="{43821A1F-47BF-4DBB-8F8B-E443E7DA1F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8951"/>
              <a:ext cx="3175" cy="58738"/>
            </a:xfrm>
            <a:custGeom>
              <a:avLst/>
              <a:gdLst>
                <a:gd name="T0" fmla="*/ 2 w 2"/>
                <a:gd name="T1" fmla="*/ 37 h 37"/>
                <a:gd name="T2" fmla="*/ 2 w 2"/>
                <a:gd name="T3" fmla="*/ 37 h 37"/>
                <a:gd name="T4" fmla="*/ 0 w 2"/>
                <a:gd name="T5" fmla="*/ 0 h 37"/>
                <a:gd name="T6" fmla="*/ 2 w 2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7">
                  <a:moveTo>
                    <a:pt x="2" y="37"/>
                  </a:moveTo>
                  <a:lnTo>
                    <a:pt x="2" y="37"/>
                  </a:lnTo>
                  <a:lnTo>
                    <a:pt x="0" y="0"/>
                  </a:lnTo>
                  <a:lnTo>
                    <a:pt x="2" y="37"/>
                  </a:lnTo>
                  <a:close/>
                </a:path>
              </a:pathLst>
            </a:custGeom>
            <a:solidFill>
              <a:srgbClr val="69A1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0" name="Freeform 131">
              <a:extLst>
                <a:ext uri="{FF2B5EF4-FFF2-40B4-BE49-F238E27FC236}">
                  <a16:creationId xmlns:a16="http://schemas.microsoft.com/office/drawing/2014/main" id="{8BCFEF5C-50A1-4F82-B7DA-361F866039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8951"/>
              <a:ext cx="3175" cy="58738"/>
            </a:xfrm>
            <a:custGeom>
              <a:avLst/>
              <a:gdLst>
                <a:gd name="T0" fmla="*/ 2 w 2"/>
                <a:gd name="T1" fmla="*/ 37 h 37"/>
                <a:gd name="T2" fmla="*/ 2 w 2"/>
                <a:gd name="T3" fmla="*/ 37 h 37"/>
                <a:gd name="T4" fmla="*/ 0 w 2"/>
                <a:gd name="T5" fmla="*/ 0 h 37"/>
                <a:gd name="T6" fmla="*/ 2 w 2"/>
                <a:gd name="T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7">
                  <a:moveTo>
                    <a:pt x="2" y="37"/>
                  </a:moveTo>
                  <a:lnTo>
                    <a:pt x="2" y="37"/>
                  </a:lnTo>
                  <a:lnTo>
                    <a:pt x="0" y="0"/>
                  </a:lnTo>
                  <a:lnTo>
                    <a:pt x="2" y="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1" name="Rectangle 132">
              <a:extLst>
                <a:ext uri="{FF2B5EF4-FFF2-40B4-BE49-F238E27FC236}">
                  <a16:creationId xmlns:a16="http://schemas.microsoft.com/office/drawing/2014/main" id="{75DE8810-A3CB-4630-A326-86FEF4DF0E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196389" y="4357688"/>
              <a:ext cx="1588" cy="165100"/>
            </a:xfrm>
            <a:prstGeom prst="rect">
              <a:avLst/>
            </a:prstGeom>
            <a:solidFill>
              <a:srgbClr val="6597C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2" name="Rectangle 133">
              <a:extLst>
                <a:ext uri="{FF2B5EF4-FFF2-40B4-BE49-F238E27FC236}">
                  <a16:creationId xmlns:a16="http://schemas.microsoft.com/office/drawing/2014/main" id="{E63026E9-DF74-4800-A973-A7B8D9095B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196389" y="4357688"/>
              <a:ext cx="1588" cy="165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3" name="Freeform 134">
              <a:extLst>
                <a:ext uri="{FF2B5EF4-FFF2-40B4-BE49-F238E27FC236}">
                  <a16:creationId xmlns:a16="http://schemas.microsoft.com/office/drawing/2014/main" id="{6346D682-5FF9-4F6F-8509-941D04AEC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2601"/>
              <a:ext cx="415925" cy="65088"/>
            </a:xfrm>
            <a:custGeom>
              <a:avLst/>
              <a:gdLst>
                <a:gd name="T0" fmla="*/ 262 w 262"/>
                <a:gd name="T1" fmla="*/ 41 h 41"/>
                <a:gd name="T2" fmla="*/ 71 w 262"/>
                <a:gd name="T3" fmla="*/ 41 h 41"/>
                <a:gd name="T4" fmla="*/ 0 w 262"/>
                <a:gd name="T5" fmla="*/ 4 h 41"/>
                <a:gd name="T6" fmla="*/ 262 w 262"/>
                <a:gd name="T7" fmla="*/ 0 h 41"/>
                <a:gd name="T8" fmla="*/ 262 w 262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41">
                  <a:moveTo>
                    <a:pt x="262" y="41"/>
                  </a:moveTo>
                  <a:lnTo>
                    <a:pt x="71" y="41"/>
                  </a:lnTo>
                  <a:lnTo>
                    <a:pt x="0" y="4"/>
                  </a:lnTo>
                  <a:lnTo>
                    <a:pt x="262" y="0"/>
                  </a:lnTo>
                  <a:lnTo>
                    <a:pt x="262" y="41"/>
                  </a:lnTo>
                  <a:close/>
                </a:path>
              </a:pathLst>
            </a:custGeom>
            <a:solidFill>
              <a:srgbClr val="69A1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4" name="Freeform 135">
              <a:extLst>
                <a:ext uri="{FF2B5EF4-FFF2-40B4-BE49-F238E27FC236}">
                  <a16:creationId xmlns:a16="http://schemas.microsoft.com/office/drawing/2014/main" id="{E3DE01E9-7B77-4F78-9E5A-6651E14751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2601"/>
              <a:ext cx="415925" cy="65088"/>
            </a:xfrm>
            <a:custGeom>
              <a:avLst/>
              <a:gdLst>
                <a:gd name="T0" fmla="*/ 262 w 262"/>
                <a:gd name="T1" fmla="*/ 41 h 41"/>
                <a:gd name="T2" fmla="*/ 71 w 262"/>
                <a:gd name="T3" fmla="*/ 41 h 41"/>
                <a:gd name="T4" fmla="*/ 0 w 262"/>
                <a:gd name="T5" fmla="*/ 4 h 41"/>
                <a:gd name="T6" fmla="*/ 262 w 262"/>
                <a:gd name="T7" fmla="*/ 0 h 41"/>
                <a:gd name="T8" fmla="*/ 262 w 262"/>
                <a:gd name="T9" fmla="*/ 41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41">
                  <a:moveTo>
                    <a:pt x="262" y="41"/>
                  </a:moveTo>
                  <a:lnTo>
                    <a:pt x="71" y="41"/>
                  </a:lnTo>
                  <a:lnTo>
                    <a:pt x="0" y="4"/>
                  </a:lnTo>
                  <a:lnTo>
                    <a:pt x="262" y="0"/>
                  </a:lnTo>
                  <a:lnTo>
                    <a:pt x="262" y="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5" name="Freeform 136">
              <a:extLst>
                <a:ext uri="{FF2B5EF4-FFF2-40B4-BE49-F238E27FC236}">
                  <a16:creationId xmlns:a16="http://schemas.microsoft.com/office/drawing/2014/main" id="{AEEA3EC6-90D5-475F-A075-4DDBD46982C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05926" y="4357688"/>
              <a:ext cx="306388" cy="161925"/>
            </a:xfrm>
            <a:custGeom>
              <a:avLst/>
              <a:gdLst>
                <a:gd name="T0" fmla="*/ 193 w 193"/>
                <a:gd name="T1" fmla="*/ 102 h 102"/>
                <a:gd name="T2" fmla="*/ 0 w 193"/>
                <a:gd name="T3" fmla="*/ 0 h 102"/>
                <a:gd name="T4" fmla="*/ 191 w 193"/>
                <a:gd name="T5" fmla="*/ 0 h 102"/>
                <a:gd name="T6" fmla="*/ 193 w 193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" h="102">
                  <a:moveTo>
                    <a:pt x="193" y="102"/>
                  </a:moveTo>
                  <a:lnTo>
                    <a:pt x="0" y="0"/>
                  </a:lnTo>
                  <a:lnTo>
                    <a:pt x="191" y="0"/>
                  </a:lnTo>
                  <a:lnTo>
                    <a:pt x="193" y="102"/>
                  </a:lnTo>
                  <a:close/>
                </a:path>
              </a:pathLst>
            </a:custGeom>
            <a:solidFill>
              <a:srgbClr val="6597C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6" name="Freeform 137">
              <a:extLst>
                <a:ext uri="{FF2B5EF4-FFF2-40B4-BE49-F238E27FC236}">
                  <a16:creationId xmlns:a16="http://schemas.microsoft.com/office/drawing/2014/main" id="{A5E8CD08-2FBA-4B20-ABB5-554229C4E87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05926" y="4357688"/>
              <a:ext cx="306388" cy="161925"/>
            </a:xfrm>
            <a:custGeom>
              <a:avLst/>
              <a:gdLst>
                <a:gd name="T0" fmla="*/ 193 w 193"/>
                <a:gd name="T1" fmla="*/ 102 h 102"/>
                <a:gd name="T2" fmla="*/ 0 w 193"/>
                <a:gd name="T3" fmla="*/ 0 h 102"/>
                <a:gd name="T4" fmla="*/ 191 w 193"/>
                <a:gd name="T5" fmla="*/ 0 h 102"/>
                <a:gd name="T6" fmla="*/ 193 w 193"/>
                <a:gd name="T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3" h="102">
                  <a:moveTo>
                    <a:pt x="193" y="102"/>
                  </a:moveTo>
                  <a:lnTo>
                    <a:pt x="0" y="0"/>
                  </a:lnTo>
                  <a:lnTo>
                    <a:pt x="191" y="0"/>
                  </a:lnTo>
                  <a:lnTo>
                    <a:pt x="193" y="10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7" name="Freeform 138">
              <a:extLst>
                <a:ext uri="{FF2B5EF4-FFF2-40B4-BE49-F238E27FC236}">
                  <a16:creationId xmlns:a16="http://schemas.microsoft.com/office/drawing/2014/main" id="{F83B48AF-2DAC-4E84-ACD3-FD594F2E08E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3214" y="4292601"/>
              <a:ext cx="419100" cy="230188"/>
            </a:xfrm>
            <a:custGeom>
              <a:avLst/>
              <a:gdLst>
                <a:gd name="T0" fmla="*/ 264 w 264"/>
                <a:gd name="T1" fmla="*/ 143 h 145"/>
                <a:gd name="T2" fmla="*/ 262 w 264"/>
                <a:gd name="T3" fmla="*/ 41 h 145"/>
                <a:gd name="T4" fmla="*/ 262 w 264"/>
                <a:gd name="T5" fmla="*/ 0 h 145"/>
                <a:gd name="T6" fmla="*/ 262 w 264"/>
                <a:gd name="T7" fmla="*/ 0 h 145"/>
                <a:gd name="T8" fmla="*/ 264 w 264"/>
                <a:gd name="T9" fmla="*/ 143 h 145"/>
                <a:gd name="T10" fmla="*/ 2 w 264"/>
                <a:gd name="T11" fmla="*/ 145 h 145"/>
                <a:gd name="T12" fmla="*/ 0 w 264"/>
                <a:gd name="T13" fmla="*/ 4 h 145"/>
                <a:gd name="T14" fmla="*/ 0 w 264"/>
                <a:gd name="T15" fmla="*/ 4 h 145"/>
                <a:gd name="T16" fmla="*/ 2 w 264"/>
                <a:gd name="T17" fmla="*/ 41 h 145"/>
                <a:gd name="T18" fmla="*/ 2 w 264"/>
                <a:gd name="T19" fmla="*/ 145 h 145"/>
                <a:gd name="T20" fmla="*/ 2 w 264"/>
                <a:gd name="T21" fmla="*/ 145 h 145"/>
                <a:gd name="T22" fmla="*/ 2 w 264"/>
                <a:gd name="T23" fmla="*/ 145 h 145"/>
                <a:gd name="T24" fmla="*/ 2 w 264"/>
                <a:gd name="T25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4" h="145">
                  <a:moveTo>
                    <a:pt x="264" y="143"/>
                  </a:moveTo>
                  <a:lnTo>
                    <a:pt x="262" y="41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4" y="143"/>
                  </a:lnTo>
                  <a:close/>
                  <a:moveTo>
                    <a:pt x="2" y="145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2" y="41"/>
                  </a:lnTo>
                  <a:lnTo>
                    <a:pt x="2" y="145"/>
                  </a:lnTo>
                  <a:lnTo>
                    <a:pt x="2" y="145"/>
                  </a:lnTo>
                  <a:lnTo>
                    <a:pt x="2" y="145"/>
                  </a:lnTo>
                  <a:lnTo>
                    <a:pt x="2" y="145"/>
                  </a:lnTo>
                  <a:close/>
                </a:path>
              </a:pathLst>
            </a:custGeom>
            <a:solidFill>
              <a:srgbClr val="69AFC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8" name="Freeform 139">
              <a:extLst>
                <a:ext uri="{FF2B5EF4-FFF2-40B4-BE49-F238E27FC236}">
                  <a16:creationId xmlns:a16="http://schemas.microsoft.com/office/drawing/2014/main" id="{82CEC4BD-9446-4D5E-AE6D-9CB8C6B0EB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3214" y="4292601"/>
              <a:ext cx="419100" cy="230188"/>
            </a:xfrm>
            <a:custGeom>
              <a:avLst/>
              <a:gdLst>
                <a:gd name="T0" fmla="*/ 264 w 264"/>
                <a:gd name="T1" fmla="*/ 143 h 145"/>
                <a:gd name="T2" fmla="*/ 262 w 264"/>
                <a:gd name="T3" fmla="*/ 41 h 145"/>
                <a:gd name="T4" fmla="*/ 262 w 264"/>
                <a:gd name="T5" fmla="*/ 0 h 145"/>
                <a:gd name="T6" fmla="*/ 262 w 264"/>
                <a:gd name="T7" fmla="*/ 0 h 145"/>
                <a:gd name="T8" fmla="*/ 264 w 264"/>
                <a:gd name="T9" fmla="*/ 143 h 145"/>
                <a:gd name="T10" fmla="*/ 2 w 264"/>
                <a:gd name="T11" fmla="*/ 145 h 145"/>
                <a:gd name="T12" fmla="*/ 0 w 264"/>
                <a:gd name="T13" fmla="*/ 4 h 145"/>
                <a:gd name="T14" fmla="*/ 0 w 264"/>
                <a:gd name="T15" fmla="*/ 4 h 145"/>
                <a:gd name="T16" fmla="*/ 2 w 264"/>
                <a:gd name="T17" fmla="*/ 41 h 145"/>
                <a:gd name="T18" fmla="*/ 2 w 264"/>
                <a:gd name="T19" fmla="*/ 145 h 145"/>
                <a:gd name="T20" fmla="*/ 2 w 264"/>
                <a:gd name="T21" fmla="*/ 145 h 145"/>
                <a:gd name="T22" fmla="*/ 2 w 264"/>
                <a:gd name="T23" fmla="*/ 145 h 145"/>
                <a:gd name="T24" fmla="*/ 2 w 264"/>
                <a:gd name="T25" fmla="*/ 14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64" h="145">
                  <a:moveTo>
                    <a:pt x="264" y="143"/>
                  </a:moveTo>
                  <a:lnTo>
                    <a:pt x="262" y="41"/>
                  </a:lnTo>
                  <a:lnTo>
                    <a:pt x="262" y="0"/>
                  </a:lnTo>
                  <a:lnTo>
                    <a:pt x="262" y="0"/>
                  </a:lnTo>
                  <a:lnTo>
                    <a:pt x="264" y="143"/>
                  </a:lnTo>
                  <a:moveTo>
                    <a:pt x="2" y="145"/>
                  </a:moveTo>
                  <a:lnTo>
                    <a:pt x="0" y="4"/>
                  </a:lnTo>
                  <a:lnTo>
                    <a:pt x="0" y="4"/>
                  </a:lnTo>
                  <a:lnTo>
                    <a:pt x="2" y="41"/>
                  </a:lnTo>
                  <a:lnTo>
                    <a:pt x="2" y="145"/>
                  </a:lnTo>
                  <a:lnTo>
                    <a:pt x="2" y="145"/>
                  </a:lnTo>
                  <a:lnTo>
                    <a:pt x="2" y="145"/>
                  </a:lnTo>
                  <a:lnTo>
                    <a:pt x="2" y="14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9" name="Freeform 140">
              <a:extLst>
                <a:ext uri="{FF2B5EF4-FFF2-40B4-BE49-F238E27FC236}">
                  <a16:creationId xmlns:a16="http://schemas.microsoft.com/office/drawing/2014/main" id="{883A30B0-D60A-4269-9195-FA0E0FF6196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99576" y="4519613"/>
              <a:ext cx="312738" cy="3175"/>
            </a:xfrm>
            <a:custGeom>
              <a:avLst/>
              <a:gdLst>
                <a:gd name="T0" fmla="*/ 0 w 197"/>
                <a:gd name="T1" fmla="*/ 2 h 2"/>
                <a:gd name="T2" fmla="*/ 197 w 197"/>
                <a:gd name="T3" fmla="*/ 0 h 2"/>
                <a:gd name="T4" fmla="*/ 195 w 197"/>
                <a:gd name="T5" fmla="*/ 0 h 2"/>
                <a:gd name="T6" fmla="*/ 0 w 197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2">
                  <a:moveTo>
                    <a:pt x="0" y="2"/>
                  </a:moveTo>
                  <a:lnTo>
                    <a:pt x="197" y="0"/>
                  </a:lnTo>
                  <a:lnTo>
                    <a:pt x="19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AA7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0" name="Freeform 141">
              <a:extLst>
                <a:ext uri="{FF2B5EF4-FFF2-40B4-BE49-F238E27FC236}">
                  <a16:creationId xmlns:a16="http://schemas.microsoft.com/office/drawing/2014/main" id="{574EF015-F2FF-48D4-8304-7CB612139E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99576" y="4519613"/>
              <a:ext cx="312738" cy="3175"/>
            </a:xfrm>
            <a:custGeom>
              <a:avLst/>
              <a:gdLst>
                <a:gd name="T0" fmla="*/ 0 w 197"/>
                <a:gd name="T1" fmla="*/ 2 h 2"/>
                <a:gd name="T2" fmla="*/ 197 w 197"/>
                <a:gd name="T3" fmla="*/ 0 h 2"/>
                <a:gd name="T4" fmla="*/ 195 w 197"/>
                <a:gd name="T5" fmla="*/ 0 h 2"/>
                <a:gd name="T6" fmla="*/ 0 w 197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7" h="2">
                  <a:moveTo>
                    <a:pt x="0" y="2"/>
                  </a:moveTo>
                  <a:lnTo>
                    <a:pt x="197" y="0"/>
                  </a:lnTo>
                  <a:lnTo>
                    <a:pt x="195" y="0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1" name="Freeform 142">
              <a:extLst>
                <a:ext uri="{FF2B5EF4-FFF2-40B4-BE49-F238E27FC236}">
                  <a16:creationId xmlns:a16="http://schemas.microsoft.com/office/drawing/2014/main" id="{BA2F0A45-221B-4195-93C5-7B3274FC2E7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6389" y="4519613"/>
              <a:ext cx="415925" cy="6350"/>
            </a:xfrm>
            <a:custGeom>
              <a:avLst/>
              <a:gdLst>
                <a:gd name="T0" fmla="*/ 262 w 262"/>
                <a:gd name="T1" fmla="*/ 0 h 4"/>
                <a:gd name="T2" fmla="*/ 262 w 262"/>
                <a:gd name="T3" fmla="*/ 0 h 4"/>
                <a:gd name="T4" fmla="*/ 0 w 262"/>
                <a:gd name="T5" fmla="*/ 4 h 4"/>
                <a:gd name="T6" fmla="*/ 0 w 262"/>
                <a:gd name="T7" fmla="*/ 2 h 4"/>
                <a:gd name="T8" fmla="*/ 260 w 262"/>
                <a:gd name="T9" fmla="*/ 0 h 4"/>
                <a:gd name="T10" fmla="*/ 0 w 262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4">
                  <a:moveTo>
                    <a:pt x="262" y="0"/>
                  </a:moveTo>
                  <a:lnTo>
                    <a:pt x="262" y="0"/>
                  </a:lnTo>
                  <a:close/>
                  <a:moveTo>
                    <a:pt x="0" y="4"/>
                  </a:moveTo>
                  <a:lnTo>
                    <a:pt x="0" y="2"/>
                  </a:lnTo>
                  <a:lnTo>
                    <a:pt x="26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7FB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2" name="Freeform 143">
              <a:extLst>
                <a:ext uri="{FF2B5EF4-FFF2-40B4-BE49-F238E27FC236}">
                  <a16:creationId xmlns:a16="http://schemas.microsoft.com/office/drawing/2014/main" id="{26546F57-F43C-4ED4-8A6D-7EFCDF2FE3A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6389" y="4519613"/>
              <a:ext cx="415925" cy="6350"/>
            </a:xfrm>
            <a:custGeom>
              <a:avLst/>
              <a:gdLst>
                <a:gd name="T0" fmla="*/ 262 w 262"/>
                <a:gd name="T1" fmla="*/ 0 h 4"/>
                <a:gd name="T2" fmla="*/ 262 w 262"/>
                <a:gd name="T3" fmla="*/ 0 h 4"/>
                <a:gd name="T4" fmla="*/ 0 w 262"/>
                <a:gd name="T5" fmla="*/ 4 h 4"/>
                <a:gd name="T6" fmla="*/ 0 w 262"/>
                <a:gd name="T7" fmla="*/ 2 h 4"/>
                <a:gd name="T8" fmla="*/ 260 w 262"/>
                <a:gd name="T9" fmla="*/ 0 h 4"/>
                <a:gd name="T10" fmla="*/ 0 w 262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2" h="4">
                  <a:moveTo>
                    <a:pt x="262" y="0"/>
                  </a:moveTo>
                  <a:lnTo>
                    <a:pt x="262" y="0"/>
                  </a:lnTo>
                  <a:moveTo>
                    <a:pt x="0" y="4"/>
                  </a:moveTo>
                  <a:lnTo>
                    <a:pt x="0" y="2"/>
                  </a:lnTo>
                  <a:lnTo>
                    <a:pt x="260" y="0"/>
                  </a:lnTo>
                  <a:lnTo>
                    <a:pt x="0" y="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3" name="Freeform 144">
              <a:extLst>
                <a:ext uri="{FF2B5EF4-FFF2-40B4-BE49-F238E27FC236}">
                  <a16:creationId xmlns:a16="http://schemas.microsoft.com/office/drawing/2014/main" id="{FDE7CBF2-336B-4574-A8A5-1CB0970F4C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8951"/>
              <a:ext cx="112713" cy="58738"/>
            </a:xfrm>
            <a:custGeom>
              <a:avLst/>
              <a:gdLst>
                <a:gd name="T0" fmla="*/ 71 w 71"/>
                <a:gd name="T1" fmla="*/ 37 h 37"/>
                <a:gd name="T2" fmla="*/ 2 w 71"/>
                <a:gd name="T3" fmla="*/ 37 h 37"/>
                <a:gd name="T4" fmla="*/ 0 w 71"/>
                <a:gd name="T5" fmla="*/ 0 h 37"/>
                <a:gd name="T6" fmla="*/ 0 w 71"/>
                <a:gd name="T7" fmla="*/ 0 h 37"/>
                <a:gd name="T8" fmla="*/ 71 w 71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7">
                  <a:moveTo>
                    <a:pt x="71" y="37"/>
                  </a:moveTo>
                  <a:lnTo>
                    <a:pt x="2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71" y="37"/>
                  </a:lnTo>
                  <a:close/>
                </a:path>
              </a:pathLst>
            </a:custGeom>
            <a:solidFill>
              <a:srgbClr val="AACFE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4" name="Freeform 145">
              <a:extLst>
                <a:ext uri="{FF2B5EF4-FFF2-40B4-BE49-F238E27FC236}">
                  <a16:creationId xmlns:a16="http://schemas.microsoft.com/office/drawing/2014/main" id="{03AC9413-74D9-42E4-B8F0-ABA460F4CEB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3214" y="4298951"/>
              <a:ext cx="112713" cy="58738"/>
            </a:xfrm>
            <a:custGeom>
              <a:avLst/>
              <a:gdLst>
                <a:gd name="T0" fmla="*/ 71 w 71"/>
                <a:gd name="T1" fmla="*/ 37 h 37"/>
                <a:gd name="T2" fmla="*/ 2 w 71"/>
                <a:gd name="T3" fmla="*/ 37 h 37"/>
                <a:gd name="T4" fmla="*/ 0 w 71"/>
                <a:gd name="T5" fmla="*/ 0 h 37"/>
                <a:gd name="T6" fmla="*/ 0 w 71"/>
                <a:gd name="T7" fmla="*/ 0 h 37"/>
                <a:gd name="T8" fmla="*/ 71 w 71"/>
                <a:gd name="T9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1" h="37">
                  <a:moveTo>
                    <a:pt x="71" y="37"/>
                  </a:moveTo>
                  <a:lnTo>
                    <a:pt x="2" y="37"/>
                  </a:lnTo>
                  <a:lnTo>
                    <a:pt x="0" y="0"/>
                  </a:lnTo>
                  <a:lnTo>
                    <a:pt x="0" y="0"/>
                  </a:lnTo>
                  <a:lnTo>
                    <a:pt x="71" y="37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5" name="Freeform 146">
              <a:extLst>
                <a:ext uri="{FF2B5EF4-FFF2-40B4-BE49-F238E27FC236}">
                  <a16:creationId xmlns:a16="http://schemas.microsoft.com/office/drawing/2014/main" id="{0FD9FDAA-73E7-4577-BB2E-51C0A3CD09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6389" y="4357688"/>
              <a:ext cx="415925" cy="165100"/>
            </a:xfrm>
            <a:custGeom>
              <a:avLst/>
              <a:gdLst>
                <a:gd name="T0" fmla="*/ 0 w 262"/>
                <a:gd name="T1" fmla="*/ 104 h 104"/>
                <a:gd name="T2" fmla="*/ 0 w 262"/>
                <a:gd name="T3" fmla="*/ 0 h 104"/>
                <a:gd name="T4" fmla="*/ 69 w 262"/>
                <a:gd name="T5" fmla="*/ 0 h 104"/>
                <a:gd name="T6" fmla="*/ 262 w 262"/>
                <a:gd name="T7" fmla="*/ 102 h 104"/>
                <a:gd name="T8" fmla="*/ 0 w 262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04">
                  <a:moveTo>
                    <a:pt x="0" y="104"/>
                  </a:moveTo>
                  <a:lnTo>
                    <a:pt x="0" y="0"/>
                  </a:lnTo>
                  <a:lnTo>
                    <a:pt x="69" y="0"/>
                  </a:lnTo>
                  <a:lnTo>
                    <a:pt x="262" y="102"/>
                  </a:lnTo>
                  <a:lnTo>
                    <a:pt x="0" y="104"/>
                  </a:lnTo>
                  <a:close/>
                </a:path>
              </a:pathLst>
            </a:custGeom>
            <a:solidFill>
              <a:srgbClr val="A9C9E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6" name="Freeform 147">
              <a:extLst>
                <a:ext uri="{FF2B5EF4-FFF2-40B4-BE49-F238E27FC236}">
                  <a16:creationId xmlns:a16="http://schemas.microsoft.com/office/drawing/2014/main" id="{9D04BFC3-CDB8-4388-94CE-AF215D6E63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96389" y="4357688"/>
              <a:ext cx="415925" cy="165100"/>
            </a:xfrm>
            <a:custGeom>
              <a:avLst/>
              <a:gdLst>
                <a:gd name="T0" fmla="*/ 0 w 262"/>
                <a:gd name="T1" fmla="*/ 104 h 104"/>
                <a:gd name="T2" fmla="*/ 0 w 262"/>
                <a:gd name="T3" fmla="*/ 0 h 104"/>
                <a:gd name="T4" fmla="*/ 69 w 262"/>
                <a:gd name="T5" fmla="*/ 0 h 104"/>
                <a:gd name="T6" fmla="*/ 262 w 262"/>
                <a:gd name="T7" fmla="*/ 102 h 104"/>
                <a:gd name="T8" fmla="*/ 0 w 262"/>
                <a:gd name="T9" fmla="*/ 10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104">
                  <a:moveTo>
                    <a:pt x="0" y="104"/>
                  </a:moveTo>
                  <a:lnTo>
                    <a:pt x="0" y="0"/>
                  </a:lnTo>
                  <a:lnTo>
                    <a:pt x="69" y="0"/>
                  </a:lnTo>
                  <a:lnTo>
                    <a:pt x="262" y="102"/>
                  </a:lnTo>
                  <a:lnTo>
                    <a:pt x="0" y="10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7" name="Freeform 148">
              <a:extLst>
                <a:ext uri="{FF2B5EF4-FFF2-40B4-BE49-F238E27FC236}">
                  <a16:creationId xmlns:a16="http://schemas.microsoft.com/office/drawing/2014/main" id="{64D2F381-32A5-42D8-9514-C65CE6E201C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3214" y="4298951"/>
              <a:ext cx="419100" cy="223838"/>
            </a:xfrm>
            <a:custGeom>
              <a:avLst/>
              <a:gdLst>
                <a:gd name="T0" fmla="*/ 0 w 264"/>
                <a:gd name="T1" fmla="*/ 0 h 141"/>
                <a:gd name="T2" fmla="*/ 0 w 264"/>
                <a:gd name="T3" fmla="*/ 0 h 141"/>
                <a:gd name="T4" fmla="*/ 0 w 264"/>
                <a:gd name="T5" fmla="*/ 0 h 141"/>
                <a:gd name="T6" fmla="*/ 264 w 264"/>
                <a:gd name="T7" fmla="*/ 139 h 141"/>
                <a:gd name="T8" fmla="*/ 264 w 264"/>
                <a:gd name="T9" fmla="*/ 139 h 141"/>
                <a:gd name="T10" fmla="*/ 2 w 264"/>
                <a:gd name="T11" fmla="*/ 141 h 141"/>
                <a:gd name="T12" fmla="*/ 2 w 264"/>
                <a:gd name="T13" fmla="*/ 141 h 141"/>
                <a:gd name="T14" fmla="*/ 67 w 264"/>
                <a:gd name="T15" fmla="*/ 141 h 141"/>
                <a:gd name="T16" fmla="*/ 2 w 264"/>
                <a:gd name="T1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" h="14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  <a:moveTo>
                    <a:pt x="264" y="139"/>
                  </a:moveTo>
                  <a:lnTo>
                    <a:pt x="264" y="139"/>
                  </a:lnTo>
                  <a:close/>
                  <a:moveTo>
                    <a:pt x="2" y="141"/>
                  </a:moveTo>
                  <a:lnTo>
                    <a:pt x="2" y="141"/>
                  </a:lnTo>
                  <a:lnTo>
                    <a:pt x="67" y="141"/>
                  </a:lnTo>
                  <a:lnTo>
                    <a:pt x="2" y="141"/>
                  </a:lnTo>
                  <a:close/>
                </a:path>
              </a:pathLst>
            </a:custGeom>
            <a:solidFill>
              <a:srgbClr val="ABD6E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8" name="Freeform 149">
              <a:extLst>
                <a:ext uri="{FF2B5EF4-FFF2-40B4-BE49-F238E27FC236}">
                  <a16:creationId xmlns:a16="http://schemas.microsoft.com/office/drawing/2014/main" id="{03AD0BEC-008C-44AC-AB7A-65EB4AA079E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193214" y="4298951"/>
              <a:ext cx="419100" cy="223838"/>
            </a:xfrm>
            <a:custGeom>
              <a:avLst/>
              <a:gdLst>
                <a:gd name="T0" fmla="*/ 0 w 264"/>
                <a:gd name="T1" fmla="*/ 0 h 141"/>
                <a:gd name="T2" fmla="*/ 0 w 264"/>
                <a:gd name="T3" fmla="*/ 0 h 141"/>
                <a:gd name="T4" fmla="*/ 0 w 264"/>
                <a:gd name="T5" fmla="*/ 0 h 141"/>
                <a:gd name="T6" fmla="*/ 264 w 264"/>
                <a:gd name="T7" fmla="*/ 139 h 141"/>
                <a:gd name="T8" fmla="*/ 264 w 264"/>
                <a:gd name="T9" fmla="*/ 139 h 141"/>
                <a:gd name="T10" fmla="*/ 2 w 264"/>
                <a:gd name="T11" fmla="*/ 141 h 141"/>
                <a:gd name="T12" fmla="*/ 2 w 264"/>
                <a:gd name="T13" fmla="*/ 141 h 141"/>
                <a:gd name="T14" fmla="*/ 67 w 264"/>
                <a:gd name="T15" fmla="*/ 141 h 141"/>
                <a:gd name="T16" fmla="*/ 2 w 264"/>
                <a:gd name="T17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4" h="141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moveTo>
                    <a:pt x="264" y="139"/>
                  </a:moveTo>
                  <a:lnTo>
                    <a:pt x="264" y="139"/>
                  </a:lnTo>
                  <a:moveTo>
                    <a:pt x="2" y="141"/>
                  </a:moveTo>
                  <a:lnTo>
                    <a:pt x="2" y="141"/>
                  </a:lnTo>
                  <a:lnTo>
                    <a:pt x="67" y="141"/>
                  </a:lnTo>
                  <a:lnTo>
                    <a:pt x="2" y="14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9" name="Freeform 150">
              <a:extLst>
                <a:ext uri="{FF2B5EF4-FFF2-40B4-BE49-F238E27FC236}">
                  <a16:creationId xmlns:a16="http://schemas.microsoft.com/office/drawing/2014/main" id="{C4A79149-90F5-47E6-A378-EBB74EFB3E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9" y="4525963"/>
              <a:ext cx="107950" cy="3175"/>
            </a:xfrm>
            <a:custGeom>
              <a:avLst/>
              <a:gdLst>
                <a:gd name="T0" fmla="*/ 0 w 68"/>
                <a:gd name="T1" fmla="*/ 2 h 2"/>
                <a:gd name="T2" fmla="*/ 0 w 68"/>
                <a:gd name="T3" fmla="*/ 2 h 2"/>
                <a:gd name="T4" fmla="*/ 68 w 68"/>
                <a:gd name="T5" fmla="*/ 0 h 2"/>
                <a:gd name="T6" fmla="*/ 0 w 68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2">
                  <a:moveTo>
                    <a:pt x="0" y="2"/>
                  </a:moveTo>
                  <a:lnTo>
                    <a:pt x="0" y="2"/>
                  </a:lnTo>
                  <a:lnTo>
                    <a:pt x="68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7FB1D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0" name="Freeform 151">
              <a:extLst>
                <a:ext uri="{FF2B5EF4-FFF2-40B4-BE49-F238E27FC236}">
                  <a16:creationId xmlns:a16="http://schemas.microsoft.com/office/drawing/2014/main" id="{03709B8D-0D2C-499B-BC82-BA1402605F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9" y="4525963"/>
              <a:ext cx="107950" cy="3175"/>
            </a:xfrm>
            <a:custGeom>
              <a:avLst/>
              <a:gdLst>
                <a:gd name="T0" fmla="*/ 0 w 68"/>
                <a:gd name="T1" fmla="*/ 2 h 2"/>
                <a:gd name="T2" fmla="*/ 0 w 68"/>
                <a:gd name="T3" fmla="*/ 2 h 2"/>
                <a:gd name="T4" fmla="*/ 68 w 68"/>
                <a:gd name="T5" fmla="*/ 0 h 2"/>
                <a:gd name="T6" fmla="*/ 0 w 68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2">
                  <a:moveTo>
                    <a:pt x="0" y="2"/>
                  </a:moveTo>
                  <a:lnTo>
                    <a:pt x="0" y="2"/>
                  </a:lnTo>
                  <a:lnTo>
                    <a:pt x="68" y="0"/>
                  </a:lnTo>
                  <a:lnTo>
                    <a:pt x="0" y="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1" name="Freeform 152">
              <a:extLst>
                <a:ext uri="{FF2B5EF4-FFF2-40B4-BE49-F238E27FC236}">
                  <a16:creationId xmlns:a16="http://schemas.microsoft.com/office/drawing/2014/main" id="{A5055B97-6257-4720-86A6-59081C986BC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66189" y="4525963"/>
              <a:ext cx="103188" cy="0"/>
            </a:xfrm>
            <a:custGeom>
              <a:avLst/>
              <a:gdLst>
                <a:gd name="T0" fmla="*/ 0 w 65"/>
                <a:gd name="T1" fmla="*/ 65 w 65"/>
                <a:gd name="T2" fmla="*/ 0 w 6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5">
                  <a:moveTo>
                    <a:pt x="0" y="0"/>
                  </a:moveTo>
                  <a:lnTo>
                    <a:pt x="6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AA7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2" name="Freeform 153">
              <a:extLst>
                <a:ext uri="{FF2B5EF4-FFF2-40B4-BE49-F238E27FC236}">
                  <a16:creationId xmlns:a16="http://schemas.microsoft.com/office/drawing/2014/main" id="{CB1EE5B5-FDC7-4FC8-A474-7DEFA89B5C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66189" y="4525963"/>
              <a:ext cx="103188" cy="0"/>
            </a:xfrm>
            <a:custGeom>
              <a:avLst/>
              <a:gdLst>
                <a:gd name="T0" fmla="*/ 0 w 65"/>
                <a:gd name="T1" fmla="*/ 65 w 65"/>
                <a:gd name="T2" fmla="*/ 0 w 6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5">
                  <a:moveTo>
                    <a:pt x="0" y="0"/>
                  </a:moveTo>
                  <a:lnTo>
                    <a:pt x="65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3" name="Freeform 154">
              <a:extLst>
                <a:ext uri="{FF2B5EF4-FFF2-40B4-BE49-F238E27FC236}">
                  <a16:creationId xmlns:a16="http://schemas.microsoft.com/office/drawing/2014/main" id="{9958641E-9292-4DF5-AFD9-42B8C5506EF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9" y="4525963"/>
              <a:ext cx="211138" cy="3175"/>
            </a:xfrm>
            <a:custGeom>
              <a:avLst/>
              <a:gdLst>
                <a:gd name="T0" fmla="*/ 0 w 64"/>
                <a:gd name="T1" fmla="*/ 1 h 1"/>
                <a:gd name="T2" fmla="*/ 0 w 64"/>
                <a:gd name="T3" fmla="*/ 1 h 1"/>
                <a:gd name="T4" fmla="*/ 64 w 64"/>
                <a:gd name="T5" fmla="*/ 0 h 1"/>
                <a:gd name="T6" fmla="*/ 64 w 64"/>
                <a:gd name="T7" fmla="*/ 0 h 1"/>
                <a:gd name="T8" fmla="*/ 0 w 6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4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7FB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4" name="Freeform 155">
              <a:extLst>
                <a:ext uri="{FF2B5EF4-FFF2-40B4-BE49-F238E27FC236}">
                  <a16:creationId xmlns:a16="http://schemas.microsoft.com/office/drawing/2014/main" id="{3684E82C-4803-4C0F-9D71-692EAF74BC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9" y="4486276"/>
              <a:ext cx="107950" cy="42863"/>
            </a:xfrm>
            <a:custGeom>
              <a:avLst/>
              <a:gdLst>
                <a:gd name="T0" fmla="*/ 0 w 33"/>
                <a:gd name="T1" fmla="*/ 13 h 13"/>
                <a:gd name="T2" fmla="*/ 3 w 33"/>
                <a:gd name="T3" fmla="*/ 3 h 13"/>
                <a:gd name="T4" fmla="*/ 3 w 33"/>
                <a:gd name="T5" fmla="*/ 0 h 13"/>
                <a:gd name="T6" fmla="*/ 33 w 33"/>
                <a:gd name="T7" fmla="*/ 0 h 13"/>
                <a:gd name="T8" fmla="*/ 33 w 33"/>
                <a:gd name="T9" fmla="*/ 12 h 13"/>
                <a:gd name="T10" fmla="*/ 0 w 33"/>
                <a:gd name="T11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13">
                  <a:moveTo>
                    <a:pt x="0" y="13"/>
                  </a:moveTo>
                  <a:cubicBezTo>
                    <a:pt x="1" y="9"/>
                    <a:pt x="2" y="5"/>
                    <a:pt x="3" y="3"/>
                  </a:cubicBezTo>
                  <a:cubicBezTo>
                    <a:pt x="3" y="2"/>
                    <a:pt x="3" y="1"/>
                    <a:pt x="3" y="0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2"/>
                    <a:pt x="33" y="12"/>
                    <a:pt x="33" y="12"/>
                  </a:cubicBezTo>
                  <a:cubicBezTo>
                    <a:pt x="0" y="13"/>
                    <a:pt x="0" y="13"/>
                    <a:pt x="0" y="13"/>
                  </a:cubicBezTo>
                </a:path>
              </a:pathLst>
            </a:custGeom>
            <a:solidFill>
              <a:srgbClr val="AACFE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5" name="Freeform 156">
              <a:extLst>
                <a:ext uri="{FF2B5EF4-FFF2-40B4-BE49-F238E27FC236}">
                  <a16:creationId xmlns:a16="http://schemas.microsoft.com/office/drawing/2014/main" id="{297E68CC-8615-4B4D-BA28-640BD5F0F1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66189" y="4486276"/>
              <a:ext cx="103188" cy="39688"/>
            </a:xfrm>
            <a:custGeom>
              <a:avLst/>
              <a:gdLst>
                <a:gd name="T0" fmla="*/ 0 w 31"/>
                <a:gd name="T1" fmla="*/ 12 h 12"/>
                <a:gd name="T2" fmla="*/ 0 w 31"/>
                <a:gd name="T3" fmla="*/ 0 h 12"/>
                <a:gd name="T4" fmla="*/ 22 w 31"/>
                <a:gd name="T5" fmla="*/ 0 h 12"/>
                <a:gd name="T6" fmla="*/ 31 w 31"/>
                <a:gd name="T7" fmla="*/ 12 h 12"/>
                <a:gd name="T8" fmla="*/ 0 w 31"/>
                <a:gd name="T9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2">
                  <a:moveTo>
                    <a:pt x="0" y="12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25" y="4"/>
                    <a:pt x="28" y="9"/>
                    <a:pt x="31" y="12"/>
                  </a:cubicBezTo>
                  <a:cubicBezTo>
                    <a:pt x="0" y="12"/>
                    <a:pt x="0" y="12"/>
                    <a:pt x="0" y="12"/>
                  </a:cubicBezTo>
                </a:path>
              </a:pathLst>
            </a:custGeom>
            <a:solidFill>
              <a:srgbClr val="A9C9E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6" name="Rectangle 157">
              <a:extLst>
                <a:ext uri="{FF2B5EF4-FFF2-40B4-BE49-F238E27FC236}">
                  <a16:creationId xmlns:a16="http://schemas.microsoft.com/office/drawing/2014/main" id="{0583F799-143B-4568-999B-957E843F80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85339" y="4476751"/>
              <a:ext cx="1588" cy="39688"/>
            </a:xfrm>
            <a:prstGeom prst="rect">
              <a:avLst/>
            </a:prstGeom>
            <a:solidFill>
              <a:srgbClr val="7AA7D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7" name="Rectangle 158">
              <a:extLst>
                <a:ext uri="{FF2B5EF4-FFF2-40B4-BE49-F238E27FC236}">
                  <a16:creationId xmlns:a16="http://schemas.microsoft.com/office/drawing/2014/main" id="{10E7E3DD-0947-4F57-A072-28009B33F0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85339" y="4476751"/>
              <a:ext cx="1588" cy="396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8" name="Freeform 159">
              <a:extLst>
                <a:ext uri="{FF2B5EF4-FFF2-40B4-BE49-F238E27FC236}">
                  <a16:creationId xmlns:a16="http://schemas.microsoft.com/office/drawing/2014/main" id="{48EC72F5-842F-4E94-903D-EA4A3ED1A0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476751"/>
              <a:ext cx="187325" cy="39688"/>
            </a:xfrm>
            <a:custGeom>
              <a:avLst/>
              <a:gdLst>
                <a:gd name="T0" fmla="*/ 0 w 118"/>
                <a:gd name="T1" fmla="*/ 25 h 25"/>
                <a:gd name="T2" fmla="*/ 0 w 118"/>
                <a:gd name="T3" fmla="*/ 0 h 25"/>
                <a:gd name="T4" fmla="*/ 0 w 118"/>
                <a:gd name="T5" fmla="*/ 25 h 25"/>
                <a:gd name="T6" fmla="*/ 0 w 118"/>
                <a:gd name="T7" fmla="*/ 25 h 25"/>
                <a:gd name="T8" fmla="*/ 118 w 118"/>
                <a:gd name="T9" fmla="*/ 25 h 25"/>
                <a:gd name="T10" fmla="*/ 118 w 118"/>
                <a:gd name="T11" fmla="*/ 25 h 25"/>
                <a:gd name="T12" fmla="*/ 0 w 118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5">
                  <a:moveTo>
                    <a:pt x="0" y="25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18" y="25"/>
                  </a:lnTo>
                  <a:lnTo>
                    <a:pt x="118" y="25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7FBC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9" name="Freeform 160">
              <a:extLst>
                <a:ext uri="{FF2B5EF4-FFF2-40B4-BE49-F238E27FC236}">
                  <a16:creationId xmlns:a16="http://schemas.microsoft.com/office/drawing/2014/main" id="{1DA65E49-1178-4F0B-8D1B-F3763C5139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476751"/>
              <a:ext cx="187325" cy="39688"/>
            </a:xfrm>
            <a:custGeom>
              <a:avLst/>
              <a:gdLst>
                <a:gd name="T0" fmla="*/ 0 w 118"/>
                <a:gd name="T1" fmla="*/ 25 h 25"/>
                <a:gd name="T2" fmla="*/ 0 w 118"/>
                <a:gd name="T3" fmla="*/ 0 h 25"/>
                <a:gd name="T4" fmla="*/ 0 w 118"/>
                <a:gd name="T5" fmla="*/ 25 h 25"/>
                <a:gd name="T6" fmla="*/ 0 w 118"/>
                <a:gd name="T7" fmla="*/ 25 h 25"/>
                <a:gd name="T8" fmla="*/ 118 w 118"/>
                <a:gd name="T9" fmla="*/ 25 h 25"/>
                <a:gd name="T10" fmla="*/ 118 w 118"/>
                <a:gd name="T11" fmla="*/ 25 h 25"/>
                <a:gd name="T12" fmla="*/ 0 w 118"/>
                <a:gd name="T1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8" h="25">
                  <a:moveTo>
                    <a:pt x="0" y="25"/>
                  </a:moveTo>
                  <a:lnTo>
                    <a:pt x="0" y="0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118" y="25"/>
                  </a:lnTo>
                  <a:lnTo>
                    <a:pt x="118" y="25"/>
                  </a:lnTo>
                  <a:lnTo>
                    <a:pt x="0" y="2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0" name="Freeform 161">
              <a:extLst>
                <a:ext uri="{FF2B5EF4-FFF2-40B4-BE49-F238E27FC236}">
                  <a16:creationId xmlns:a16="http://schemas.microsoft.com/office/drawing/2014/main" id="{D872289E-D2BD-4164-B3AB-BBB8E7053A3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433888"/>
              <a:ext cx="187325" cy="82550"/>
            </a:xfrm>
            <a:custGeom>
              <a:avLst/>
              <a:gdLst>
                <a:gd name="T0" fmla="*/ 0 w 118"/>
                <a:gd name="T1" fmla="*/ 52 h 52"/>
                <a:gd name="T2" fmla="*/ 0 w 118"/>
                <a:gd name="T3" fmla="*/ 27 h 52"/>
                <a:gd name="T4" fmla="*/ 0 w 118"/>
                <a:gd name="T5" fmla="*/ 0 h 52"/>
                <a:gd name="T6" fmla="*/ 118 w 118"/>
                <a:gd name="T7" fmla="*/ 52 h 52"/>
                <a:gd name="T8" fmla="*/ 0 w 118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2">
                  <a:moveTo>
                    <a:pt x="0" y="52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118" y="52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A9C9E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1" name="Freeform 162">
              <a:extLst>
                <a:ext uri="{FF2B5EF4-FFF2-40B4-BE49-F238E27FC236}">
                  <a16:creationId xmlns:a16="http://schemas.microsoft.com/office/drawing/2014/main" id="{1B6FD5F4-646B-42D3-BFDC-8ADDBC8EA1E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433888"/>
              <a:ext cx="187325" cy="82550"/>
            </a:xfrm>
            <a:custGeom>
              <a:avLst/>
              <a:gdLst>
                <a:gd name="T0" fmla="*/ 0 w 118"/>
                <a:gd name="T1" fmla="*/ 52 h 52"/>
                <a:gd name="T2" fmla="*/ 0 w 118"/>
                <a:gd name="T3" fmla="*/ 27 h 52"/>
                <a:gd name="T4" fmla="*/ 0 w 118"/>
                <a:gd name="T5" fmla="*/ 0 h 52"/>
                <a:gd name="T6" fmla="*/ 118 w 118"/>
                <a:gd name="T7" fmla="*/ 52 h 52"/>
                <a:gd name="T8" fmla="*/ 0 w 118"/>
                <a:gd name="T9" fmla="*/ 5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52">
                  <a:moveTo>
                    <a:pt x="0" y="52"/>
                  </a:moveTo>
                  <a:lnTo>
                    <a:pt x="0" y="27"/>
                  </a:lnTo>
                  <a:lnTo>
                    <a:pt x="0" y="0"/>
                  </a:lnTo>
                  <a:lnTo>
                    <a:pt x="118" y="52"/>
                  </a:lnTo>
                  <a:lnTo>
                    <a:pt x="0" y="5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2" name="Rectangle 163">
              <a:extLst>
                <a:ext uri="{FF2B5EF4-FFF2-40B4-BE49-F238E27FC236}">
                  <a16:creationId xmlns:a16="http://schemas.microsoft.com/office/drawing/2014/main" id="{E5D65120-7CB5-400A-BB15-A5294BFB4D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85339" y="4516438"/>
              <a:ext cx="187325" cy="1588"/>
            </a:xfrm>
            <a:prstGeom prst="rect">
              <a:avLst/>
            </a:prstGeom>
            <a:solidFill>
              <a:srgbClr val="ABD6E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3" name="Freeform 164">
              <a:extLst>
                <a:ext uri="{FF2B5EF4-FFF2-40B4-BE49-F238E27FC236}">
                  <a16:creationId xmlns:a16="http://schemas.microsoft.com/office/drawing/2014/main" id="{BBB76879-5255-45CF-BC06-6791E136522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85339" y="4516438"/>
              <a:ext cx="187325" cy="0"/>
            </a:xfrm>
            <a:custGeom>
              <a:avLst/>
              <a:gdLst>
                <a:gd name="T0" fmla="*/ 0 w 118"/>
                <a:gd name="T1" fmla="*/ 118 w 118"/>
                <a:gd name="T2" fmla="*/ 118 w 118"/>
                <a:gd name="T3" fmla="*/ 0 w 1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8">
                  <a:moveTo>
                    <a:pt x="0" y="0"/>
                  </a:moveTo>
                  <a:lnTo>
                    <a:pt x="118" y="0"/>
                  </a:lnTo>
                  <a:lnTo>
                    <a:pt x="118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4" name="Freeform 165">
              <a:extLst>
                <a:ext uri="{FF2B5EF4-FFF2-40B4-BE49-F238E27FC236}">
                  <a16:creationId xmlns:a16="http://schemas.microsoft.com/office/drawing/2014/main" id="{01CBCB5C-9A54-42C9-BB00-A875F62F3D1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040814" y="4067176"/>
              <a:ext cx="439738" cy="112713"/>
            </a:xfrm>
            <a:custGeom>
              <a:avLst/>
              <a:gdLst>
                <a:gd name="T0" fmla="*/ 99 w 133"/>
                <a:gd name="T1" fmla="*/ 1 h 34"/>
                <a:gd name="T2" fmla="*/ 99 w 133"/>
                <a:gd name="T3" fmla="*/ 1 h 34"/>
                <a:gd name="T4" fmla="*/ 133 w 133"/>
                <a:gd name="T5" fmla="*/ 0 h 34"/>
                <a:gd name="T6" fmla="*/ 99 w 133"/>
                <a:gd name="T7" fmla="*/ 1 h 34"/>
                <a:gd name="T8" fmla="*/ 0 w 133"/>
                <a:gd name="T9" fmla="*/ 34 h 34"/>
                <a:gd name="T10" fmla="*/ 0 w 133"/>
                <a:gd name="T11" fmla="*/ 34 h 34"/>
                <a:gd name="T12" fmla="*/ 0 w 133"/>
                <a:gd name="T13" fmla="*/ 1 h 34"/>
                <a:gd name="T14" fmla="*/ 52 w 133"/>
                <a:gd name="T15" fmla="*/ 1 h 34"/>
                <a:gd name="T16" fmla="*/ 52 w 133"/>
                <a:gd name="T17" fmla="*/ 1 h 34"/>
                <a:gd name="T18" fmla="*/ 0 w 133"/>
                <a:gd name="T19" fmla="*/ 2 h 34"/>
                <a:gd name="T20" fmla="*/ 0 w 133"/>
                <a:gd name="T21" fmla="*/ 34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3" h="34">
                  <a:moveTo>
                    <a:pt x="99" y="1"/>
                  </a:moveTo>
                  <a:cubicBezTo>
                    <a:pt x="99" y="1"/>
                    <a:pt x="99" y="1"/>
                    <a:pt x="99" y="1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99" y="1"/>
                    <a:pt x="99" y="1"/>
                    <a:pt x="99" y="1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52" y="1"/>
                    <a:pt x="52" y="1"/>
                    <a:pt x="52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4"/>
                    <a:pt x="0" y="34"/>
                    <a:pt x="0" y="34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5" name="Rectangle 166">
              <a:extLst>
                <a:ext uri="{FF2B5EF4-FFF2-40B4-BE49-F238E27FC236}">
                  <a16:creationId xmlns:a16="http://schemas.microsoft.com/office/drawing/2014/main" id="{9519AF43-DB2F-40D1-9B97-2367394CEE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212264" y="4070351"/>
              <a:ext cx="155575" cy="1588"/>
            </a:xfrm>
            <a:prstGeom prst="rect">
              <a:avLst/>
            </a:pr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6" name="Rectangle 167">
              <a:extLst>
                <a:ext uri="{FF2B5EF4-FFF2-40B4-BE49-F238E27FC236}">
                  <a16:creationId xmlns:a16="http://schemas.microsoft.com/office/drawing/2014/main" id="{E5E38397-67B6-4480-830F-E5662C6800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212264" y="4070351"/>
              <a:ext cx="155575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7" name="Freeform 168">
              <a:extLst>
                <a:ext uri="{FF2B5EF4-FFF2-40B4-BE49-F238E27FC236}">
                  <a16:creationId xmlns:a16="http://schemas.microsoft.com/office/drawing/2014/main" id="{FE575133-6ADC-4F12-B714-12BA10FE4F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4" y="4067176"/>
              <a:ext cx="528638" cy="122238"/>
            </a:xfrm>
            <a:custGeom>
              <a:avLst/>
              <a:gdLst>
                <a:gd name="T0" fmla="*/ 2 w 160"/>
                <a:gd name="T1" fmla="*/ 37 h 37"/>
                <a:gd name="T2" fmla="*/ 0 w 160"/>
                <a:gd name="T3" fmla="*/ 34 h 37"/>
                <a:gd name="T4" fmla="*/ 0 w 160"/>
                <a:gd name="T5" fmla="*/ 2 h 37"/>
                <a:gd name="T6" fmla="*/ 133 w 160"/>
                <a:gd name="T7" fmla="*/ 0 h 37"/>
                <a:gd name="T8" fmla="*/ 159 w 160"/>
                <a:gd name="T9" fmla="*/ 0 h 37"/>
                <a:gd name="T10" fmla="*/ 160 w 160"/>
                <a:gd name="T11" fmla="*/ 33 h 37"/>
                <a:gd name="T12" fmla="*/ 2 w 160"/>
                <a:gd name="T13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37">
                  <a:moveTo>
                    <a:pt x="2" y="37"/>
                  </a:moveTo>
                  <a:cubicBezTo>
                    <a:pt x="2" y="36"/>
                    <a:pt x="1" y="35"/>
                    <a:pt x="0" y="34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133" y="0"/>
                    <a:pt x="133" y="0"/>
                    <a:pt x="133" y="0"/>
                  </a:cubicBezTo>
                  <a:cubicBezTo>
                    <a:pt x="159" y="0"/>
                    <a:pt x="159" y="0"/>
                    <a:pt x="159" y="0"/>
                  </a:cubicBezTo>
                  <a:cubicBezTo>
                    <a:pt x="160" y="33"/>
                    <a:pt x="160" y="33"/>
                    <a:pt x="160" y="33"/>
                  </a:cubicBezTo>
                  <a:cubicBezTo>
                    <a:pt x="2" y="37"/>
                    <a:pt x="2" y="37"/>
                    <a:pt x="2" y="37"/>
                  </a:cubicBezTo>
                </a:path>
              </a:pathLst>
            </a:cu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8" name="Freeform 169">
              <a:extLst>
                <a:ext uri="{FF2B5EF4-FFF2-40B4-BE49-F238E27FC236}">
                  <a16:creationId xmlns:a16="http://schemas.microsoft.com/office/drawing/2014/main" id="{03EB83DF-6A71-4B77-A31A-09105C3228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07489" y="3913188"/>
              <a:ext cx="109538" cy="55563"/>
            </a:xfrm>
            <a:custGeom>
              <a:avLst/>
              <a:gdLst>
                <a:gd name="T0" fmla="*/ 33 w 33"/>
                <a:gd name="T1" fmla="*/ 17 h 17"/>
                <a:gd name="T2" fmla="*/ 17 w 33"/>
                <a:gd name="T3" fmla="*/ 17 h 17"/>
                <a:gd name="T4" fmla="*/ 0 w 33"/>
                <a:gd name="T5" fmla="*/ 0 h 17"/>
                <a:gd name="T6" fmla="*/ 0 w 33"/>
                <a:gd name="T7" fmla="*/ 0 h 17"/>
                <a:gd name="T8" fmla="*/ 17 w 33"/>
                <a:gd name="T9" fmla="*/ 17 h 17"/>
                <a:gd name="T10" fmla="*/ 33 w 33"/>
                <a:gd name="T11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17">
                  <a:moveTo>
                    <a:pt x="33" y="17"/>
                  </a:moveTo>
                  <a:cubicBezTo>
                    <a:pt x="17" y="17"/>
                    <a:pt x="17" y="17"/>
                    <a:pt x="17" y="17"/>
                  </a:cubicBezTo>
                  <a:cubicBezTo>
                    <a:pt x="8" y="17"/>
                    <a:pt x="0" y="9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9"/>
                    <a:pt x="8" y="17"/>
                    <a:pt x="17" y="17"/>
                  </a:cubicBezTo>
                  <a:cubicBezTo>
                    <a:pt x="33" y="17"/>
                    <a:pt x="33" y="17"/>
                    <a:pt x="33" y="17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9" name="Freeform 170">
              <a:extLst>
                <a:ext uri="{FF2B5EF4-FFF2-40B4-BE49-F238E27FC236}">
                  <a16:creationId xmlns:a16="http://schemas.microsoft.com/office/drawing/2014/main" id="{C5546A8A-C22F-413D-91D3-565256F006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07489" y="3906838"/>
              <a:ext cx="366713" cy="65088"/>
            </a:xfrm>
            <a:custGeom>
              <a:avLst/>
              <a:gdLst>
                <a:gd name="T0" fmla="*/ 94 w 111"/>
                <a:gd name="T1" fmla="*/ 20 h 20"/>
                <a:gd name="T2" fmla="*/ 93 w 111"/>
                <a:gd name="T3" fmla="*/ 20 h 20"/>
                <a:gd name="T4" fmla="*/ 17 w 111"/>
                <a:gd name="T5" fmla="*/ 19 h 20"/>
                <a:gd name="T6" fmla="*/ 0 w 111"/>
                <a:gd name="T7" fmla="*/ 2 h 20"/>
                <a:gd name="T8" fmla="*/ 0 w 111"/>
                <a:gd name="T9" fmla="*/ 2 h 20"/>
                <a:gd name="T10" fmla="*/ 0 w 111"/>
                <a:gd name="T11" fmla="*/ 0 h 20"/>
                <a:gd name="T12" fmla="*/ 0 w 111"/>
                <a:gd name="T13" fmla="*/ 0 h 20"/>
                <a:gd name="T14" fmla="*/ 111 w 111"/>
                <a:gd name="T15" fmla="*/ 0 h 20"/>
                <a:gd name="T16" fmla="*/ 111 w 111"/>
                <a:gd name="T17" fmla="*/ 2 h 20"/>
                <a:gd name="T18" fmla="*/ 94 w 111"/>
                <a:gd name="T1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1" h="20">
                  <a:moveTo>
                    <a:pt x="94" y="20"/>
                  </a:moveTo>
                  <a:cubicBezTo>
                    <a:pt x="93" y="20"/>
                    <a:pt x="93" y="20"/>
                    <a:pt x="93" y="20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8" y="19"/>
                    <a:pt x="0" y="11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11" y="0"/>
                    <a:pt x="111" y="0"/>
                    <a:pt x="111" y="0"/>
                  </a:cubicBezTo>
                  <a:cubicBezTo>
                    <a:pt x="111" y="1"/>
                    <a:pt x="111" y="2"/>
                    <a:pt x="111" y="2"/>
                  </a:cubicBezTo>
                  <a:cubicBezTo>
                    <a:pt x="111" y="12"/>
                    <a:pt x="103" y="20"/>
                    <a:pt x="94" y="20"/>
                  </a:cubicBezTo>
                </a:path>
              </a:pathLst>
            </a:cu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0" name="Freeform 171">
              <a:extLst>
                <a:ext uri="{FF2B5EF4-FFF2-40B4-BE49-F238E27FC236}">
                  <a16:creationId xmlns:a16="http://schemas.microsoft.com/office/drawing/2014/main" id="{4820200A-5C1A-406D-9B4B-2EC6AAD75C5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48701" y="3114676"/>
              <a:ext cx="1101725" cy="333375"/>
            </a:xfrm>
            <a:custGeom>
              <a:avLst/>
              <a:gdLst>
                <a:gd name="T0" fmla="*/ 25 w 334"/>
                <a:gd name="T1" fmla="*/ 83 h 101"/>
                <a:gd name="T2" fmla="*/ 0 w 334"/>
                <a:gd name="T3" fmla="*/ 29 h 101"/>
                <a:gd name="T4" fmla="*/ 6 w 334"/>
                <a:gd name="T5" fmla="*/ 0 h 101"/>
                <a:gd name="T6" fmla="*/ 34 w 334"/>
                <a:gd name="T7" fmla="*/ 62 h 101"/>
                <a:gd name="T8" fmla="*/ 33 w 334"/>
                <a:gd name="T9" fmla="*/ 63 h 101"/>
                <a:gd name="T10" fmla="*/ 25 w 334"/>
                <a:gd name="T11" fmla="*/ 83 h 101"/>
                <a:gd name="T12" fmla="*/ 334 w 334"/>
                <a:gd name="T13" fmla="*/ 101 h 101"/>
                <a:gd name="T14" fmla="*/ 89 w 334"/>
                <a:gd name="T15" fmla="*/ 101 h 101"/>
                <a:gd name="T16" fmla="*/ 81 w 334"/>
                <a:gd name="T17" fmla="*/ 86 h 101"/>
                <a:gd name="T18" fmla="*/ 96 w 334"/>
                <a:gd name="T19" fmla="*/ 87 h 101"/>
                <a:gd name="T20" fmla="*/ 334 w 334"/>
                <a:gd name="T21" fmla="*/ 87 h 101"/>
                <a:gd name="T22" fmla="*/ 334 w 334"/>
                <a:gd name="T23" fmla="*/ 101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4" h="101">
                  <a:moveTo>
                    <a:pt x="25" y="83"/>
                  </a:moveTo>
                  <a:cubicBezTo>
                    <a:pt x="10" y="70"/>
                    <a:pt x="0" y="51"/>
                    <a:pt x="0" y="29"/>
                  </a:cubicBezTo>
                  <a:cubicBezTo>
                    <a:pt x="0" y="18"/>
                    <a:pt x="2" y="9"/>
                    <a:pt x="6" y="0"/>
                  </a:cubicBezTo>
                  <a:cubicBezTo>
                    <a:pt x="7" y="24"/>
                    <a:pt x="17" y="46"/>
                    <a:pt x="34" y="62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0" y="69"/>
                    <a:pt x="28" y="76"/>
                    <a:pt x="25" y="83"/>
                  </a:cubicBezTo>
                  <a:moveTo>
                    <a:pt x="334" y="101"/>
                  </a:moveTo>
                  <a:cubicBezTo>
                    <a:pt x="89" y="101"/>
                    <a:pt x="89" y="101"/>
                    <a:pt x="89" y="101"/>
                  </a:cubicBezTo>
                  <a:cubicBezTo>
                    <a:pt x="85" y="95"/>
                    <a:pt x="83" y="90"/>
                    <a:pt x="81" y="86"/>
                  </a:cubicBezTo>
                  <a:cubicBezTo>
                    <a:pt x="86" y="86"/>
                    <a:pt x="91" y="87"/>
                    <a:pt x="96" y="87"/>
                  </a:cubicBezTo>
                  <a:cubicBezTo>
                    <a:pt x="334" y="87"/>
                    <a:pt x="334" y="87"/>
                    <a:pt x="334" y="87"/>
                  </a:cubicBezTo>
                  <a:cubicBezTo>
                    <a:pt x="334" y="101"/>
                    <a:pt x="334" y="101"/>
                    <a:pt x="334" y="10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1" name="Freeform 172">
              <a:extLst>
                <a:ext uri="{FF2B5EF4-FFF2-40B4-BE49-F238E27FC236}">
                  <a16:creationId xmlns:a16="http://schemas.microsoft.com/office/drawing/2014/main" id="{13CAFA12-7225-458B-8796-DEAD031D07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50426" y="3381376"/>
              <a:ext cx="419100" cy="66675"/>
            </a:xfrm>
            <a:custGeom>
              <a:avLst/>
              <a:gdLst>
                <a:gd name="T0" fmla="*/ 71 w 127"/>
                <a:gd name="T1" fmla="*/ 20 h 20"/>
                <a:gd name="T2" fmla="*/ 0 w 127"/>
                <a:gd name="T3" fmla="*/ 20 h 20"/>
                <a:gd name="T4" fmla="*/ 0 w 127"/>
                <a:gd name="T5" fmla="*/ 6 h 20"/>
                <a:gd name="T6" fmla="*/ 95 w 127"/>
                <a:gd name="T7" fmla="*/ 6 h 20"/>
                <a:gd name="T8" fmla="*/ 99 w 127"/>
                <a:gd name="T9" fmla="*/ 6 h 20"/>
                <a:gd name="T10" fmla="*/ 127 w 127"/>
                <a:gd name="T11" fmla="*/ 0 h 20"/>
                <a:gd name="T12" fmla="*/ 71 w 127"/>
                <a:gd name="T13" fmla="*/ 20 h 20"/>
                <a:gd name="T14" fmla="*/ 71 w 127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7" h="20">
                  <a:moveTo>
                    <a:pt x="71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95" y="6"/>
                    <a:pt x="95" y="6"/>
                    <a:pt x="95" y="6"/>
                  </a:cubicBezTo>
                  <a:cubicBezTo>
                    <a:pt x="96" y="6"/>
                    <a:pt x="98" y="6"/>
                    <a:pt x="99" y="6"/>
                  </a:cubicBezTo>
                  <a:cubicBezTo>
                    <a:pt x="109" y="5"/>
                    <a:pt x="118" y="3"/>
                    <a:pt x="127" y="0"/>
                  </a:cubicBezTo>
                  <a:cubicBezTo>
                    <a:pt x="111" y="12"/>
                    <a:pt x="92" y="19"/>
                    <a:pt x="71" y="20"/>
                  </a:cubicBezTo>
                  <a:cubicBezTo>
                    <a:pt x="71" y="20"/>
                    <a:pt x="71" y="20"/>
                    <a:pt x="71" y="2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2" name="Freeform 174">
              <a:extLst>
                <a:ext uri="{FF2B5EF4-FFF2-40B4-BE49-F238E27FC236}">
                  <a16:creationId xmlns:a16="http://schemas.microsoft.com/office/drawing/2014/main" id="{E9A13371-EDF9-453F-9E47-615CF59DA5E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718551" y="2463801"/>
              <a:ext cx="1663700" cy="920750"/>
            </a:xfrm>
            <a:custGeom>
              <a:avLst/>
              <a:gdLst>
                <a:gd name="T0" fmla="*/ 229 w 504"/>
                <a:gd name="T1" fmla="*/ 112 h 279"/>
                <a:gd name="T2" fmla="*/ 224 w 504"/>
                <a:gd name="T3" fmla="*/ 105 h 279"/>
                <a:gd name="T4" fmla="*/ 185 w 504"/>
                <a:gd name="T5" fmla="*/ 30 h 279"/>
                <a:gd name="T6" fmla="*/ 220 w 504"/>
                <a:gd name="T7" fmla="*/ 34 h 279"/>
                <a:gd name="T8" fmla="*/ 214 w 504"/>
                <a:gd name="T9" fmla="*/ 112 h 279"/>
                <a:gd name="T10" fmla="*/ 345 w 504"/>
                <a:gd name="T11" fmla="*/ 137 h 279"/>
                <a:gd name="T12" fmla="*/ 392 w 504"/>
                <a:gd name="T13" fmla="*/ 131 h 279"/>
                <a:gd name="T14" fmla="*/ 388 w 504"/>
                <a:gd name="T15" fmla="*/ 100 h 279"/>
                <a:gd name="T16" fmla="*/ 352 w 504"/>
                <a:gd name="T17" fmla="*/ 127 h 279"/>
                <a:gd name="T18" fmla="*/ 338 w 504"/>
                <a:gd name="T19" fmla="*/ 129 h 279"/>
                <a:gd name="T20" fmla="*/ 405 w 504"/>
                <a:gd name="T21" fmla="*/ 279 h 279"/>
                <a:gd name="T22" fmla="*/ 58 w 504"/>
                <a:gd name="T23" fmla="*/ 278 h 279"/>
                <a:gd name="T24" fmla="*/ 51 w 504"/>
                <a:gd name="T25" fmla="*/ 262 h 279"/>
                <a:gd name="T26" fmla="*/ 50 w 504"/>
                <a:gd name="T27" fmla="*/ 258 h 279"/>
                <a:gd name="T28" fmla="*/ 50 w 504"/>
                <a:gd name="T29" fmla="*/ 248 h 279"/>
                <a:gd name="T30" fmla="*/ 52 w 504"/>
                <a:gd name="T31" fmla="*/ 243 h 279"/>
                <a:gd name="T32" fmla="*/ 63 w 504"/>
                <a:gd name="T33" fmla="*/ 240 h 279"/>
                <a:gd name="T34" fmla="*/ 63 w 504"/>
                <a:gd name="T35" fmla="*/ 240 h 279"/>
                <a:gd name="T36" fmla="*/ 67 w 504"/>
                <a:gd name="T37" fmla="*/ 240 h 279"/>
                <a:gd name="T38" fmla="*/ 82 w 504"/>
                <a:gd name="T39" fmla="*/ 234 h 279"/>
                <a:gd name="T40" fmla="*/ 86 w 504"/>
                <a:gd name="T41" fmla="*/ 205 h 279"/>
                <a:gd name="T42" fmla="*/ 59 w 504"/>
                <a:gd name="T43" fmla="*/ 165 h 279"/>
                <a:gd name="T44" fmla="*/ 40 w 504"/>
                <a:gd name="T45" fmla="*/ 182 h 279"/>
                <a:gd name="T46" fmla="*/ 30 w 504"/>
                <a:gd name="T47" fmla="*/ 196 h 279"/>
                <a:gd name="T48" fmla="*/ 22 w 504"/>
                <a:gd name="T49" fmla="*/ 200 h 279"/>
                <a:gd name="T50" fmla="*/ 27 w 504"/>
                <a:gd name="T51" fmla="*/ 227 h 279"/>
                <a:gd name="T52" fmla="*/ 15 w 504"/>
                <a:gd name="T53" fmla="*/ 251 h 279"/>
                <a:gd name="T54" fmla="*/ 72 w 504"/>
                <a:gd name="T55" fmla="*/ 135 h 279"/>
                <a:gd name="T56" fmla="*/ 181 w 504"/>
                <a:gd name="T57" fmla="*/ 11 h 279"/>
                <a:gd name="T58" fmla="*/ 143 w 504"/>
                <a:gd name="T59" fmla="*/ 76 h 279"/>
                <a:gd name="T60" fmla="*/ 129 w 504"/>
                <a:gd name="T61" fmla="*/ 78 h 279"/>
                <a:gd name="T62" fmla="*/ 136 w 504"/>
                <a:gd name="T63" fmla="*/ 85 h 279"/>
                <a:gd name="T64" fmla="*/ 185 w 504"/>
                <a:gd name="T65" fmla="*/ 80 h 279"/>
                <a:gd name="T66" fmla="*/ 234 w 504"/>
                <a:gd name="T67" fmla="*/ 0 h 279"/>
                <a:gd name="T68" fmla="*/ 401 w 504"/>
                <a:gd name="T69" fmla="*/ 72 h 279"/>
                <a:gd name="T70" fmla="*/ 422 w 504"/>
                <a:gd name="T71" fmla="*/ 135 h 279"/>
                <a:gd name="T72" fmla="*/ 316 w 504"/>
                <a:gd name="T73" fmla="*/ 96 h 279"/>
                <a:gd name="T74" fmla="*/ 321 w 504"/>
                <a:gd name="T75" fmla="*/ 59 h 279"/>
                <a:gd name="T76" fmla="*/ 313 w 504"/>
                <a:gd name="T77" fmla="*/ 52 h 279"/>
                <a:gd name="T78" fmla="*/ 306 w 504"/>
                <a:gd name="T79" fmla="*/ 59 h 279"/>
                <a:gd name="T80" fmla="*/ 312 w 504"/>
                <a:gd name="T81" fmla="*/ 96 h 279"/>
                <a:gd name="T82" fmla="*/ 286 w 504"/>
                <a:gd name="T83" fmla="*/ 91 h 279"/>
                <a:gd name="T84" fmla="*/ 279 w 504"/>
                <a:gd name="T85" fmla="*/ 98 h 279"/>
                <a:gd name="T86" fmla="*/ 293 w 504"/>
                <a:gd name="T87" fmla="*/ 100 h 279"/>
                <a:gd name="T88" fmla="*/ 418 w 504"/>
                <a:gd name="T89" fmla="*/ 139 h 279"/>
                <a:gd name="T90" fmla="*/ 465 w 504"/>
                <a:gd name="T91" fmla="*/ 195 h 279"/>
                <a:gd name="T92" fmla="*/ 460 w 504"/>
                <a:gd name="T93" fmla="*/ 202 h 279"/>
                <a:gd name="T94" fmla="*/ 475 w 504"/>
                <a:gd name="T95" fmla="*/ 202 h 279"/>
                <a:gd name="T96" fmla="*/ 469 w 504"/>
                <a:gd name="T97" fmla="*/ 195 h 279"/>
                <a:gd name="T98" fmla="*/ 497 w 504"/>
                <a:gd name="T99" fmla="*/ 139 h 279"/>
                <a:gd name="T100" fmla="*/ 405 w 504"/>
                <a:gd name="T101" fmla="*/ 279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04" h="279">
                  <a:moveTo>
                    <a:pt x="222" y="119"/>
                  </a:moveTo>
                  <a:cubicBezTo>
                    <a:pt x="226" y="119"/>
                    <a:pt x="229" y="116"/>
                    <a:pt x="229" y="112"/>
                  </a:cubicBezTo>
                  <a:cubicBezTo>
                    <a:pt x="229" y="112"/>
                    <a:pt x="229" y="112"/>
                    <a:pt x="229" y="112"/>
                  </a:cubicBezTo>
                  <a:cubicBezTo>
                    <a:pt x="229" y="108"/>
                    <a:pt x="227" y="106"/>
                    <a:pt x="224" y="105"/>
                  </a:cubicBezTo>
                  <a:cubicBezTo>
                    <a:pt x="224" y="30"/>
                    <a:pt x="224" y="30"/>
                    <a:pt x="224" y="30"/>
                  </a:cubicBezTo>
                  <a:cubicBezTo>
                    <a:pt x="185" y="30"/>
                    <a:pt x="185" y="30"/>
                    <a:pt x="185" y="30"/>
                  </a:cubicBezTo>
                  <a:cubicBezTo>
                    <a:pt x="185" y="34"/>
                    <a:pt x="185" y="34"/>
                    <a:pt x="185" y="34"/>
                  </a:cubicBezTo>
                  <a:cubicBezTo>
                    <a:pt x="220" y="34"/>
                    <a:pt x="220" y="34"/>
                    <a:pt x="220" y="34"/>
                  </a:cubicBezTo>
                  <a:cubicBezTo>
                    <a:pt x="220" y="105"/>
                    <a:pt x="220" y="105"/>
                    <a:pt x="220" y="105"/>
                  </a:cubicBezTo>
                  <a:cubicBezTo>
                    <a:pt x="217" y="106"/>
                    <a:pt x="214" y="108"/>
                    <a:pt x="214" y="112"/>
                  </a:cubicBezTo>
                  <a:cubicBezTo>
                    <a:pt x="214" y="116"/>
                    <a:pt x="218" y="119"/>
                    <a:pt x="222" y="119"/>
                  </a:cubicBezTo>
                  <a:moveTo>
                    <a:pt x="345" y="137"/>
                  </a:moveTo>
                  <a:cubicBezTo>
                    <a:pt x="349" y="137"/>
                    <a:pt x="352" y="134"/>
                    <a:pt x="352" y="131"/>
                  </a:cubicBezTo>
                  <a:cubicBezTo>
                    <a:pt x="392" y="131"/>
                    <a:pt x="392" y="131"/>
                    <a:pt x="392" y="131"/>
                  </a:cubicBezTo>
                  <a:cubicBezTo>
                    <a:pt x="392" y="100"/>
                    <a:pt x="392" y="100"/>
                    <a:pt x="392" y="100"/>
                  </a:cubicBezTo>
                  <a:cubicBezTo>
                    <a:pt x="388" y="100"/>
                    <a:pt x="388" y="100"/>
                    <a:pt x="388" y="100"/>
                  </a:cubicBezTo>
                  <a:cubicBezTo>
                    <a:pt x="388" y="127"/>
                    <a:pt x="388" y="127"/>
                    <a:pt x="388" y="127"/>
                  </a:cubicBezTo>
                  <a:cubicBezTo>
                    <a:pt x="352" y="127"/>
                    <a:pt x="352" y="127"/>
                    <a:pt x="352" y="127"/>
                  </a:cubicBezTo>
                  <a:cubicBezTo>
                    <a:pt x="352" y="124"/>
                    <a:pt x="349" y="122"/>
                    <a:pt x="345" y="122"/>
                  </a:cubicBezTo>
                  <a:cubicBezTo>
                    <a:pt x="341" y="122"/>
                    <a:pt x="338" y="125"/>
                    <a:pt x="338" y="129"/>
                  </a:cubicBezTo>
                  <a:cubicBezTo>
                    <a:pt x="338" y="133"/>
                    <a:pt x="341" y="137"/>
                    <a:pt x="345" y="137"/>
                  </a:cubicBezTo>
                  <a:moveTo>
                    <a:pt x="405" y="279"/>
                  </a:moveTo>
                  <a:cubicBezTo>
                    <a:pt x="72" y="279"/>
                    <a:pt x="72" y="279"/>
                    <a:pt x="72" y="279"/>
                  </a:cubicBezTo>
                  <a:cubicBezTo>
                    <a:pt x="67" y="279"/>
                    <a:pt x="62" y="279"/>
                    <a:pt x="58" y="278"/>
                  </a:cubicBezTo>
                  <a:cubicBezTo>
                    <a:pt x="57" y="277"/>
                    <a:pt x="57" y="275"/>
                    <a:pt x="56" y="275"/>
                  </a:cubicBezTo>
                  <a:cubicBezTo>
                    <a:pt x="55" y="270"/>
                    <a:pt x="53" y="265"/>
                    <a:pt x="51" y="262"/>
                  </a:cubicBezTo>
                  <a:cubicBezTo>
                    <a:pt x="51" y="262"/>
                    <a:pt x="51" y="262"/>
                    <a:pt x="51" y="262"/>
                  </a:cubicBezTo>
                  <a:cubicBezTo>
                    <a:pt x="51" y="260"/>
                    <a:pt x="50" y="259"/>
                    <a:pt x="50" y="258"/>
                  </a:cubicBezTo>
                  <a:cubicBezTo>
                    <a:pt x="50" y="256"/>
                    <a:pt x="49" y="254"/>
                    <a:pt x="49" y="252"/>
                  </a:cubicBezTo>
                  <a:cubicBezTo>
                    <a:pt x="49" y="250"/>
                    <a:pt x="49" y="249"/>
                    <a:pt x="50" y="248"/>
                  </a:cubicBezTo>
                  <a:cubicBezTo>
                    <a:pt x="50" y="248"/>
                    <a:pt x="50" y="247"/>
                    <a:pt x="50" y="247"/>
                  </a:cubicBezTo>
                  <a:cubicBezTo>
                    <a:pt x="51" y="246"/>
                    <a:pt x="51" y="244"/>
                    <a:pt x="52" y="243"/>
                  </a:cubicBezTo>
                  <a:cubicBezTo>
                    <a:pt x="53" y="243"/>
                    <a:pt x="53" y="243"/>
                    <a:pt x="53" y="243"/>
                  </a:cubicBezTo>
                  <a:cubicBezTo>
                    <a:pt x="55" y="241"/>
                    <a:pt x="58" y="241"/>
                    <a:pt x="63" y="240"/>
                  </a:cubicBezTo>
                  <a:cubicBezTo>
                    <a:pt x="63" y="240"/>
                    <a:pt x="63" y="240"/>
                    <a:pt x="63" y="240"/>
                  </a:cubicBezTo>
                  <a:cubicBezTo>
                    <a:pt x="63" y="240"/>
                    <a:pt x="63" y="240"/>
                    <a:pt x="63" y="240"/>
                  </a:cubicBezTo>
                  <a:cubicBezTo>
                    <a:pt x="64" y="240"/>
                    <a:pt x="64" y="240"/>
                    <a:pt x="65" y="240"/>
                  </a:cubicBezTo>
                  <a:cubicBezTo>
                    <a:pt x="66" y="240"/>
                    <a:pt x="67" y="240"/>
                    <a:pt x="67" y="240"/>
                  </a:cubicBezTo>
                  <a:cubicBezTo>
                    <a:pt x="71" y="240"/>
                    <a:pt x="75" y="240"/>
                    <a:pt x="77" y="239"/>
                  </a:cubicBezTo>
                  <a:cubicBezTo>
                    <a:pt x="79" y="238"/>
                    <a:pt x="82" y="235"/>
                    <a:pt x="82" y="234"/>
                  </a:cubicBezTo>
                  <a:cubicBezTo>
                    <a:pt x="83" y="226"/>
                    <a:pt x="82" y="219"/>
                    <a:pt x="82" y="212"/>
                  </a:cubicBezTo>
                  <a:cubicBezTo>
                    <a:pt x="82" y="209"/>
                    <a:pt x="84" y="209"/>
                    <a:pt x="86" y="205"/>
                  </a:cubicBezTo>
                  <a:cubicBezTo>
                    <a:pt x="72" y="197"/>
                    <a:pt x="72" y="180"/>
                    <a:pt x="67" y="167"/>
                  </a:cubicBezTo>
                  <a:cubicBezTo>
                    <a:pt x="65" y="166"/>
                    <a:pt x="62" y="165"/>
                    <a:pt x="59" y="165"/>
                  </a:cubicBezTo>
                  <a:cubicBezTo>
                    <a:pt x="56" y="165"/>
                    <a:pt x="53" y="166"/>
                    <a:pt x="50" y="168"/>
                  </a:cubicBezTo>
                  <a:cubicBezTo>
                    <a:pt x="45" y="171"/>
                    <a:pt x="42" y="177"/>
                    <a:pt x="40" y="182"/>
                  </a:cubicBezTo>
                  <a:cubicBezTo>
                    <a:pt x="39" y="188"/>
                    <a:pt x="39" y="194"/>
                    <a:pt x="39" y="200"/>
                  </a:cubicBezTo>
                  <a:cubicBezTo>
                    <a:pt x="36" y="198"/>
                    <a:pt x="34" y="196"/>
                    <a:pt x="30" y="196"/>
                  </a:cubicBezTo>
                  <a:cubicBezTo>
                    <a:pt x="30" y="195"/>
                    <a:pt x="29" y="195"/>
                    <a:pt x="29" y="195"/>
                  </a:cubicBezTo>
                  <a:cubicBezTo>
                    <a:pt x="26" y="195"/>
                    <a:pt x="23" y="197"/>
                    <a:pt x="22" y="200"/>
                  </a:cubicBezTo>
                  <a:cubicBezTo>
                    <a:pt x="21" y="204"/>
                    <a:pt x="25" y="208"/>
                    <a:pt x="27" y="212"/>
                  </a:cubicBezTo>
                  <a:cubicBezTo>
                    <a:pt x="29" y="216"/>
                    <a:pt x="29" y="222"/>
                    <a:pt x="27" y="227"/>
                  </a:cubicBezTo>
                  <a:cubicBezTo>
                    <a:pt x="25" y="231"/>
                    <a:pt x="22" y="234"/>
                    <a:pt x="19" y="238"/>
                  </a:cubicBezTo>
                  <a:cubicBezTo>
                    <a:pt x="19" y="238"/>
                    <a:pt x="17" y="245"/>
                    <a:pt x="15" y="251"/>
                  </a:cubicBezTo>
                  <a:cubicBezTo>
                    <a:pt x="6" y="239"/>
                    <a:pt x="0" y="224"/>
                    <a:pt x="0" y="207"/>
                  </a:cubicBezTo>
                  <a:cubicBezTo>
                    <a:pt x="0" y="168"/>
                    <a:pt x="32" y="135"/>
                    <a:pt x="72" y="135"/>
                  </a:cubicBezTo>
                  <a:cubicBezTo>
                    <a:pt x="99" y="135"/>
                    <a:pt x="99" y="135"/>
                    <a:pt x="99" y="135"/>
                  </a:cubicBezTo>
                  <a:cubicBezTo>
                    <a:pt x="99" y="80"/>
                    <a:pt x="133" y="32"/>
                    <a:pt x="181" y="11"/>
                  </a:cubicBezTo>
                  <a:cubicBezTo>
                    <a:pt x="181" y="76"/>
                    <a:pt x="181" y="76"/>
                    <a:pt x="181" y="76"/>
                  </a:cubicBezTo>
                  <a:cubicBezTo>
                    <a:pt x="143" y="76"/>
                    <a:pt x="143" y="76"/>
                    <a:pt x="143" y="76"/>
                  </a:cubicBezTo>
                  <a:cubicBezTo>
                    <a:pt x="142" y="73"/>
                    <a:pt x="139" y="70"/>
                    <a:pt x="136" y="70"/>
                  </a:cubicBezTo>
                  <a:cubicBezTo>
                    <a:pt x="132" y="70"/>
                    <a:pt x="129" y="74"/>
                    <a:pt x="129" y="78"/>
                  </a:cubicBezTo>
                  <a:cubicBezTo>
                    <a:pt x="129" y="82"/>
                    <a:pt x="132" y="85"/>
                    <a:pt x="136" y="85"/>
                  </a:cubicBezTo>
                  <a:cubicBezTo>
                    <a:pt x="136" y="85"/>
                    <a:pt x="136" y="85"/>
                    <a:pt x="136" y="85"/>
                  </a:cubicBezTo>
                  <a:cubicBezTo>
                    <a:pt x="139" y="85"/>
                    <a:pt x="142" y="83"/>
                    <a:pt x="143" y="80"/>
                  </a:cubicBezTo>
                  <a:cubicBezTo>
                    <a:pt x="185" y="80"/>
                    <a:pt x="185" y="80"/>
                    <a:pt x="185" y="80"/>
                  </a:cubicBezTo>
                  <a:cubicBezTo>
                    <a:pt x="185" y="10"/>
                    <a:pt x="185" y="10"/>
                    <a:pt x="185" y="10"/>
                  </a:cubicBezTo>
                  <a:cubicBezTo>
                    <a:pt x="200" y="4"/>
                    <a:pt x="217" y="0"/>
                    <a:pt x="234" y="0"/>
                  </a:cubicBezTo>
                  <a:cubicBezTo>
                    <a:pt x="290" y="0"/>
                    <a:pt x="337" y="34"/>
                    <a:pt x="358" y="82"/>
                  </a:cubicBezTo>
                  <a:cubicBezTo>
                    <a:pt x="371" y="76"/>
                    <a:pt x="385" y="72"/>
                    <a:pt x="401" y="72"/>
                  </a:cubicBezTo>
                  <a:cubicBezTo>
                    <a:pt x="443" y="72"/>
                    <a:pt x="480" y="98"/>
                    <a:pt x="496" y="135"/>
                  </a:cubicBezTo>
                  <a:cubicBezTo>
                    <a:pt x="422" y="135"/>
                    <a:pt x="422" y="135"/>
                    <a:pt x="422" y="135"/>
                  </a:cubicBezTo>
                  <a:cubicBezTo>
                    <a:pt x="422" y="96"/>
                    <a:pt x="422" y="96"/>
                    <a:pt x="422" y="96"/>
                  </a:cubicBezTo>
                  <a:cubicBezTo>
                    <a:pt x="316" y="96"/>
                    <a:pt x="316" y="96"/>
                    <a:pt x="316" y="96"/>
                  </a:cubicBezTo>
                  <a:cubicBezTo>
                    <a:pt x="316" y="66"/>
                    <a:pt x="316" y="66"/>
                    <a:pt x="316" y="66"/>
                  </a:cubicBezTo>
                  <a:cubicBezTo>
                    <a:pt x="319" y="65"/>
                    <a:pt x="321" y="62"/>
                    <a:pt x="321" y="59"/>
                  </a:cubicBezTo>
                  <a:cubicBezTo>
                    <a:pt x="321" y="55"/>
                    <a:pt x="318" y="52"/>
                    <a:pt x="314" y="52"/>
                  </a:cubicBezTo>
                  <a:cubicBezTo>
                    <a:pt x="313" y="52"/>
                    <a:pt x="313" y="52"/>
                    <a:pt x="313" y="52"/>
                  </a:cubicBezTo>
                  <a:cubicBezTo>
                    <a:pt x="310" y="52"/>
                    <a:pt x="306" y="55"/>
                    <a:pt x="306" y="59"/>
                  </a:cubicBezTo>
                  <a:cubicBezTo>
                    <a:pt x="306" y="59"/>
                    <a:pt x="306" y="59"/>
                    <a:pt x="306" y="59"/>
                  </a:cubicBezTo>
                  <a:cubicBezTo>
                    <a:pt x="306" y="62"/>
                    <a:pt x="309" y="65"/>
                    <a:pt x="312" y="66"/>
                  </a:cubicBezTo>
                  <a:cubicBezTo>
                    <a:pt x="312" y="96"/>
                    <a:pt x="312" y="96"/>
                    <a:pt x="312" y="96"/>
                  </a:cubicBezTo>
                  <a:cubicBezTo>
                    <a:pt x="293" y="96"/>
                    <a:pt x="293" y="96"/>
                    <a:pt x="293" y="96"/>
                  </a:cubicBezTo>
                  <a:cubicBezTo>
                    <a:pt x="292" y="93"/>
                    <a:pt x="289" y="91"/>
                    <a:pt x="286" y="91"/>
                  </a:cubicBezTo>
                  <a:cubicBezTo>
                    <a:pt x="286" y="91"/>
                    <a:pt x="286" y="91"/>
                    <a:pt x="286" y="91"/>
                  </a:cubicBezTo>
                  <a:cubicBezTo>
                    <a:pt x="282" y="91"/>
                    <a:pt x="279" y="94"/>
                    <a:pt x="279" y="98"/>
                  </a:cubicBezTo>
                  <a:cubicBezTo>
                    <a:pt x="279" y="102"/>
                    <a:pt x="282" y="106"/>
                    <a:pt x="286" y="106"/>
                  </a:cubicBezTo>
                  <a:cubicBezTo>
                    <a:pt x="289" y="106"/>
                    <a:pt x="292" y="103"/>
                    <a:pt x="293" y="100"/>
                  </a:cubicBezTo>
                  <a:cubicBezTo>
                    <a:pt x="418" y="100"/>
                    <a:pt x="418" y="100"/>
                    <a:pt x="418" y="100"/>
                  </a:cubicBezTo>
                  <a:cubicBezTo>
                    <a:pt x="418" y="139"/>
                    <a:pt x="418" y="139"/>
                    <a:pt x="418" y="139"/>
                  </a:cubicBezTo>
                  <a:cubicBezTo>
                    <a:pt x="465" y="139"/>
                    <a:pt x="465" y="139"/>
                    <a:pt x="465" y="139"/>
                  </a:cubicBezTo>
                  <a:cubicBezTo>
                    <a:pt x="465" y="195"/>
                    <a:pt x="465" y="195"/>
                    <a:pt x="465" y="195"/>
                  </a:cubicBezTo>
                  <a:cubicBezTo>
                    <a:pt x="462" y="196"/>
                    <a:pt x="460" y="199"/>
                    <a:pt x="460" y="202"/>
                  </a:cubicBezTo>
                  <a:cubicBezTo>
                    <a:pt x="460" y="202"/>
                    <a:pt x="460" y="202"/>
                    <a:pt x="460" y="202"/>
                  </a:cubicBezTo>
                  <a:cubicBezTo>
                    <a:pt x="460" y="206"/>
                    <a:pt x="463" y="210"/>
                    <a:pt x="467" y="210"/>
                  </a:cubicBezTo>
                  <a:cubicBezTo>
                    <a:pt x="471" y="210"/>
                    <a:pt x="475" y="206"/>
                    <a:pt x="475" y="202"/>
                  </a:cubicBezTo>
                  <a:cubicBezTo>
                    <a:pt x="475" y="202"/>
                    <a:pt x="475" y="202"/>
                    <a:pt x="475" y="202"/>
                  </a:cubicBezTo>
                  <a:cubicBezTo>
                    <a:pt x="475" y="199"/>
                    <a:pt x="472" y="196"/>
                    <a:pt x="469" y="195"/>
                  </a:cubicBezTo>
                  <a:cubicBezTo>
                    <a:pt x="469" y="139"/>
                    <a:pt x="469" y="139"/>
                    <a:pt x="469" y="139"/>
                  </a:cubicBezTo>
                  <a:cubicBezTo>
                    <a:pt x="497" y="139"/>
                    <a:pt x="497" y="139"/>
                    <a:pt x="497" y="139"/>
                  </a:cubicBezTo>
                  <a:cubicBezTo>
                    <a:pt x="502" y="150"/>
                    <a:pt x="504" y="163"/>
                    <a:pt x="504" y="176"/>
                  </a:cubicBezTo>
                  <a:cubicBezTo>
                    <a:pt x="504" y="232"/>
                    <a:pt x="460" y="277"/>
                    <a:pt x="405" y="279"/>
                  </a:cubicBezTo>
                  <a:cubicBezTo>
                    <a:pt x="405" y="279"/>
                    <a:pt x="405" y="279"/>
                    <a:pt x="405" y="279"/>
                  </a:cubicBezTo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3" name="Freeform 175">
              <a:extLst>
                <a:ext uri="{FF2B5EF4-FFF2-40B4-BE49-F238E27FC236}">
                  <a16:creationId xmlns:a16="http://schemas.microsoft.com/office/drawing/2014/main" id="{2528AEEF-4F43-460A-860E-A1F599719B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42439" y="3087688"/>
              <a:ext cx="285750" cy="369888"/>
            </a:xfrm>
            <a:custGeom>
              <a:avLst/>
              <a:gdLst>
                <a:gd name="T0" fmla="*/ 135 w 180"/>
                <a:gd name="T1" fmla="*/ 233 h 233"/>
                <a:gd name="T2" fmla="*/ 45 w 180"/>
                <a:gd name="T3" fmla="*/ 233 h 233"/>
                <a:gd name="T4" fmla="*/ 45 w 180"/>
                <a:gd name="T5" fmla="*/ 89 h 233"/>
                <a:gd name="T6" fmla="*/ 0 w 180"/>
                <a:gd name="T7" fmla="*/ 89 h 233"/>
                <a:gd name="T8" fmla="*/ 91 w 180"/>
                <a:gd name="T9" fmla="*/ 0 h 233"/>
                <a:gd name="T10" fmla="*/ 180 w 180"/>
                <a:gd name="T11" fmla="*/ 89 h 233"/>
                <a:gd name="T12" fmla="*/ 135 w 180"/>
                <a:gd name="T13" fmla="*/ 89 h 233"/>
                <a:gd name="T14" fmla="*/ 135 w 180"/>
                <a:gd name="T15" fmla="*/ 233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233">
                  <a:moveTo>
                    <a:pt x="135" y="233"/>
                  </a:moveTo>
                  <a:lnTo>
                    <a:pt x="45" y="233"/>
                  </a:lnTo>
                  <a:lnTo>
                    <a:pt x="45" y="89"/>
                  </a:lnTo>
                  <a:lnTo>
                    <a:pt x="0" y="89"/>
                  </a:lnTo>
                  <a:lnTo>
                    <a:pt x="91" y="0"/>
                  </a:lnTo>
                  <a:lnTo>
                    <a:pt x="180" y="89"/>
                  </a:lnTo>
                  <a:lnTo>
                    <a:pt x="135" y="89"/>
                  </a:lnTo>
                  <a:lnTo>
                    <a:pt x="135" y="233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4" name="Freeform 176">
              <a:extLst>
                <a:ext uri="{FF2B5EF4-FFF2-40B4-BE49-F238E27FC236}">
                  <a16:creationId xmlns:a16="http://schemas.microsoft.com/office/drawing/2014/main" id="{2EC60961-FE5E-4EAC-987B-045B5BBD65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342439" y="3087688"/>
              <a:ext cx="285750" cy="369888"/>
            </a:xfrm>
            <a:custGeom>
              <a:avLst/>
              <a:gdLst>
                <a:gd name="T0" fmla="*/ 135 w 180"/>
                <a:gd name="T1" fmla="*/ 233 h 233"/>
                <a:gd name="T2" fmla="*/ 45 w 180"/>
                <a:gd name="T3" fmla="*/ 233 h 233"/>
                <a:gd name="T4" fmla="*/ 45 w 180"/>
                <a:gd name="T5" fmla="*/ 89 h 233"/>
                <a:gd name="T6" fmla="*/ 0 w 180"/>
                <a:gd name="T7" fmla="*/ 89 h 233"/>
                <a:gd name="T8" fmla="*/ 91 w 180"/>
                <a:gd name="T9" fmla="*/ 0 h 233"/>
                <a:gd name="T10" fmla="*/ 180 w 180"/>
                <a:gd name="T11" fmla="*/ 89 h 233"/>
                <a:gd name="T12" fmla="*/ 135 w 180"/>
                <a:gd name="T13" fmla="*/ 8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233">
                  <a:moveTo>
                    <a:pt x="135" y="233"/>
                  </a:moveTo>
                  <a:lnTo>
                    <a:pt x="45" y="233"/>
                  </a:lnTo>
                  <a:lnTo>
                    <a:pt x="45" y="89"/>
                  </a:lnTo>
                  <a:lnTo>
                    <a:pt x="0" y="89"/>
                  </a:lnTo>
                  <a:lnTo>
                    <a:pt x="91" y="0"/>
                  </a:lnTo>
                  <a:lnTo>
                    <a:pt x="180" y="89"/>
                  </a:lnTo>
                  <a:lnTo>
                    <a:pt x="135" y="8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5" name="Freeform 177">
              <a:extLst>
                <a:ext uri="{FF2B5EF4-FFF2-40B4-BE49-F238E27FC236}">
                  <a16:creationId xmlns:a16="http://schemas.microsoft.com/office/drawing/2014/main" id="{DDDBDE89-7CFA-450C-ACA2-24B4E4EF77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51926" y="3094038"/>
              <a:ext cx="285750" cy="373063"/>
            </a:xfrm>
            <a:custGeom>
              <a:avLst/>
              <a:gdLst>
                <a:gd name="T0" fmla="*/ 135 w 180"/>
                <a:gd name="T1" fmla="*/ 0 h 235"/>
                <a:gd name="T2" fmla="*/ 45 w 180"/>
                <a:gd name="T3" fmla="*/ 0 h 235"/>
                <a:gd name="T4" fmla="*/ 45 w 180"/>
                <a:gd name="T5" fmla="*/ 144 h 235"/>
                <a:gd name="T6" fmla="*/ 0 w 180"/>
                <a:gd name="T7" fmla="*/ 144 h 235"/>
                <a:gd name="T8" fmla="*/ 91 w 180"/>
                <a:gd name="T9" fmla="*/ 235 h 235"/>
                <a:gd name="T10" fmla="*/ 180 w 180"/>
                <a:gd name="T11" fmla="*/ 144 h 235"/>
                <a:gd name="T12" fmla="*/ 135 w 180"/>
                <a:gd name="T13" fmla="*/ 144 h 235"/>
                <a:gd name="T14" fmla="*/ 135 w 180"/>
                <a:gd name="T15" fmla="*/ 0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0" h="235">
                  <a:moveTo>
                    <a:pt x="135" y="0"/>
                  </a:moveTo>
                  <a:lnTo>
                    <a:pt x="45" y="0"/>
                  </a:lnTo>
                  <a:lnTo>
                    <a:pt x="45" y="144"/>
                  </a:lnTo>
                  <a:lnTo>
                    <a:pt x="0" y="144"/>
                  </a:lnTo>
                  <a:lnTo>
                    <a:pt x="91" y="235"/>
                  </a:lnTo>
                  <a:lnTo>
                    <a:pt x="180" y="144"/>
                  </a:lnTo>
                  <a:lnTo>
                    <a:pt x="135" y="144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6" name="Freeform 178">
              <a:extLst>
                <a:ext uri="{FF2B5EF4-FFF2-40B4-BE49-F238E27FC236}">
                  <a16:creationId xmlns:a16="http://schemas.microsoft.com/office/drawing/2014/main" id="{46337829-12AA-45F6-9E15-99B9289910D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51926" y="3094038"/>
              <a:ext cx="285750" cy="373063"/>
            </a:xfrm>
            <a:custGeom>
              <a:avLst/>
              <a:gdLst>
                <a:gd name="T0" fmla="*/ 135 w 180"/>
                <a:gd name="T1" fmla="*/ 0 h 235"/>
                <a:gd name="T2" fmla="*/ 45 w 180"/>
                <a:gd name="T3" fmla="*/ 0 h 235"/>
                <a:gd name="T4" fmla="*/ 45 w 180"/>
                <a:gd name="T5" fmla="*/ 144 h 235"/>
                <a:gd name="T6" fmla="*/ 0 w 180"/>
                <a:gd name="T7" fmla="*/ 144 h 235"/>
                <a:gd name="T8" fmla="*/ 91 w 180"/>
                <a:gd name="T9" fmla="*/ 235 h 235"/>
                <a:gd name="T10" fmla="*/ 180 w 180"/>
                <a:gd name="T11" fmla="*/ 144 h 235"/>
                <a:gd name="T12" fmla="*/ 135 w 180"/>
                <a:gd name="T13" fmla="*/ 14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" h="235">
                  <a:moveTo>
                    <a:pt x="135" y="0"/>
                  </a:moveTo>
                  <a:lnTo>
                    <a:pt x="45" y="0"/>
                  </a:lnTo>
                  <a:lnTo>
                    <a:pt x="45" y="144"/>
                  </a:lnTo>
                  <a:lnTo>
                    <a:pt x="0" y="144"/>
                  </a:lnTo>
                  <a:lnTo>
                    <a:pt x="91" y="235"/>
                  </a:lnTo>
                  <a:lnTo>
                    <a:pt x="180" y="144"/>
                  </a:lnTo>
                  <a:lnTo>
                    <a:pt x="135" y="1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7" name="Freeform 179">
              <a:extLst>
                <a:ext uri="{FF2B5EF4-FFF2-40B4-BE49-F238E27FC236}">
                  <a16:creationId xmlns:a16="http://schemas.microsoft.com/office/drawing/2014/main" id="{CC486897-6C68-4FF4-80DA-51C7C166895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58351" y="2995613"/>
              <a:ext cx="458788" cy="122238"/>
            </a:xfrm>
            <a:custGeom>
              <a:avLst/>
              <a:gdLst>
                <a:gd name="T0" fmla="*/ 125 w 139"/>
                <a:gd name="T1" fmla="*/ 37 h 37"/>
                <a:gd name="T2" fmla="*/ 14 w 139"/>
                <a:gd name="T3" fmla="*/ 37 h 37"/>
                <a:gd name="T4" fmla="*/ 0 w 139"/>
                <a:gd name="T5" fmla="*/ 23 h 37"/>
                <a:gd name="T6" fmla="*/ 0 w 139"/>
                <a:gd name="T7" fmla="*/ 14 h 37"/>
                <a:gd name="T8" fmla="*/ 14 w 139"/>
                <a:gd name="T9" fmla="*/ 0 h 37"/>
                <a:gd name="T10" fmla="*/ 125 w 139"/>
                <a:gd name="T11" fmla="*/ 0 h 37"/>
                <a:gd name="T12" fmla="*/ 139 w 139"/>
                <a:gd name="T13" fmla="*/ 14 h 37"/>
                <a:gd name="T14" fmla="*/ 139 w 139"/>
                <a:gd name="T15" fmla="*/ 23 h 37"/>
                <a:gd name="T16" fmla="*/ 125 w 139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37">
                  <a:moveTo>
                    <a:pt x="125" y="37"/>
                  </a:move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31"/>
                    <a:pt x="0" y="2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33" y="0"/>
                    <a:pt x="139" y="6"/>
                    <a:pt x="139" y="14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39" y="31"/>
                    <a:pt x="133" y="37"/>
                    <a:pt x="125" y="3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8" name="Freeform 180">
              <a:extLst>
                <a:ext uri="{FF2B5EF4-FFF2-40B4-BE49-F238E27FC236}">
                  <a16:creationId xmlns:a16="http://schemas.microsoft.com/office/drawing/2014/main" id="{FAF20002-8B87-4849-9866-D0F6113EED0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58351" y="3136901"/>
              <a:ext cx="458788" cy="122238"/>
            </a:xfrm>
            <a:custGeom>
              <a:avLst/>
              <a:gdLst>
                <a:gd name="T0" fmla="*/ 125 w 139"/>
                <a:gd name="T1" fmla="*/ 37 h 37"/>
                <a:gd name="T2" fmla="*/ 14 w 139"/>
                <a:gd name="T3" fmla="*/ 37 h 37"/>
                <a:gd name="T4" fmla="*/ 0 w 139"/>
                <a:gd name="T5" fmla="*/ 23 h 37"/>
                <a:gd name="T6" fmla="*/ 0 w 139"/>
                <a:gd name="T7" fmla="*/ 14 h 37"/>
                <a:gd name="T8" fmla="*/ 14 w 139"/>
                <a:gd name="T9" fmla="*/ 0 h 37"/>
                <a:gd name="T10" fmla="*/ 125 w 139"/>
                <a:gd name="T11" fmla="*/ 0 h 37"/>
                <a:gd name="T12" fmla="*/ 139 w 139"/>
                <a:gd name="T13" fmla="*/ 14 h 37"/>
                <a:gd name="T14" fmla="*/ 139 w 139"/>
                <a:gd name="T15" fmla="*/ 23 h 37"/>
                <a:gd name="T16" fmla="*/ 125 w 139"/>
                <a:gd name="T17" fmla="*/ 37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37">
                  <a:moveTo>
                    <a:pt x="125" y="37"/>
                  </a:moveTo>
                  <a:cubicBezTo>
                    <a:pt x="14" y="37"/>
                    <a:pt x="14" y="37"/>
                    <a:pt x="14" y="37"/>
                  </a:cubicBezTo>
                  <a:cubicBezTo>
                    <a:pt x="6" y="37"/>
                    <a:pt x="0" y="31"/>
                    <a:pt x="0" y="23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6"/>
                    <a:pt x="6" y="0"/>
                    <a:pt x="1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33" y="0"/>
                    <a:pt x="139" y="6"/>
                    <a:pt x="139" y="14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39" y="31"/>
                    <a:pt x="133" y="37"/>
                    <a:pt x="125" y="3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9" name="Freeform 181">
              <a:extLst>
                <a:ext uri="{FF2B5EF4-FFF2-40B4-BE49-F238E27FC236}">
                  <a16:creationId xmlns:a16="http://schemas.microsoft.com/office/drawing/2014/main" id="{8BBBDF36-5391-4CC9-AAE7-9889E5706B4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58351" y="3279776"/>
              <a:ext cx="458788" cy="125413"/>
            </a:xfrm>
            <a:custGeom>
              <a:avLst/>
              <a:gdLst>
                <a:gd name="T0" fmla="*/ 125 w 139"/>
                <a:gd name="T1" fmla="*/ 38 h 38"/>
                <a:gd name="T2" fmla="*/ 14 w 139"/>
                <a:gd name="T3" fmla="*/ 38 h 38"/>
                <a:gd name="T4" fmla="*/ 0 w 139"/>
                <a:gd name="T5" fmla="*/ 23 h 38"/>
                <a:gd name="T6" fmla="*/ 0 w 139"/>
                <a:gd name="T7" fmla="*/ 15 h 38"/>
                <a:gd name="T8" fmla="*/ 14 w 139"/>
                <a:gd name="T9" fmla="*/ 0 h 38"/>
                <a:gd name="T10" fmla="*/ 125 w 139"/>
                <a:gd name="T11" fmla="*/ 0 h 38"/>
                <a:gd name="T12" fmla="*/ 139 w 139"/>
                <a:gd name="T13" fmla="*/ 15 h 38"/>
                <a:gd name="T14" fmla="*/ 139 w 139"/>
                <a:gd name="T15" fmla="*/ 23 h 38"/>
                <a:gd name="T16" fmla="*/ 125 w 139"/>
                <a:gd name="T17" fmla="*/ 3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9" h="38">
                  <a:moveTo>
                    <a:pt x="125" y="38"/>
                  </a:moveTo>
                  <a:cubicBezTo>
                    <a:pt x="14" y="38"/>
                    <a:pt x="14" y="38"/>
                    <a:pt x="14" y="38"/>
                  </a:cubicBezTo>
                  <a:cubicBezTo>
                    <a:pt x="6" y="38"/>
                    <a:pt x="0" y="31"/>
                    <a:pt x="0" y="23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7"/>
                    <a:pt x="6" y="0"/>
                    <a:pt x="14" y="0"/>
                  </a:cubicBezTo>
                  <a:cubicBezTo>
                    <a:pt x="125" y="0"/>
                    <a:pt x="125" y="0"/>
                    <a:pt x="125" y="0"/>
                  </a:cubicBezTo>
                  <a:cubicBezTo>
                    <a:pt x="133" y="0"/>
                    <a:pt x="139" y="7"/>
                    <a:pt x="139" y="15"/>
                  </a:cubicBezTo>
                  <a:cubicBezTo>
                    <a:pt x="139" y="23"/>
                    <a:pt x="139" y="23"/>
                    <a:pt x="139" y="23"/>
                  </a:cubicBezTo>
                  <a:cubicBezTo>
                    <a:pt x="139" y="31"/>
                    <a:pt x="133" y="38"/>
                    <a:pt x="125" y="3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0" name="Freeform 182">
              <a:extLst>
                <a:ext uri="{FF2B5EF4-FFF2-40B4-BE49-F238E27FC236}">
                  <a16:creationId xmlns:a16="http://schemas.microsoft.com/office/drawing/2014/main" id="{79BFBB2A-511D-48A6-AFBA-FF4BEB7FD7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56789" y="2995613"/>
              <a:ext cx="263525" cy="122238"/>
            </a:xfrm>
            <a:custGeom>
              <a:avLst/>
              <a:gdLst>
                <a:gd name="T0" fmla="*/ 80 w 80"/>
                <a:gd name="T1" fmla="*/ 23 h 37"/>
                <a:gd name="T2" fmla="*/ 80 w 80"/>
                <a:gd name="T3" fmla="*/ 14 h 37"/>
                <a:gd name="T4" fmla="*/ 65 w 80"/>
                <a:gd name="T5" fmla="*/ 0 h 37"/>
                <a:gd name="T6" fmla="*/ 12 w 80"/>
                <a:gd name="T7" fmla="*/ 0 h 37"/>
                <a:gd name="T8" fmla="*/ 0 w 80"/>
                <a:gd name="T9" fmla="*/ 37 h 37"/>
                <a:gd name="T10" fmla="*/ 65 w 80"/>
                <a:gd name="T11" fmla="*/ 37 h 37"/>
                <a:gd name="T12" fmla="*/ 80 w 80"/>
                <a:gd name="T13" fmla="*/ 2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7">
                  <a:moveTo>
                    <a:pt x="80" y="23"/>
                  </a:moveTo>
                  <a:cubicBezTo>
                    <a:pt x="80" y="14"/>
                    <a:pt x="80" y="14"/>
                    <a:pt x="80" y="14"/>
                  </a:cubicBezTo>
                  <a:cubicBezTo>
                    <a:pt x="80" y="6"/>
                    <a:pt x="73" y="0"/>
                    <a:pt x="6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65" y="37"/>
                    <a:pt x="65" y="37"/>
                    <a:pt x="65" y="37"/>
                  </a:cubicBezTo>
                  <a:cubicBezTo>
                    <a:pt x="73" y="37"/>
                    <a:pt x="80" y="31"/>
                    <a:pt x="80" y="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1" name="Freeform 183">
              <a:extLst>
                <a:ext uri="{FF2B5EF4-FFF2-40B4-BE49-F238E27FC236}">
                  <a16:creationId xmlns:a16="http://schemas.microsoft.com/office/drawing/2014/main" id="{A3581B05-5934-432E-B3BE-33F89BD291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10751" y="3136901"/>
              <a:ext cx="309563" cy="122238"/>
            </a:xfrm>
            <a:custGeom>
              <a:avLst/>
              <a:gdLst>
                <a:gd name="T0" fmla="*/ 94 w 94"/>
                <a:gd name="T1" fmla="*/ 23 h 37"/>
                <a:gd name="T2" fmla="*/ 94 w 94"/>
                <a:gd name="T3" fmla="*/ 14 h 37"/>
                <a:gd name="T4" fmla="*/ 79 w 94"/>
                <a:gd name="T5" fmla="*/ 0 h 37"/>
                <a:gd name="T6" fmla="*/ 12 w 94"/>
                <a:gd name="T7" fmla="*/ 0 h 37"/>
                <a:gd name="T8" fmla="*/ 0 w 94"/>
                <a:gd name="T9" fmla="*/ 37 h 37"/>
                <a:gd name="T10" fmla="*/ 79 w 94"/>
                <a:gd name="T11" fmla="*/ 37 h 37"/>
                <a:gd name="T12" fmla="*/ 94 w 94"/>
                <a:gd name="T13" fmla="*/ 23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37">
                  <a:moveTo>
                    <a:pt x="94" y="23"/>
                  </a:moveTo>
                  <a:cubicBezTo>
                    <a:pt x="94" y="14"/>
                    <a:pt x="94" y="14"/>
                    <a:pt x="94" y="14"/>
                  </a:cubicBezTo>
                  <a:cubicBezTo>
                    <a:pt x="94" y="6"/>
                    <a:pt x="87" y="0"/>
                    <a:pt x="79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37"/>
                    <a:pt x="0" y="37"/>
                    <a:pt x="0" y="37"/>
                  </a:cubicBezTo>
                  <a:cubicBezTo>
                    <a:pt x="79" y="37"/>
                    <a:pt x="79" y="37"/>
                    <a:pt x="79" y="37"/>
                  </a:cubicBezTo>
                  <a:cubicBezTo>
                    <a:pt x="87" y="37"/>
                    <a:pt x="94" y="31"/>
                    <a:pt x="94" y="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2" name="Freeform 184">
              <a:extLst>
                <a:ext uri="{FF2B5EF4-FFF2-40B4-BE49-F238E27FC236}">
                  <a16:creationId xmlns:a16="http://schemas.microsoft.com/office/drawing/2014/main" id="{3EE20BAF-A9DB-474E-A79A-D1C710DF6F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64714" y="3279776"/>
              <a:ext cx="355600" cy="125413"/>
            </a:xfrm>
            <a:custGeom>
              <a:avLst/>
              <a:gdLst>
                <a:gd name="T0" fmla="*/ 108 w 108"/>
                <a:gd name="T1" fmla="*/ 23 h 38"/>
                <a:gd name="T2" fmla="*/ 108 w 108"/>
                <a:gd name="T3" fmla="*/ 15 h 38"/>
                <a:gd name="T4" fmla="*/ 93 w 108"/>
                <a:gd name="T5" fmla="*/ 0 h 38"/>
                <a:gd name="T6" fmla="*/ 12 w 108"/>
                <a:gd name="T7" fmla="*/ 0 h 38"/>
                <a:gd name="T8" fmla="*/ 0 w 108"/>
                <a:gd name="T9" fmla="*/ 38 h 38"/>
                <a:gd name="T10" fmla="*/ 93 w 108"/>
                <a:gd name="T11" fmla="*/ 38 h 38"/>
                <a:gd name="T12" fmla="*/ 108 w 108"/>
                <a:gd name="T13" fmla="*/ 2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8" h="38">
                  <a:moveTo>
                    <a:pt x="108" y="23"/>
                  </a:moveTo>
                  <a:cubicBezTo>
                    <a:pt x="108" y="15"/>
                    <a:pt x="108" y="15"/>
                    <a:pt x="108" y="15"/>
                  </a:cubicBezTo>
                  <a:cubicBezTo>
                    <a:pt x="108" y="7"/>
                    <a:pt x="101" y="0"/>
                    <a:pt x="9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0" y="38"/>
                    <a:pt x="0" y="38"/>
                    <a:pt x="0" y="38"/>
                  </a:cubicBezTo>
                  <a:cubicBezTo>
                    <a:pt x="93" y="38"/>
                    <a:pt x="93" y="38"/>
                    <a:pt x="93" y="38"/>
                  </a:cubicBezTo>
                  <a:cubicBezTo>
                    <a:pt x="101" y="38"/>
                    <a:pt x="108" y="31"/>
                    <a:pt x="108" y="23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3" name="Oval 185">
              <a:extLst>
                <a:ext uri="{FF2B5EF4-FFF2-40B4-BE49-F238E27FC236}">
                  <a16:creationId xmlns:a16="http://schemas.microsoft.com/office/drawing/2014/main" id="{DAA78A6B-D635-40ED-9FF2-FCB3F74DB3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1889" y="3035301"/>
              <a:ext cx="46038" cy="4286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4" name="Oval 186">
              <a:extLst>
                <a:ext uri="{FF2B5EF4-FFF2-40B4-BE49-F238E27FC236}">
                  <a16:creationId xmlns:a16="http://schemas.microsoft.com/office/drawing/2014/main" id="{706F98D3-B20E-483A-81C5-2ACFBAF725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1889" y="3176588"/>
              <a:ext cx="46038" cy="42863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5" name="Oval 187">
              <a:extLst>
                <a:ext uri="{FF2B5EF4-FFF2-40B4-BE49-F238E27FC236}">
                  <a16:creationId xmlns:a16="http://schemas.microsoft.com/office/drawing/2014/main" id="{17CD4C60-0867-428C-8E28-7BA14621F6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021889" y="3319463"/>
              <a:ext cx="46038" cy="46038"/>
            </a:xfrm>
            <a:prstGeom prst="ellipse">
              <a:avLst/>
            </a:prstGeom>
            <a:solidFill>
              <a:schemeClr val="bg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6" name="Freeform 188">
              <a:extLst>
                <a:ext uri="{FF2B5EF4-FFF2-40B4-BE49-F238E27FC236}">
                  <a16:creationId xmlns:a16="http://schemas.microsoft.com/office/drawing/2014/main" id="{7E23B4FA-69DE-47B1-BAC1-1E83AF29C07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77376" y="4972051"/>
              <a:ext cx="15875" cy="101600"/>
            </a:xfrm>
            <a:custGeom>
              <a:avLst/>
              <a:gdLst>
                <a:gd name="T0" fmla="*/ 5 w 5"/>
                <a:gd name="T1" fmla="*/ 31 h 31"/>
                <a:gd name="T2" fmla="*/ 0 w 5"/>
                <a:gd name="T3" fmla="*/ 31 h 31"/>
                <a:gd name="T4" fmla="*/ 0 w 5"/>
                <a:gd name="T5" fmla="*/ 0 h 31"/>
                <a:gd name="T6" fmla="*/ 5 w 5"/>
                <a:gd name="T7" fmla="*/ 0 h 31"/>
                <a:gd name="T8" fmla="*/ 5 w 5"/>
                <a:gd name="T9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31">
                  <a:moveTo>
                    <a:pt x="5" y="31"/>
                  </a:moveTo>
                  <a:cubicBezTo>
                    <a:pt x="3" y="31"/>
                    <a:pt x="2" y="31"/>
                    <a:pt x="0" y="3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31"/>
                    <a:pt x="5" y="31"/>
                    <a:pt x="5" y="31"/>
                  </a:cubicBezTo>
                </a:path>
              </a:pathLst>
            </a:custGeom>
            <a:solidFill>
              <a:srgbClr val="245E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7" name="Freeform 189">
              <a:extLst>
                <a:ext uri="{FF2B5EF4-FFF2-40B4-BE49-F238E27FC236}">
                  <a16:creationId xmlns:a16="http://schemas.microsoft.com/office/drawing/2014/main" id="{5C41F934-CD0D-45C3-BF57-AFB0169E6F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77376" y="5073651"/>
              <a:ext cx="287338" cy="142875"/>
            </a:xfrm>
            <a:custGeom>
              <a:avLst/>
              <a:gdLst>
                <a:gd name="T0" fmla="*/ 76 w 87"/>
                <a:gd name="T1" fmla="*/ 43 h 43"/>
                <a:gd name="T2" fmla="*/ 13 w 87"/>
                <a:gd name="T3" fmla="*/ 43 h 43"/>
                <a:gd name="T4" fmla="*/ 0 w 87"/>
                <a:gd name="T5" fmla="*/ 30 h 43"/>
                <a:gd name="T6" fmla="*/ 0 w 87"/>
                <a:gd name="T7" fmla="*/ 0 h 43"/>
                <a:gd name="T8" fmla="*/ 5 w 87"/>
                <a:gd name="T9" fmla="*/ 0 h 43"/>
                <a:gd name="T10" fmla="*/ 5 w 87"/>
                <a:gd name="T11" fmla="*/ 25 h 43"/>
                <a:gd name="T12" fmla="*/ 18 w 87"/>
                <a:gd name="T13" fmla="*/ 38 h 43"/>
                <a:gd name="T14" fmla="*/ 81 w 87"/>
                <a:gd name="T15" fmla="*/ 38 h 43"/>
                <a:gd name="T16" fmla="*/ 87 w 87"/>
                <a:gd name="T17" fmla="*/ 36 h 43"/>
                <a:gd name="T18" fmla="*/ 76 w 87"/>
                <a:gd name="T19" fmla="*/ 4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7" h="43">
                  <a:moveTo>
                    <a:pt x="76" y="43"/>
                  </a:moveTo>
                  <a:cubicBezTo>
                    <a:pt x="13" y="43"/>
                    <a:pt x="13" y="43"/>
                    <a:pt x="13" y="43"/>
                  </a:cubicBezTo>
                  <a:cubicBezTo>
                    <a:pt x="6" y="43"/>
                    <a:pt x="0" y="37"/>
                    <a:pt x="0" y="3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5" y="0"/>
                  </a:cubicBezTo>
                  <a:cubicBezTo>
                    <a:pt x="5" y="25"/>
                    <a:pt x="5" y="25"/>
                    <a:pt x="5" y="25"/>
                  </a:cubicBezTo>
                  <a:cubicBezTo>
                    <a:pt x="5" y="32"/>
                    <a:pt x="11" y="38"/>
                    <a:pt x="18" y="38"/>
                  </a:cubicBezTo>
                  <a:cubicBezTo>
                    <a:pt x="81" y="38"/>
                    <a:pt x="81" y="38"/>
                    <a:pt x="81" y="38"/>
                  </a:cubicBezTo>
                  <a:cubicBezTo>
                    <a:pt x="83" y="38"/>
                    <a:pt x="85" y="37"/>
                    <a:pt x="87" y="36"/>
                  </a:cubicBezTo>
                  <a:cubicBezTo>
                    <a:pt x="85" y="40"/>
                    <a:pt x="80" y="43"/>
                    <a:pt x="76" y="43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8" name="Freeform 190">
              <a:extLst>
                <a:ext uri="{FF2B5EF4-FFF2-40B4-BE49-F238E27FC236}">
                  <a16:creationId xmlns:a16="http://schemas.microsoft.com/office/drawing/2014/main" id="{A5E904C4-ECA9-4254-B7ED-F3A92034756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77376" y="4972051"/>
              <a:ext cx="15875" cy="0"/>
            </a:xfrm>
            <a:custGeom>
              <a:avLst/>
              <a:gdLst>
                <a:gd name="T0" fmla="*/ 0 w 10"/>
                <a:gd name="T1" fmla="*/ 0 w 10"/>
                <a:gd name="T2" fmla="*/ 10 w 10"/>
                <a:gd name="T3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54A9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29" name="Freeform 191">
              <a:extLst>
                <a:ext uri="{FF2B5EF4-FFF2-40B4-BE49-F238E27FC236}">
                  <a16:creationId xmlns:a16="http://schemas.microsoft.com/office/drawing/2014/main" id="{3883D780-2DD0-4E55-A840-EB28A80F6C6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77376" y="4972051"/>
              <a:ext cx="15875" cy="0"/>
            </a:xfrm>
            <a:custGeom>
              <a:avLst/>
              <a:gdLst>
                <a:gd name="T0" fmla="*/ 0 w 10"/>
                <a:gd name="T1" fmla="*/ 0 w 10"/>
                <a:gd name="T2" fmla="*/ 10 w 10"/>
                <a:gd name="T3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0" y="0"/>
                  </a:lnTo>
                  <a:lnTo>
                    <a:pt x="10" y="0"/>
                  </a:lnTo>
                  <a:lnTo>
                    <a:pt x="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0" name="Freeform 192">
              <a:extLst>
                <a:ext uri="{FF2B5EF4-FFF2-40B4-BE49-F238E27FC236}">
                  <a16:creationId xmlns:a16="http://schemas.microsoft.com/office/drawing/2014/main" id="{429B2642-E8D7-4231-AD90-7A52F84E59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77376" y="4737101"/>
              <a:ext cx="22225" cy="234950"/>
            </a:xfrm>
            <a:custGeom>
              <a:avLst/>
              <a:gdLst>
                <a:gd name="T0" fmla="*/ 0 w 7"/>
                <a:gd name="T1" fmla="*/ 71 h 71"/>
                <a:gd name="T2" fmla="*/ 0 w 7"/>
                <a:gd name="T3" fmla="*/ 12 h 71"/>
                <a:gd name="T4" fmla="*/ 7 w 7"/>
                <a:gd name="T5" fmla="*/ 0 h 71"/>
                <a:gd name="T6" fmla="*/ 5 w 7"/>
                <a:gd name="T7" fmla="*/ 7 h 71"/>
                <a:gd name="T8" fmla="*/ 5 w 7"/>
                <a:gd name="T9" fmla="*/ 71 h 71"/>
                <a:gd name="T10" fmla="*/ 0 w 7"/>
                <a:gd name="T11" fmla="*/ 71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71">
                  <a:moveTo>
                    <a:pt x="0" y="7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7"/>
                    <a:pt x="3" y="3"/>
                    <a:pt x="7" y="0"/>
                  </a:cubicBezTo>
                  <a:cubicBezTo>
                    <a:pt x="6" y="2"/>
                    <a:pt x="5" y="4"/>
                    <a:pt x="5" y="7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0" y="71"/>
                    <a:pt x="0" y="71"/>
                    <a:pt x="0" y="71"/>
                  </a:cubicBezTo>
                </a:path>
              </a:pathLst>
            </a:custGeom>
            <a:solidFill>
              <a:srgbClr val="185A6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1" name="Freeform 193">
              <a:extLst>
                <a:ext uri="{FF2B5EF4-FFF2-40B4-BE49-F238E27FC236}">
                  <a16:creationId xmlns:a16="http://schemas.microsoft.com/office/drawing/2014/main" id="{C9368BCC-DDD7-42A7-A48A-BA8A4AB01C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493251" y="4718051"/>
              <a:ext cx="293688" cy="481013"/>
            </a:xfrm>
            <a:custGeom>
              <a:avLst/>
              <a:gdLst>
                <a:gd name="T0" fmla="*/ 76 w 89"/>
                <a:gd name="T1" fmla="*/ 0 h 146"/>
                <a:gd name="T2" fmla="*/ 13 w 89"/>
                <a:gd name="T3" fmla="*/ 0 h 146"/>
                <a:gd name="T4" fmla="*/ 0 w 89"/>
                <a:gd name="T5" fmla="*/ 13 h 146"/>
                <a:gd name="T6" fmla="*/ 0 w 89"/>
                <a:gd name="T7" fmla="*/ 133 h 146"/>
                <a:gd name="T8" fmla="*/ 13 w 89"/>
                <a:gd name="T9" fmla="*/ 146 h 146"/>
                <a:gd name="T10" fmla="*/ 76 w 89"/>
                <a:gd name="T11" fmla="*/ 146 h 146"/>
                <a:gd name="T12" fmla="*/ 89 w 89"/>
                <a:gd name="T13" fmla="*/ 133 h 146"/>
                <a:gd name="T14" fmla="*/ 89 w 89"/>
                <a:gd name="T15" fmla="*/ 13 h 146"/>
                <a:gd name="T16" fmla="*/ 76 w 89"/>
                <a:gd name="T1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46">
                  <a:moveTo>
                    <a:pt x="76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5"/>
                    <a:pt x="0" y="13"/>
                  </a:cubicBezTo>
                  <a:cubicBezTo>
                    <a:pt x="0" y="133"/>
                    <a:pt x="0" y="133"/>
                    <a:pt x="0" y="133"/>
                  </a:cubicBezTo>
                  <a:cubicBezTo>
                    <a:pt x="0" y="140"/>
                    <a:pt x="6" y="146"/>
                    <a:pt x="13" y="146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83" y="146"/>
                    <a:pt x="89" y="140"/>
                    <a:pt x="89" y="133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5"/>
                    <a:pt x="83" y="0"/>
                    <a:pt x="76" y="0"/>
                  </a:cubicBezTo>
                </a:path>
              </a:pathLst>
            </a:custGeom>
            <a:solidFill>
              <a:srgbClr val="3B3B9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2" name="Rectangle 194">
              <a:extLst>
                <a:ext uri="{FF2B5EF4-FFF2-40B4-BE49-F238E27FC236}">
                  <a16:creationId xmlns:a16="http://schemas.microsoft.com/office/drawing/2014/main" id="{AB272672-35E7-4F7C-BCF7-47482D5D79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96439" y="4733926"/>
              <a:ext cx="85725" cy="17463"/>
            </a:xfrm>
            <a:prstGeom prst="rect">
              <a:avLst/>
            </a:prstGeom>
            <a:solidFill>
              <a:srgbClr val="2F69B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3" name="Oval 195">
              <a:extLst>
                <a:ext uri="{FF2B5EF4-FFF2-40B4-BE49-F238E27FC236}">
                  <a16:creationId xmlns:a16="http://schemas.microsoft.com/office/drawing/2014/main" id="{77F941CC-38B6-4CCC-9C3F-03BC0FD797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21839" y="5146676"/>
              <a:ext cx="36513" cy="33338"/>
            </a:xfrm>
            <a:prstGeom prst="ellipse">
              <a:avLst/>
            </a:prstGeom>
            <a:solidFill>
              <a:srgbClr val="2F69B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4" name="Rectangle 196">
              <a:extLst>
                <a:ext uri="{FF2B5EF4-FFF2-40B4-BE49-F238E27FC236}">
                  <a16:creationId xmlns:a16="http://schemas.microsoft.com/office/drawing/2014/main" id="{33915B06-D07B-42C8-8D8E-F0A780FFE0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536114" y="4767263"/>
              <a:ext cx="207963" cy="36353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5" name="Freeform 197">
              <a:extLst>
                <a:ext uri="{FF2B5EF4-FFF2-40B4-BE49-F238E27FC236}">
                  <a16:creationId xmlns:a16="http://schemas.microsoft.com/office/drawing/2014/main" id="{74DA541F-E10F-48F6-93F5-59941E7D0E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45639" y="4889501"/>
              <a:ext cx="182563" cy="61913"/>
            </a:xfrm>
            <a:custGeom>
              <a:avLst/>
              <a:gdLst>
                <a:gd name="T0" fmla="*/ 4 w 55"/>
                <a:gd name="T1" fmla="*/ 19 h 19"/>
                <a:gd name="T2" fmla="*/ 0 w 55"/>
                <a:gd name="T3" fmla="*/ 16 h 19"/>
                <a:gd name="T4" fmla="*/ 55 w 55"/>
                <a:gd name="T5" fmla="*/ 15 h 19"/>
                <a:gd name="T6" fmla="*/ 52 w 55"/>
                <a:gd name="T7" fmla="*/ 18 h 19"/>
                <a:gd name="T8" fmla="*/ 4 w 55"/>
                <a:gd name="T9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5" h="19">
                  <a:moveTo>
                    <a:pt x="4" y="19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15" y="1"/>
                    <a:pt x="39" y="0"/>
                    <a:pt x="55" y="15"/>
                  </a:cubicBezTo>
                  <a:cubicBezTo>
                    <a:pt x="52" y="18"/>
                    <a:pt x="52" y="18"/>
                    <a:pt x="52" y="18"/>
                  </a:cubicBezTo>
                  <a:cubicBezTo>
                    <a:pt x="38" y="5"/>
                    <a:pt x="17" y="6"/>
                    <a:pt x="4" y="19"/>
                  </a:cubicBezTo>
                </a:path>
              </a:pathLst>
            </a:cu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6" name="Freeform 198">
              <a:extLst>
                <a:ext uri="{FF2B5EF4-FFF2-40B4-BE49-F238E27FC236}">
                  <a16:creationId xmlns:a16="http://schemas.microsoft.com/office/drawing/2014/main" id="{7C1CBBA9-9C72-4E22-9172-BB5BA59D3E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69451" y="4922838"/>
              <a:ext cx="138113" cy="52388"/>
            </a:xfrm>
            <a:custGeom>
              <a:avLst/>
              <a:gdLst>
                <a:gd name="T0" fmla="*/ 0 w 42"/>
                <a:gd name="T1" fmla="*/ 12 h 16"/>
                <a:gd name="T2" fmla="*/ 42 w 42"/>
                <a:gd name="T3" fmla="*/ 11 h 16"/>
                <a:gd name="T4" fmla="*/ 39 w 42"/>
                <a:gd name="T5" fmla="*/ 15 h 16"/>
                <a:gd name="T6" fmla="*/ 3 w 42"/>
                <a:gd name="T7" fmla="*/ 16 h 16"/>
                <a:gd name="T8" fmla="*/ 0 w 42"/>
                <a:gd name="T9" fmla="*/ 1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6">
                  <a:moveTo>
                    <a:pt x="0" y="12"/>
                  </a:moveTo>
                  <a:cubicBezTo>
                    <a:pt x="11" y="1"/>
                    <a:pt x="30" y="0"/>
                    <a:pt x="42" y="11"/>
                  </a:cubicBezTo>
                  <a:cubicBezTo>
                    <a:pt x="39" y="15"/>
                    <a:pt x="39" y="15"/>
                    <a:pt x="39" y="15"/>
                  </a:cubicBezTo>
                  <a:cubicBezTo>
                    <a:pt x="29" y="5"/>
                    <a:pt x="13" y="6"/>
                    <a:pt x="3" y="16"/>
                  </a:cubicBezTo>
                  <a:cubicBezTo>
                    <a:pt x="0" y="12"/>
                    <a:pt x="0" y="12"/>
                    <a:pt x="0" y="12"/>
                  </a:cubicBezTo>
                </a:path>
              </a:pathLst>
            </a:cu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7" name="Freeform 199">
              <a:extLst>
                <a:ext uri="{FF2B5EF4-FFF2-40B4-BE49-F238E27FC236}">
                  <a16:creationId xmlns:a16="http://schemas.microsoft.com/office/drawing/2014/main" id="{3AAC335C-1035-491F-9F21-4619C11694B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90089" y="4954588"/>
              <a:ext cx="95250" cy="39688"/>
            </a:xfrm>
            <a:custGeom>
              <a:avLst/>
              <a:gdLst>
                <a:gd name="T0" fmla="*/ 29 w 29"/>
                <a:gd name="T1" fmla="*/ 8 h 12"/>
                <a:gd name="T2" fmla="*/ 26 w 29"/>
                <a:gd name="T3" fmla="*/ 11 h 12"/>
                <a:gd name="T4" fmla="*/ 4 w 29"/>
                <a:gd name="T5" fmla="*/ 12 h 12"/>
                <a:gd name="T6" fmla="*/ 0 w 29"/>
                <a:gd name="T7" fmla="*/ 9 h 12"/>
                <a:gd name="T8" fmla="*/ 29 w 29"/>
                <a:gd name="T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12">
                  <a:moveTo>
                    <a:pt x="29" y="8"/>
                  </a:moveTo>
                  <a:cubicBezTo>
                    <a:pt x="26" y="11"/>
                    <a:pt x="26" y="11"/>
                    <a:pt x="26" y="11"/>
                  </a:cubicBezTo>
                  <a:cubicBezTo>
                    <a:pt x="20" y="5"/>
                    <a:pt x="10" y="6"/>
                    <a:pt x="4" y="1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8" y="1"/>
                    <a:pt x="21" y="0"/>
                    <a:pt x="29" y="8"/>
                  </a:cubicBezTo>
                </a:path>
              </a:pathLst>
            </a:cu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8" name="Oval 200">
              <a:extLst>
                <a:ext uri="{FF2B5EF4-FFF2-40B4-BE49-F238E27FC236}">
                  <a16:creationId xmlns:a16="http://schemas.microsoft.com/office/drawing/2014/main" id="{C531DA43-010D-4033-B6FE-A59FBCCE1B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612314" y="4991101"/>
              <a:ext cx="52388" cy="53975"/>
            </a:xfrm>
            <a:prstGeom prst="ellipse">
              <a:avLst/>
            </a:pr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39" name="Freeform 201">
              <a:extLst>
                <a:ext uri="{FF2B5EF4-FFF2-40B4-BE49-F238E27FC236}">
                  <a16:creationId xmlns:a16="http://schemas.microsoft.com/office/drawing/2014/main" id="{0E5707EC-9523-4275-9FA3-5C5176756A5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44076" y="4767263"/>
              <a:ext cx="0" cy="363538"/>
            </a:xfrm>
            <a:custGeom>
              <a:avLst/>
              <a:gdLst>
                <a:gd name="T0" fmla="*/ 229 h 229"/>
                <a:gd name="T1" fmla="*/ 0 h 229"/>
                <a:gd name="T2" fmla="*/ 229 h 22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29">
                  <a:moveTo>
                    <a:pt x="0" y="229"/>
                  </a:moveTo>
                  <a:lnTo>
                    <a:pt x="0" y="0"/>
                  </a:lnTo>
                  <a:lnTo>
                    <a:pt x="0" y="229"/>
                  </a:lnTo>
                  <a:close/>
                </a:path>
              </a:pathLst>
            </a:custGeom>
            <a:solidFill>
              <a:srgbClr val="31308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0" name="Freeform 202">
              <a:extLst>
                <a:ext uri="{FF2B5EF4-FFF2-40B4-BE49-F238E27FC236}">
                  <a16:creationId xmlns:a16="http://schemas.microsoft.com/office/drawing/2014/main" id="{C0FBD877-8BE5-4335-87D4-04A683A757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44076" y="4767263"/>
              <a:ext cx="0" cy="363538"/>
            </a:xfrm>
            <a:custGeom>
              <a:avLst/>
              <a:gdLst>
                <a:gd name="T0" fmla="*/ 229 h 229"/>
                <a:gd name="T1" fmla="*/ 0 h 229"/>
                <a:gd name="T2" fmla="*/ 229 h 229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29">
                  <a:moveTo>
                    <a:pt x="0" y="229"/>
                  </a:moveTo>
                  <a:lnTo>
                    <a:pt x="0" y="0"/>
                  </a:lnTo>
                  <a:lnTo>
                    <a:pt x="0" y="22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1" name="Freeform 203">
              <a:extLst>
                <a:ext uri="{FF2B5EF4-FFF2-40B4-BE49-F238E27FC236}">
                  <a16:creationId xmlns:a16="http://schemas.microsoft.com/office/drawing/2014/main" id="{3A5C7E0F-4F59-4561-ADB2-6EC871207D9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536114" y="4767263"/>
              <a:ext cx="207963" cy="363538"/>
            </a:xfrm>
            <a:custGeom>
              <a:avLst/>
              <a:gdLst>
                <a:gd name="T0" fmla="*/ 63 w 63"/>
                <a:gd name="T1" fmla="*/ 110 h 110"/>
                <a:gd name="T2" fmla="*/ 38 w 63"/>
                <a:gd name="T3" fmla="*/ 65 h 110"/>
                <a:gd name="T4" fmla="*/ 42 w 63"/>
                <a:gd name="T5" fmla="*/ 68 h 110"/>
                <a:gd name="T6" fmla="*/ 45 w 63"/>
                <a:gd name="T7" fmla="*/ 65 h 110"/>
                <a:gd name="T8" fmla="*/ 35 w 63"/>
                <a:gd name="T9" fmla="*/ 60 h 110"/>
                <a:gd name="T10" fmla="*/ 32 w 63"/>
                <a:gd name="T11" fmla="*/ 55 h 110"/>
                <a:gd name="T12" fmla="*/ 49 w 63"/>
                <a:gd name="T13" fmla="*/ 62 h 110"/>
                <a:gd name="T14" fmla="*/ 52 w 63"/>
                <a:gd name="T15" fmla="*/ 58 h 110"/>
                <a:gd name="T16" fmla="*/ 31 w 63"/>
                <a:gd name="T17" fmla="*/ 50 h 110"/>
                <a:gd name="T18" fmla="*/ 30 w 63"/>
                <a:gd name="T19" fmla="*/ 50 h 110"/>
                <a:gd name="T20" fmla="*/ 27 w 63"/>
                <a:gd name="T21" fmla="*/ 46 h 110"/>
                <a:gd name="T22" fmla="*/ 31 w 63"/>
                <a:gd name="T23" fmla="*/ 46 h 110"/>
                <a:gd name="T24" fmla="*/ 55 w 63"/>
                <a:gd name="T25" fmla="*/ 55 h 110"/>
                <a:gd name="T26" fmla="*/ 58 w 63"/>
                <a:gd name="T27" fmla="*/ 52 h 110"/>
                <a:gd name="T28" fmla="*/ 31 w 63"/>
                <a:gd name="T29" fmla="*/ 41 h 110"/>
                <a:gd name="T30" fmla="*/ 25 w 63"/>
                <a:gd name="T31" fmla="*/ 42 h 110"/>
                <a:gd name="T32" fmla="*/ 0 w 63"/>
                <a:gd name="T33" fmla="*/ 0 h 110"/>
                <a:gd name="T34" fmla="*/ 63 w 63"/>
                <a:gd name="T35" fmla="*/ 0 h 110"/>
                <a:gd name="T36" fmla="*/ 63 w 63"/>
                <a:gd name="T3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3" h="110">
                  <a:moveTo>
                    <a:pt x="63" y="110"/>
                  </a:moveTo>
                  <a:cubicBezTo>
                    <a:pt x="63" y="110"/>
                    <a:pt x="51" y="89"/>
                    <a:pt x="38" y="65"/>
                  </a:cubicBezTo>
                  <a:cubicBezTo>
                    <a:pt x="40" y="66"/>
                    <a:pt x="41" y="67"/>
                    <a:pt x="42" y="68"/>
                  </a:cubicBezTo>
                  <a:cubicBezTo>
                    <a:pt x="45" y="65"/>
                    <a:pt x="45" y="65"/>
                    <a:pt x="45" y="65"/>
                  </a:cubicBezTo>
                  <a:cubicBezTo>
                    <a:pt x="42" y="62"/>
                    <a:pt x="39" y="60"/>
                    <a:pt x="35" y="60"/>
                  </a:cubicBezTo>
                  <a:cubicBezTo>
                    <a:pt x="34" y="58"/>
                    <a:pt x="33" y="56"/>
                    <a:pt x="32" y="55"/>
                  </a:cubicBezTo>
                  <a:cubicBezTo>
                    <a:pt x="38" y="55"/>
                    <a:pt x="44" y="57"/>
                    <a:pt x="49" y="62"/>
                  </a:cubicBezTo>
                  <a:cubicBezTo>
                    <a:pt x="52" y="58"/>
                    <a:pt x="52" y="58"/>
                    <a:pt x="52" y="58"/>
                  </a:cubicBezTo>
                  <a:cubicBezTo>
                    <a:pt x="46" y="53"/>
                    <a:pt x="39" y="50"/>
                    <a:pt x="31" y="50"/>
                  </a:cubicBezTo>
                  <a:cubicBezTo>
                    <a:pt x="31" y="50"/>
                    <a:pt x="30" y="50"/>
                    <a:pt x="30" y="50"/>
                  </a:cubicBezTo>
                  <a:cubicBezTo>
                    <a:pt x="29" y="49"/>
                    <a:pt x="28" y="47"/>
                    <a:pt x="27" y="46"/>
                  </a:cubicBezTo>
                  <a:cubicBezTo>
                    <a:pt x="28" y="46"/>
                    <a:pt x="30" y="46"/>
                    <a:pt x="31" y="46"/>
                  </a:cubicBezTo>
                  <a:cubicBezTo>
                    <a:pt x="40" y="46"/>
                    <a:pt x="48" y="49"/>
                    <a:pt x="55" y="55"/>
                  </a:cubicBezTo>
                  <a:cubicBezTo>
                    <a:pt x="58" y="52"/>
                    <a:pt x="58" y="52"/>
                    <a:pt x="58" y="52"/>
                  </a:cubicBezTo>
                  <a:cubicBezTo>
                    <a:pt x="50" y="45"/>
                    <a:pt x="41" y="41"/>
                    <a:pt x="31" y="41"/>
                  </a:cubicBezTo>
                  <a:cubicBezTo>
                    <a:pt x="29" y="41"/>
                    <a:pt x="27" y="41"/>
                    <a:pt x="25" y="42"/>
                  </a:cubicBezTo>
                  <a:cubicBezTo>
                    <a:pt x="12" y="20"/>
                    <a:pt x="1" y="1"/>
                    <a:pt x="0" y="0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110"/>
                    <a:pt x="63" y="110"/>
                    <a:pt x="63" y="110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2" name="Freeform 204">
              <a:extLst>
                <a:ext uri="{FF2B5EF4-FFF2-40B4-BE49-F238E27FC236}">
                  <a16:creationId xmlns:a16="http://schemas.microsoft.com/office/drawing/2014/main" id="{F10C6693-B7AC-49F2-9C4B-549E5309F2A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18664" y="4902201"/>
              <a:ext cx="109538" cy="46038"/>
            </a:xfrm>
            <a:custGeom>
              <a:avLst/>
              <a:gdLst>
                <a:gd name="T0" fmla="*/ 30 w 33"/>
                <a:gd name="T1" fmla="*/ 14 h 14"/>
                <a:gd name="T2" fmla="*/ 6 w 33"/>
                <a:gd name="T3" fmla="*/ 5 h 14"/>
                <a:gd name="T4" fmla="*/ 2 w 33"/>
                <a:gd name="T5" fmla="*/ 5 h 14"/>
                <a:gd name="T6" fmla="*/ 0 w 33"/>
                <a:gd name="T7" fmla="*/ 1 h 14"/>
                <a:gd name="T8" fmla="*/ 6 w 33"/>
                <a:gd name="T9" fmla="*/ 0 h 14"/>
                <a:gd name="T10" fmla="*/ 33 w 33"/>
                <a:gd name="T11" fmla="*/ 11 h 14"/>
                <a:gd name="T12" fmla="*/ 30 w 33"/>
                <a:gd name="T13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14">
                  <a:moveTo>
                    <a:pt x="30" y="14"/>
                  </a:moveTo>
                  <a:cubicBezTo>
                    <a:pt x="23" y="8"/>
                    <a:pt x="15" y="5"/>
                    <a:pt x="6" y="5"/>
                  </a:cubicBezTo>
                  <a:cubicBezTo>
                    <a:pt x="5" y="5"/>
                    <a:pt x="3" y="5"/>
                    <a:pt x="2" y="5"/>
                  </a:cubicBezTo>
                  <a:cubicBezTo>
                    <a:pt x="1" y="4"/>
                    <a:pt x="1" y="2"/>
                    <a:pt x="0" y="1"/>
                  </a:cubicBezTo>
                  <a:cubicBezTo>
                    <a:pt x="2" y="0"/>
                    <a:pt x="4" y="0"/>
                    <a:pt x="6" y="0"/>
                  </a:cubicBezTo>
                  <a:cubicBezTo>
                    <a:pt x="16" y="0"/>
                    <a:pt x="25" y="4"/>
                    <a:pt x="33" y="11"/>
                  </a:cubicBezTo>
                  <a:cubicBezTo>
                    <a:pt x="30" y="14"/>
                    <a:pt x="30" y="14"/>
                    <a:pt x="30" y="14"/>
                  </a:cubicBezTo>
                </a:path>
              </a:pathLst>
            </a:custGeom>
            <a:solidFill>
              <a:srgbClr val="D7BB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3" name="Freeform 205">
              <a:extLst>
                <a:ext uri="{FF2B5EF4-FFF2-40B4-BE49-F238E27FC236}">
                  <a16:creationId xmlns:a16="http://schemas.microsoft.com/office/drawing/2014/main" id="{651628FF-A431-4BEF-BF69-73C1DB2BFD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36126" y="4932363"/>
              <a:ext cx="71438" cy="39688"/>
            </a:xfrm>
            <a:custGeom>
              <a:avLst/>
              <a:gdLst>
                <a:gd name="T0" fmla="*/ 19 w 22"/>
                <a:gd name="T1" fmla="*/ 12 h 12"/>
                <a:gd name="T2" fmla="*/ 2 w 22"/>
                <a:gd name="T3" fmla="*/ 5 h 12"/>
                <a:gd name="T4" fmla="*/ 0 w 22"/>
                <a:gd name="T5" fmla="*/ 0 h 12"/>
                <a:gd name="T6" fmla="*/ 1 w 22"/>
                <a:gd name="T7" fmla="*/ 0 h 12"/>
                <a:gd name="T8" fmla="*/ 22 w 22"/>
                <a:gd name="T9" fmla="*/ 8 h 12"/>
                <a:gd name="T10" fmla="*/ 19 w 22"/>
                <a:gd name="T11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" h="12">
                  <a:moveTo>
                    <a:pt x="19" y="12"/>
                  </a:moveTo>
                  <a:cubicBezTo>
                    <a:pt x="14" y="7"/>
                    <a:pt x="8" y="5"/>
                    <a:pt x="2" y="5"/>
                  </a:cubicBezTo>
                  <a:cubicBezTo>
                    <a:pt x="1" y="3"/>
                    <a:pt x="0" y="2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9" y="0"/>
                    <a:pt x="16" y="3"/>
                    <a:pt x="22" y="8"/>
                  </a:cubicBezTo>
                  <a:cubicBezTo>
                    <a:pt x="19" y="12"/>
                    <a:pt x="19" y="12"/>
                    <a:pt x="19" y="12"/>
                  </a:cubicBezTo>
                </a:path>
              </a:pathLst>
            </a:custGeom>
            <a:solidFill>
              <a:srgbClr val="D7BB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4" name="Freeform 206">
              <a:extLst>
                <a:ext uri="{FF2B5EF4-FFF2-40B4-BE49-F238E27FC236}">
                  <a16:creationId xmlns:a16="http://schemas.microsoft.com/office/drawing/2014/main" id="{28EA890F-9BB8-43C5-88D6-71DA15C4868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652001" y="4965701"/>
              <a:ext cx="33338" cy="25400"/>
            </a:xfrm>
            <a:custGeom>
              <a:avLst/>
              <a:gdLst>
                <a:gd name="T0" fmla="*/ 7 w 10"/>
                <a:gd name="T1" fmla="*/ 8 h 8"/>
                <a:gd name="T2" fmla="*/ 3 w 10"/>
                <a:gd name="T3" fmla="*/ 5 h 8"/>
                <a:gd name="T4" fmla="*/ 0 w 10"/>
                <a:gd name="T5" fmla="*/ 0 h 8"/>
                <a:gd name="T6" fmla="*/ 10 w 10"/>
                <a:gd name="T7" fmla="*/ 5 h 8"/>
                <a:gd name="T8" fmla="*/ 7 w 10"/>
                <a:gd name="T9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8">
                  <a:moveTo>
                    <a:pt x="7" y="8"/>
                  </a:moveTo>
                  <a:cubicBezTo>
                    <a:pt x="6" y="7"/>
                    <a:pt x="5" y="6"/>
                    <a:pt x="3" y="5"/>
                  </a:cubicBezTo>
                  <a:cubicBezTo>
                    <a:pt x="2" y="4"/>
                    <a:pt x="1" y="2"/>
                    <a:pt x="0" y="0"/>
                  </a:cubicBezTo>
                  <a:cubicBezTo>
                    <a:pt x="4" y="0"/>
                    <a:pt x="7" y="2"/>
                    <a:pt x="10" y="5"/>
                  </a:cubicBezTo>
                  <a:cubicBezTo>
                    <a:pt x="7" y="8"/>
                    <a:pt x="7" y="8"/>
                    <a:pt x="7" y="8"/>
                  </a:cubicBezTo>
                </a:path>
              </a:pathLst>
            </a:custGeom>
            <a:solidFill>
              <a:srgbClr val="D7BB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5" name="Freeform 211">
              <a:extLst>
                <a:ext uri="{FF2B5EF4-FFF2-40B4-BE49-F238E27FC236}">
                  <a16:creationId xmlns:a16="http://schemas.microsoft.com/office/drawing/2014/main" id="{036B1149-A2BF-47DC-B5FB-D75E06541E1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37564" y="3213101"/>
              <a:ext cx="82550" cy="92075"/>
            </a:xfrm>
            <a:custGeom>
              <a:avLst/>
              <a:gdLst>
                <a:gd name="T0" fmla="*/ 6 w 25"/>
                <a:gd name="T1" fmla="*/ 3 h 28"/>
                <a:gd name="T2" fmla="*/ 17 w 25"/>
                <a:gd name="T3" fmla="*/ 0 h 28"/>
                <a:gd name="T4" fmla="*/ 19 w 25"/>
                <a:gd name="T5" fmla="*/ 0 h 28"/>
                <a:gd name="T6" fmla="*/ 19 w 25"/>
                <a:gd name="T7" fmla="*/ 0 h 28"/>
                <a:gd name="T8" fmla="*/ 17 w 25"/>
                <a:gd name="T9" fmla="*/ 0 h 28"/>
                <a:gd name="T10" fmla="*/ 6 w 25"/>
                <a:gd name="T11" fmla="*/ 3 h 28"/>
                <a:gd name="T12" fmla="*/ 25 w 25"/>
                <a:gd name="T13" fmla="*/ 6 h 28"/>
                <a:gd name="T14" fmla="*/ 25 w 25"/>
                <a:gd name="T15" fmla="*/ 5 h 28"/>
                <a:gd name="T16" fmla="*/ 19 w 25"/>
                <a:gd name="T17" fmla="*/ 0 h 28"/>
                <a:gd name="T18" fmla="*/ 19 w 25"/>
                <a:gd name="T19" fmla="*/ 0 h 28"/>
                <a:gd name="T20" fmla="*/ 25 w 25"/>
                <a:gd name="T21" fmla="*/ 5 h 28"/>
                <a:gd name="T22" fmla="*/ 25 w 25"/>
                <a:gd name="T23" fmla="*/ 6 h 28"/>
                <a:gd name="T24" fmla="*/ 25 w 25"/>
                <a:gd name="T25" fmla="*/ 6 h 28"/>
                <a:gd name="T26" fmla="*/ 25 w 25"/>
                <a:gd name="T27" fmla="*/ 8 h 28"/>
                <a:gd name="T28" fmla="*/ 25 w 25"/>
                <a:gd name="T29" fmla="*/ 6 h 28"/>
                <a:gd name="T30" fmla="*/ 25 w 25"/>
                <a:gd name="T31" fmla="*/ 6 h 28"/>
                <a:gd name="T32" fmla="*/ 25 w 25"/>
                <a:gd name="T33" fmla="*/ 8 h 28"/>
                <a:gd name="T34" fmla="*/ 0 w 25"/>
                <a:gd name="T35" fmla="*/ 18 h 28"/>
                <a:gd name="T36" fmla="*/ 4 w 25"/>
                <a:gd name="T37" fmla="*/ 17 h 28"/>
                <a:gd name="T38" fmla="*/ 0 w 25"/>
                <a:gd name="T39" fmla="*/ 18 h 28"/>
                <a:gd name="T40" fmla="*/ 15 w 25"/>
                <a:gd name="T41" fmla="*/ 28 h 28"/>
                <a:gd name="T42" fmla="*/ 15 w 25"/>
                <a:gd name="T43" fmla="*/ 28 h 28"/>
                <a:gd name="T44" fmla="*/ 15 w 25"/>
                <a:gd name="T45" fmla="*/ 14 h 28"/>
                <a:gd name="T46" fmla="*/ 15 w 25"/>
                <a:gd name="T47" fmla="*/ 14 h 28"/>
                <a:gd name="T48" fmla="*/ 15 w 25"/>
                <a:gd name="T49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28">
                  <a:moveTo>
                    <a:pt x="6" y="3"/>
                  </a:moveTo>
                  <a:cubicBezTo>
                    <a:pt x="17" y="0"/>
                    <a:pt x="17" y="0"/>
                    <a:pt x="17" y="0"/>
                  </a:cubicBezTo>
                  <a:cubicBezTo>
                    <a:pt x="18" y="0"/>
                    <a:pt x="18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8" y="0"/>
                    <a:pt x="18" y="0"/>
                    <a:pt x="17" y="0"/>
                  </a:cubicBezTo>
                  <a:cubicBezTo>
                    <a:pt x="6" y="3"/>
                    <a:pt x="6" y="3"/>
                    <a:pt x="6" y="3"/>
                  </a:cubicBezTo>
                  <a:moveTo>
                    <a:pt x="25" y="6"/>
                  </a:moveTo>
                  <a:cubicBezTo>
                    <a:pt x="25" y="6"/>
                    <a:pt x="25" y="5"/>
                    <a:pt x="25" y="5"/>
                  </a:cubicBezTo>
                  <a:cubicBezTo>
                    <a:pt x="24" y="2"/>
                    <a:pt x="22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22" y="0"/>
                    <a:pt x="24" y="2"/>
                    <a:pt x="25" y="5"/>
                  </a:cubicBezTo>
                  <a:cubicBezTo>
                    <a:pt x="25" y="5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moveTo>
                    <a:pt x="25" y="8"/>
                  </a:moveTo>
                  <a:cubicBezTo>
                    <a:pt x="25" y="8"/>
                    <a:pt x="25" y="7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7"/>
                    <a:pt x="25" y="8"/>
                    <a:pt x="25" y="8"/>
                  </a:cubicBezTo>
                  <a:moveTo>
                    <a:pt x="0" y="18"/>
                  </a:moveTo>
                  <a:cubicBezTo>
                    <a:pt x="4" y="17"/>
                    <a:pt x="4" y="17"/>
                    <a:pt x="4" y="17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15" y="28"/>
                  </a:moveTo>
                  <a:cubicBezTo>
                    <a:pt x="15" y="28"/>
                    <a:pt x="15" y="28"/>
                    <a:pt x="15" y="28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14"/>
                    <a:pt x="15" y="14"/>
                    <a:pt x="15" y="14"/>
                  </a:cubicBezTo>
                  <a:cubicBezTo>
                    <a:pt x="15" y="28"/>
                    <a:pt x="15" y="28"/>
                    <a:pt x="15" y="28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6" name="Freeform 213">
              <a:extLst>
                <a:ext uri="{FF2B5EF4-FFF2-40B4-BE49-F238E27FC236}">
                  <a16:creationId xmlns:a16="http://schemas.microsoft.com/office/drawing/2014/main" id="{8BF7F685-1320-42A8-A147-907ECE8CF4F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513764" y="3087688"/>
              <a:ext cx="6350" cy="15875"/>
            </a:xfrm>
            <a:custGeom>
              <a:avLst/>
              <a:gdLst>
                <a:gd name="T0" fmla="*/ 0 w 2"/>
                <a:gd name="T1" fmla="*/ 0 h 5"/>
                <a:gd name="T2" fmla="*/ 0 w 2"/>
                <a:gd name="T3" fmla="*/ 0 h 5"/>
                <a:gd name="T4" fmla="*/ 2 w 2"/>
                <a:gd name="T5" fmla="*/ 5 h 5"/>
                <a:gd name="T6" fmla="*/ 2 w 2"/>
                <a:gd name="T7" fmla="*/ 3 h 5"/>
                <a:gd name="T8" fmla="*/ 0 w 2"/>
                <a:gd name="T9" fmla="*/ 0 h 5"/>
                <a:gd name="T10" fmla="*/ 2 w 2"/>
                <a:gd name="T11" fmla="*/ 3 h 5"/>
                <a:gd name="T12" fmla="*/ 2 w 2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" h="5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moveTo>
                    <a:pt x="2" y="5"/>
                  </a:moveTo>
                  <a:cubicBezTo>
                    <a:pt x="2" y="4"/>
                    <a:pt x="2" y="4"/>
                    <a:pt x="2" y="3"/>
                  </a:cubicBezTo>
                  <a:cubicBezTo>
                    <a:pt x="2" y="2"/>
                    <a:pt x="1" y="1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4"/>
                    <a:pt x="2" y="4"/>
                    <a:pt x="2" y="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7" name="Freeform 215">
              <a:extLst>
                <a:ext uri="{FF2B5EF4-FFF2-40B4-BE49-F238E27FC236}">
                  <a16:creationId xmlns:a16="http://schemas.microsoft.com/office/drawing/2014/main" id="{7B3603B5-1CEC-471C-9947-0C9601FDC8C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23276" y="3148013"/>
              <a:ext cx="96838" cy="61913"/>
            </a:xfrm>
            <a:custGeom>
              <a:avLst/>
              <a:gdLst>
                <a:gd name="T0" fmla="*/ 28 w 29"/>
                <a:gd name="T1" fmla="*/ 3 h 19"/>
                <a:gd name="T2" fmla="*/ 23 w 29"/>
                <a:gd name="T3" fmla="*/ 0 h 19"/>
                <a:gd name="T4" fmla="*/ 23 w 29"/>
                <a:gd name="T5" fmla="*/ 0 h 19"/>
                <a:gd name="T6" fmla="*/ 28 w 29"/>
                <a:gd name="T7" fmla="*/ 3 h 19"/>
                <a:gd name="T8" fmla="*/ 12 w 29"/>
                <a:gd name="T9" fmla="*/ 3 h 19"/>
                <a:gd name="T10" fmla="*/ 21 w 29"/>
                <a:gd name="T11" fmla="*/ 0 h 19"/>
                <a:gd name="T12" fmla="*/ 23 w 29"/>
                <a:gd name="T13" fmla="*/ 0 h 19"/>
                <a:gd name="T14" fmla="*/ 23 w 29"/>
                <a:gd name="T15" fmla="*/ 0 h 19"/>
                <a:gd name="T16" fmla="*/ 21 w 29"/>
                <a:gd name="T17" fmla="*/ 0 h 19"/>
                <a:gd name="T18" fmla="*/ 12 w 29"/>
                <a:gd name="T19" fmla="*/ 3 h 19"/>
                <a:gd name="T20" fmla="*/ 29 w 29"/>
                <a:gd name="T21" fmla="*/ 6 h 19"/>
                <a:gd name="T22" fmla="*/ 29 w 29"/>
                <a:gd name="T23" fmla="*/ 5 h 19"/>
                <a:gd name="T24" fmla="*/ 29 w 29"/>
                <a:gd name="T25" fmla="*/ 6 h 19"/>
                <a:gd name="T26" fmla="*/ 29 w 29"/>
                <a:gd name="T27" fmla="*/ 6 h 19"/>
                <a:gd name="T28" fmla="*/ 29 w 29"/>
                <a:gd name="T29" fmla="*/ 7 h 19"/>
                <a:gd name="T30" fmla="*/ 29 w 29"/>
                <a:gd name="T31" fmla="*/ 7 h 19"/>
                <a:gd name="T32" fmla="*/ 29 w 29"/>
                <a:gd name="T33" fmla="*/ 7 h 19"/>
                <a:gd name="T34" fmla="*/ 29 w 29"/>
                <a:gd name="T35" fmla="*/ 7 h 19"/>
                <a:gd name="T36" fmla="*/ 29 w 29"/>
                <a:gd name="T37" fmla="*/ 7 h 19"/>
                <a:gd name="T38" fmla="*/ 29 w 29"/>
                <a:gd name="T39" fmla="*/ 7 h 19"/>
                <a:gd name="T40" fmla="*/ 28 w 29"/>
                <a:gd name="T41" fmla="*/ 10 h 19"/>
                <a:gd name="T42" fmla="*/ 28 w 29"/>
                <a:gd name="T43" fmla="*/ 10 h 19"/>
                <a:gd name="T44" fmla="*/ 28 w 29"/>
                <a:gd name="T45" fmla="*/ 10 h 19"/>
                <a:gd name="T46" fmla="*/ 28 w 29"/>
                <a:gd name="T47" fmla="*/ 10 h 19"/>
                <a:gd name="T48" fmla="*/ 28 w 29"/>
                <a:gd name="T49" fmla="*/ 10 h 19"/>
                <a:gd name="T50" fmla="*/ 28 w 29"/>
                <a:gd name="T51" fmla="*/ 10 h 19"/>
                <a:gd name="T52" fmla="*/ 0 w 29"/>
                <a:gd name="T53" fmla="*/ 19 h 19"/>
                <a:gd name="T54" fmla="*/ 24 w 29"/>
                <a:gd name="T55" fmla="*/ 13 h 19"/>
                <a:gd name="T56" fmla="*/ 28 w 29"/>
                <a:gd name="T57" fmla="*/ 10 h 19"/>
                <a:gd name="T58" fmla="*/ 24 w 29"/>
                <a:gd name="T59" fmla="*/ 13 h 19"/>
                <a:gd name="T60" fmla="*/ 0 w 29"/>
                <a:gd name="T61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" h="19">
                  <a:moveTo>
                    <a:pt x="28" y="3"/>
                  </a:moveTo>
                  <a:cubicBezTo>
                    <a:pt x="27" y="1"/>
                    <a:pt x="25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5" y="0"/>
                    <a:pt x="27" y="1"/>
                    <a:pt x="28" y="3"/>
                  </a:cubicBezTo>
                  <a:moveTo>
                    <a:pt x="12" y="3"/>
                  </a:moveTo>
                  <a:cubicBezTo>
                    <a:pt x="21" y="0"/>
                    <a:pt x="21" y="0"/>
                    <a:pt x="21" y="0"/>
                  </a:cubicBezTo>
                  <a:cubicBezTo>
                    <a:pt x="22" y="0"/>
                    <a:pt x="22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0"/>
                    <a:pt x="22" y="0"/>
                    <a:pt x="21" y="0"/>
                  </a:cubicBezTo>
                  <a:cubicBezTo>
                    <a:pt x="12" y="3"/>
                    <a:pt x="12" y="3"/>
                    <a:pt x="12" y="3"/>
                  </a:cubicBezTo>
                  <a:moveTo>
                    <a:pt x="29" y="6"/>
                  </a:moveTo>
                  <a:cubicBezTo>
                    <a:pt x="29" y="6"/>
                    <a:pt x="29" y="5"/>
                    <a:pt x="29" y="5"/>
                  </a:cubicBezTo>
                  <a:cubicBezTo>
                    <a:pt x="29" y="5"/>
                    <a:pt x="29" y="6"/>
                    <a:pt x="29" y="6"/>
                  </a:cubicBezTo>
                  <a:cubicBezTo>
                    <a:pt x="29" y="6"/>
                    <a:pt x="29" y="6"/>
                    <a:pt x="29" y="6"/>
                  </a:cubicBezTo>
                  <a:moveTo>
                    <a:pt x="29" y="7"/>
                  </a:move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moveTo>
                    <a:pt x="29" y="7"/>
                  </a:moveTo>
                  <a:cubicBezTo>
                    <a:pt x="29" y="7"/>
                    <a:pt x="29" y="7"/>
                    <a:pt x="29" y="7"/>
                  </a:cubicBezTo>
                  <a:cubicBezTo>
                    <a:pt x="29" y="7"/>
                    <a:pt x="29" y="7"/>
                    <a:pt x="29" y="7"/>
                  </a:cubicBezTo>
                  <a:moveTo>
                    <a:pt x="28" y="10"/>
                  </a:move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moveTo>
                    <a:pt x="28" y="10"/>
                  </a:moveTo>
                  <a:cubicBezTo>
                    <a:pt x="28" y="10"/>
                    <a:pt x="28" y="10"/>
                    <a:pt x="28" y="10"/>
                  </a:cubicBezTo>
                  <a:cubicBezTo>
                    <a:pt x="28" y="10"/>
                    <a:pt x="28" y="10"/>
                    <a:pt x="28" y="10"/>
                  </a:cubicBezTo>
                  <a:moveTo>
                    <a:pt x="0" y="19"/>
                  </a:moveTo>
                  <a:cubicBezTo>
                    <a:pt x="24" y="13"/>
                    <a:pt x="24" y="13"/>
                    <a:pt x="24" y="13"/>
                  </a:cubicBezTo>
                  <a:cubicBezTo>
                    <a:pt x="26" y="12"/>
                    <a:pt x="27" y="11"/>
                    <a:pt x="28" y="10"/>
                  </a:cubicBezTo>
                  <a:cubicBezTo>
                    <a:pt x="27" y="11"/>
                    <a:pt x="26" y="12"/>
                    <a:pt x="24" y="13"/>
                  </a:cubicBezTo>
                  <a:cubicBezTo>
                    <a:pt x="0" y="19"/>
                    <a:pt x="0" y="19"/>
                    <a:pt x="0" y="19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8" name="Freeform 217">
              <a:extLst>
                <a:ext uri="{FF2B5EF4-FFF2-40B4-BE49-F238E27FC236}">
                  <a16:creationId xmlns:a16="http://schemas.microsoft.com/office/drawing/2014/main" id="{0652EAD2-ACF4-4083-9268-D060952231E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23276" y="3305176"/>
              <a:ext cx="100013" cy="174625"/>
            </a:xfrm>
            <a:custGeom>
              <a:avLst/>
              <a:gdLst>
                <a:gd name="T0" fmla="*/ 19 w 30"/>
                <a:gd name="T1" fmla="*/ 1 h 53"/>
                <a:gd name="T2" fmla="*/ 19 w 30"/>
                <a:gd name="T3" fmla="*/ 0 h 53"/>
                <a:gd name="T4" fmla="*/ 8 w 30"/>
                <a:gd name="T5" fmla="*/ 0 h 53"/>
                <a:gd name="T6" fmla="*/ 8 w 30"/>
                <a:gd name="T7" fmla="*/ 0 h 53"/>
                <a:gd name="T8" fmla="*/ 8 w 30"/>
                <a:gd name="T9" fmla="*/ 0 h 53"/>
                <a:gd name="T10" fmla="*/ 19 w 30"/>
                <a:gd name="T11" fmla="*/ 0 h 53"/>
                <a:gd name="T12" fmla="*/ 19 w 30"/>
                <a:gd name="T13" fmla="*/ 1 h 53"/>
                <a:gd name="T14" fmla="*/ 27 w 30"/>
                <a:gd name="T15" fmla="*/ 21 h 53"/>
                <a:gd name="T16" fmla="*/ 30 w 30"/>
                <a:gd name="T17" fmla="*/ 7 h 53"/>
                <a:gd name="T18" fmla="*/ 30 w 30"/>
                <a:gd name="T19" fmla="*/ 1 h 53"/>
                <a:gd name="T20" fmla="*/ 30 w 30"/>
                <a:gd name="T21" fmla="*/ 7 h 53"/>
                <a:gd name="T22" fmla="*/ 27 w 30"/>
                <a:gd name="T23" fmla="*/ 21 h 53"/>
                <a:gd name="T24" fmla="*/ 27 w 30"/>
                <a:gd name="T25" fmla="*/ 21 h 53"/>
                <a:gd name="T26" fmla="*/ 27 w 30"/>
                <a:gd name="T27" fmla="*/ 21 h 53"/>
                <a:gd name="T28" fmla="*/ 27 w 30"/>
                <a:gd name="T29" fmla="*/ 21 h 53"/>
                <a:gd name="T30" fmla="*/ 11 w 30"/>
                <a:gd name="T31" fmla="*/ 53 h 53"/>
                <a:gd name="T32" fmla="*/ 0 w 30"/>
                <a:gd name="T33" fmla="*/ 53 h 53"/>
                <a:gd name="T34" fmla="*/ 11 w 30"/>
                <a:gd name="T35" fmla="*/ 53 h 53"/>
                <a:gd name="T36" fmla="*/ 11 w 30"/>
                <a:gd name="T37" fmla="*/ 46 h 53"/>
                <a:gd name="T38" fmla="*/ 15 w 30"/>
                <a:gd name="T39" fmla="*/ 46 h 53"/>
                <a:gd name="T40" fmla="*/ 15 w 30"/>
                <a:gd name="T41" fmla="*/ 33 h 53"/>
                <a:gd name="T42" fmla="*/ 19 w 30"/>
                <a:gd name="T43" fmla="*/ 30 h 53"/>
                <a:gd name="T44" fmla="*/ 15 w 30"/>
                <a:gd name="T45" fmla="*/ 33 h 53"/>
                <a:gd name="T46" fmla="*/ 15 w 30"/>
                <a:gd name="T47" fmla="*/ 46 h 53"/>
                <a:gd name="T48" fmla="*/ 11 w 30"/>
                <a:gd name="T49" fmla="*/ 46 h 53"/>
                <a:gd name="T50" fmla="*/ 11 w 30"/>
                <a:gd name="T51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0" h="53">
                  <a:moveTo>
                    <a:pt x="19" y="1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1"/>
                    <a:pt x="19" y="1"/>
                    <a:pt x="19" y="1"/>
                  </a:cubicBezTo>
                  <a:moveTo>
                    <a:pt x="27" y="21"/>
                  </a:moveTo>
                  <a:cubicBezTo>
                    <a:pt x="29" y="17"/>
                    <a:pt x="30" y="12"/>
                    <a:pt x="30" y="7"/>
                  </a:cubicBezTo>
                  <a:cubicBezTo>
                    <a:pt x="30" y="1"/>
                    <a:pt x="30" y="1"/>
                    <a:pt x="30" y="1"/>
                  </a:cubicBezTo>
                  <a:cubicBezTo>
                    <a:pt x="30" y="7"/>
                    <a:pt x="30" y="7"/>
                    <a:pt x="30" y="7"/>
                  </a:cubicBezTo>
                  <a:cubicBezTo>
                    <a:pt x="30" y="12"/>
                    <a:pt x="29" y="17"/>
                    <a:pt x="27" y="21"/>
                  </a:cubicBezTo>
                  <a:moveTo>
                    <a:pt x="27" y="21"/>
                  </a:moveTo>
                  <a:cubicBezTo>
                    <a:pt x="27" y="21"/>
                    <a:pt x="27" y="21"/>
                    <a:pt x="27" y="21"/>
                  </a:cubicBezTo>
                  <a:cubicBezTo>
                    <a:pt x="27" y="21"/>
                    <a:pt x="27" y="21"/>
                    <a:pt x="27" y="21"/>
                  </a:cubicBezTo>
                  <a:moveTo>
                    <a:pt x="11" y="53"/>
                  </a:moveTo>
                  <a:cubicBezTo>
                    <a:pt x="0" y="53"/>
                    <a:pt x="0" y="53"/>
                    <a:pt x="0" y="53"/>
                  </a:cubicBezTo>
                  <a:cubicBezTo>
                    <a:pt x="11" y="53"/>
                    <a:pt x="11" y="53"/>
                    <a:pt x="11" y="53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5" y="33"/>
                    <a:pt x="15" y="33"/>
                    <a:pt x="15" y="33"/>
                  </a:cubicBezTo>
                  <a:cubicBezTo>
                    <a:pt x="16" y="33"/>
                    <a:pt x="18" y="32"/>
                    <a:pt x="19" y="30"/>
                  </a:cubicBezTo>
                  <a:cubicBezTo>
                    <a:pt x="18" y="32"/>
                    <a:pt x="16" y="33"/>
                    <a:pt x="15" y="33"/>
                  </a:cubicBezTo>
                  <a:cubicBezTo>
                    <a:pt x="15" y="46"/>
                    <a:pt x="15" y="46"/>
                    <a:pt x="15" y="46"/>
                  </a:cubicBezTo>
                  <a:cubicBezTo>
                    <a:pt x="11" y="46"/>
                    <a:pt x="11" y="46"/>
                    <a:pt x="11" y="46"/>
                  </a:cubicBezTo>
                  <a:cubicBezTo>
                    <a:pt x="11" y="53"/>
                    <a:pt x="11" y="53"/>
                    <a:pt x="11" y="53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49" name="Rectangle 246">
              <a:extLst>
                <a:ext uri="{FF2B5EF4-FFF2-40B4-BE49-F238E27FC236}">
                  <a16:creationId xmlns:a16="http://schemas.microsoft.com/office/drawing/2014/main" id="{0492259B-35E8-4D78-800E-0BF43DA50E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3054350"/>
              <a:ext cx="46038" cy="42863"/>
            </a:xfrm>
            <a:prstGeom prst="rect">
              <a:avLst/>
            </a:pr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0" name="Freeform 247">
              <a:extLst>
                <a:ext uri="{FF2B5EF4-FFF2-40B4-BE49-F238E27FC236}">
                  <a16:creationId xmlns:a16="http://schemas.microsoft.com/office/drawing/2014/main" id="{7155D366-D4EF-4574-8D7A-CD2EAA76FF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66101" y="2989263"/>
              <a:ext cx="79375" cy="279400"/>
            </a:xfrm>
            <a:custGeom>
              <a:avLst/>
              <a:gdLst>
                <a:gd name="T0" fmla="*/ 0 w 24"/>
                <a:gd name="T1" fmla="*/ 9 h 85"/>
                <a:gd name="T2" fmla="*/ 13 w 24"/>
                <a:gd name="T3" fmla="*/ 33 h 85"/>
                <a:gd name="T4" fmla="*/ 18 w 24"/>
                <a:gd name="T5" fmla="*/ 74 h 85"/>
                <a:gd name="T6" fmla="*/ 22 w 24"/>
                <a:gd name="T7" fmla="*/ 40 h 85"/>
                <a:gd name="T8" fmla="*/ 12 w 24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85">
                  <a:moveTo>
                    <a:pt x="0" y="9"/>
                  </a:moveTo>
                  <a:cubicBezTo>
                    <a:pt x="0" y="9"/>
                    <a:pt x="11" y="24"/>
                    <a:pt x="13" y="33"/>
                  </a:cubicBezTo>
                  <a:cubicBezTo>
                    <a:pt x="15" y="42"/>
                    <a:pt x="16" y="46"/>
                    <a:pt x="18" y="74"/>
                  </a:cubicBezTo>
                  <a:cubicBezTo>
                    <a:pt x="19" y="85"/>
                    <a:pt x="24" y="73"/>
                    <a:pt x="22" y="40"/>
                  </a:cubicBezTo>
                  <a:cubicBezTo>
                    <a:pt x="18" y="21"/>
                    <a:pt x="12" y="0"/>
                    <a:pt x="12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1" name="Freeform 248">
              <a:extLst>
                <a:ext uri="{FF2B5EF4-FFF2-40B4-BE49-F238E27FC236}">
                  <a16:creationId xmlns:a16="http://schemas.microsoft.com/office/drawing/2014/main" id="{5C897124-1D17-41C6-AC53-B49DB1EB954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78763" y="2989263"/>
              <a:ext cx="82550" cy="279400"/>
            </a:xfrm>
            <a:custGeom>
              <a:avLst/>
              <a:gdLst>
                <a:gd name="T0" fmla="*/ 25 w 25"/>
                <a:gd name="T1" fmla="*/ 9 h 85"/>
                <a:gd name="T2" fmla="*/ 12 w 25"/>
                <a:gd name="T3" fmla="*/ 33 h 85"/>
                <a:gd name="T4" fmla="*/ 6 w 25"/>
                <a:gd name="T5" fmla="*/ 74 h 85"/>
                <a:gd name="T6" fmla="*/ 3 w 25"/>
                <a:gd name="T7" fmla="*/ 40 h 85"/>
                <a:gd name="T8" fmla="*/ 13 w 25"/>
                <a:gd name="T9" fmla="*/ 0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85">
                  <a:moveTo>
                    <a:pt x="25" y="9"/>
                  </a:moveTo>
                  <a:cubicBezTo>
                    <a:pt x="25" y="9"/>
                    <a:pt x="14" y="24"/>
                    <a:pt x="12" y="33"/>
                  </a:cubicBezTo>
                  <a:cubicBezTo>
                    <a:pt x="10" y="42"/>
                    <a:pt x="8" y="46"/>
                    <a:pt x="6" y="74"/>
                  </a:cubicBezTo>
                  <a:cubicBezTo>
                    <a:pt x="6" y="85"/>
                    <a:pt x="0" y="73"/>
                    <a:pt x="3" y="40"/>
                  </a:cubicBezTo>
                  <a:cubicBezTo>
                    <a:pt x="6" y="21"/>
                    <a:pt x="13" y="0"/>
                    <a:pt x="13" y="0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2" name="Freeform 249">
              <a:extLst>
                <a:ext uri="{FF2B5EF4-FFF2-40B4-BE49-F238E27FC236}">
                  <a16:creationId xmlns:a16="http://schemas.microsoft.com/office/drawing/2014/main" id="{3AB7DDCA-14AD-479A-B69B-E850B58ACAE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91476" y="3084513"/>
              <a:ext cx="131763" cy="119063"/>
            </a:xfrm>
            <a:custGeom>
              <a:avLst/>
              <a:gdLst>
                <a:gd name="T0" fmla="*/ 32 w 40"/>
                <a:gd name="T1" fmla="*/ 36 h 36"/>
                <a:gd name="T2" fmla="*/ 8 w 40"/>
                <a:gd name="T3" fmla="*/ 36 h 36"/>
                <a:gd name="T4" fmla="*/ 0 w 40"/>
                <a:gd name="T5" fmla="*/ 29 h 36"/>
                <a:gd name="T6" fmla="*/ 0 w 40"/>
                <a:gd name="T7" fmla="*/ 8 h 36"/>
                <a:gd name="T8" fmla="*/ 8 w 40"/>
                <a:gd name="T9" fmla="*/ 0 h 36"/>
                <a:gd name="T10" fmla="*/ 32 w 40"/>
                <a:gd name="T11" fmla="*/ 0 h 36"/>
                <a:gd name="T12" fmla="*/ 40 w 40"/>
                <a:gd name="T13" fmla="*/ 8 h 36"/>
                <a:gd name="T14" fmla="*/ 40 w 40"/>
                <a:gd name="T15" fmla="*/ 29 h 36"/>
                <a:gd name="T16" fmla="*/ 32 w 40"/>
                <a:gd name="T17" fmla="*/ 36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" h="36">
                  <a:moveTo>
                    <a:pt x="32" y="36"/>
                  </a:moveTo>
                  <a:cubicBezTo>
                    <a:pt x="8" y="36"/>
                    <a:pt x="8" y="36"/>
                    <a:pt x="8" y="36"/>
                  </a:cubicBezTo>
                  <a:cubicBezTo>
                    <a:pt x="4" y="36"/>
                    <a:pt x="0" y="33"/>
                    <a:pt x="0" y="29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3"/>
                    <a:pt x="4" y="0"/>
                    <a:pt x="8" y="0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36" y="0"/>
                    <a:pt x="40" y="3"/>
                    <a:pt x="40" y="8"/>
                  </a:cubicBezTo>
                  <a:cubicBezTo>
                    <a:pt x="40" y="29"/>
                    <a:pt x="40" y="29"/>
                    <a:pt x="40" y="29"/>
                  </a:cubicBezTo>
                  <a:cubicBezTo>
                    <a:pt x="40" y="33"/>
                    <a:pt x="36" y="36"/>
                    <a:pt x="32" y="36"/>
                  </a:cubicBezTo>
                </a:path>
              </a:pathLst>
            </a:custGeom>
            <a:solidFill>
              <a:srgbClr val="6B6C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3" name="Freeform 250">
              <a:extLst>
                <a:ext uri="{FF2B5EF4-FFF2-40B4-BE49-F238E27FC236}">
                  <a16:creationId xmlns:a16="http://schemas.microsoft.com/office/drawing/2014/main" id="{D8EC25CD-521B-4DD2-8279-51DEDC26C6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70888" y="2824163"/>
              <a:ext cx="46038" cy="131763"/>
            </a:xfrm>
            <a:custGeom>
              <a:avLst/>
              <a:gdLst>
                <a:gd name="T0" fmla="*/ 7 w 14"/>
                <a:gd name="T1" fmla="*/ 40 h 40"/>
                <a:gd name="T2" fmla="*/ 0 w 14"/>
                <a:gd name="T3" fmla="*/ 33 h 40"/>
                <a:gd name="T4" fmla="*/ 0 w 14"/>
                <a:gd name="T5" fmla="*/ 7 h 40"/>
                <a:gd name="T6" fmla="*/ 7 w 14"/>
                <a:gd name="T7" fmla="*/ 0 h 40"/>
                <a:gd name="T8" fmla="*/ 14 w 14"/>
                <a:gd name="T9" fmla="*/ 7 h 40"/>
                <a:gd name="T10" fmla="*/ 14 w 14"/>
                <a:gd name="T11" fmla="*/ 33 h 40"/>
                <a:gd name="T12" fmla="*/ 7 w 14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0">
                  <a:moveTo>
                    <a:pt x="7" y="40"/>
                  </a:moveTo>
                  <a:cubicBezTo>
                    <a:pt x="3" y="40"/>
                    <a:pt x="0" y="37"/>
                    <a:pt x="0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7"/>
                    <a:pt x="11" y="40"/>
                    <a:pt x="7" y="40"/>
                  </a:cubicBezTo>
                </a:path>
              </a:pathLst>
            </a:custGeom>
            <a:solidFill>
              <a:srgbClr val="6B6C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4" name="Rectangle 251">
              <a:extLst>
                <a:ext uri="{FF2B5EF4-FFF2-40B4-BE49-F238E27FC236}">
                  <a16:creationId xmlns:a16="http://schemas.microsoft.com/office/drawing/2014/main" id="{48FB018A-A36C-4200-8527-CFC9060509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342313" y="2846388"/>
              <a:ext cx="111125" cy="7938"/>
            </a:xfrm>
            <a:prstGeom prst="rect">
              <a:avLst/>
            </a:prstGeom>
            <a:solidFill>
              <a:srgbClr val="6B6C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5" name="Freeform 252">
              <a:extLst>
                <a:ext uri="{FF2B5EF4-FFF2-40B4-BE49-F238E27FC236}">
                  <a16:creationId xmlns:a16="http://schemas.microsoft.com/office/drawing/2014/main" id="{22044FA1-E81F-490A-817B-19A2207742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31213" y="2840038"/>
              <a:ext cx="174625" cy="23813"/>
            </a:xfrm>
            <a:custGeom>
              <a:avLst/>
              <a:gdLst>
                <a:gd name="T0" fmla="*/ 49 w 53"/>
                <a:gd name="T1" fmla="*/ 7 h 7"/>
                <a:gd name="T2" fmla="*/ 3 w 53"/>
                <a:gd name="T3" fmla="*/ 7 h 7"/>
                <a:gd name="T4" fmla="*/ 0 w 53"/>
                <a:gd name="T5" fmla="*/ 3 h 7"/>
                <a:gd name="T6" fmla="*/ 3 w 53"/>
                <a:gd name="T7" fmla="*/ 0 h 7"/>
                <a:gd name="T8" fmla="*/ 49 w 53"/>
                <a:gd name="T9" fmla="*/ 0 h 7"/>
                <a:gd name="T10" fmla="*/ 53 w 53"/>
                <a:gd name="T11" fmla="*/ 3 h 7"/>
                <a:gd name="T12" fmla="*/ 49 w 5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7">
                  <a:moveTo>
                    <a:pt x="49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1" y="0"/>
                    <a:pt x="53" y="1"/>
                    <a:pt x="53" y="3"/>
                  </a:cubicBezTo>
                  <a:cubicBezTo>
                    <a:pt x="53" y="5"/>
                    <a:pt x="51" y="7"/>
                    <a:pt x="49" y="7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6" name="Freeform 253">
              <a:extLst>
                <a:ext uri="{FF2B5EF4-FFF2-40B4-BE49-F238E27FC236}">
                  <a16:creationId xmlns:a16="http://schemas.microsoft.com/office/drawing/2014/main" id="{AE1CB695-C206-41EF-8B41-95669A77EC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183563" y="2840038"/>
              <a:ext cx="174625" cy="23813"/>
            </a:xfrm>
            <a:custGeom>
              <a:avLst/>
              <a:gdLst>
                <a:gd name="T0" fmla="*/ 50 w 53"/>
                <a:gd name="T1" fmla="*/ 7 h 7"/>
                <a:gd name="T2" fmla="*/ 4 w 53"/>
                <a:gd name="T3" fmla="*/ 7 h 7"/>
                <a:gd name="T4" fmla="*/ 0 w 53"/>
                <a:gd name="T5" fmla="*/ 3 h 7"/>
                <a:gd name="T6" fmla="*/ 4 w 53"/>
                <a:gd name="T7" fmla="*/ 0 h 7"/>
                <a:gd name="T8" fmla="*/ 50 w 53"/>
                <a:gd name="T9" fmla="*/ 0 h 7"/>
                <a:gd name="T10" fmla="*/ 53 w 53"/>
                <a:gd name="T11" fmla="*/ 3 h 7"/>
                <a:gd name="T12" fmla="*/ 50 w 5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7">
                  <a:moveTo>
                    <a:pt x="5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2" y="0"/>
                    <a:pt x="53" y="1"/>
                    <a:pt x="53" y="3"/>
                  </a:cubicBezTo>
                  <a:cubicBezTo>
                    <a:pt x="53" y="5"/>
                    <a:pt x="52" y="7"/>
                    <a:pt x="50" y="7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7" name="Oval 254">
              <a:extLst>
                <a:ext uri="{FF2B5EF4-FFF2-40B4-BE49-F238E27FC236}">
                  <a16:creationId xmlns:a16="http://schemas.microsoft.com/office/drawing/2014/main" id="{56915832-5E2D-45AF-B8B7-7CA76DFF4B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034338" y="3121025"/>
              <a:ext cx="49213" cy="49213"/>
            </a:xfrm>
            <a:prstGeom prst="ellipse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8" name="Freeform 255">
              <a:extLst>
                <a:ext uri="{FF2B5EF4-FFF2-40B4-BE49-F238E27FC236}">
                  <a16:creationId xmlns:a16="http://schemas.microsoft.com/office/drawing/2014/main" id="{D708A090-F0E9-455C-B109-FB700DF4F4D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91438" y="2824163"/>
              <a:ext cx="46038" cy="131763"/>
            </a:xfrm>
            <a:custGeom>
              <a:avLst/>
              <a:gdLst>
                <a:gd name="T0" fmla="*/ 7 w 14"/>
                <a:gd name="T1" fmla="*/ 40 h 40"/>
                <a:gd name="T2" fmla="*/ 0 w 14"/>
                <a:gd name="T3" fmla="*/ 33 h 40"/>
                <a:gd name="T4" fmla="*/ 0 w 14"/>
                <a:gd name="T5" fmla="*/ 7 h 40"/>
                <a:gd name="T6" fmla="*/ 7 w 14"/>
                <a:gd name="T7" fmla="*/ 0 h 40"/>
                <a:gd name="T8" fmla="*/ 14 w 14"/>
                <a:gd name="T9" fmla="*/ 7 h 40"/>
                <a:gd name="T10" fmla="*/ 14 w 14"/>
                <a:gd name="T11" fmla="*/ 33 h 40"/>
                <a:gd name="T12" fmla="*/ 7 w 14"/>
                <a:gd name="T13" fmla="*/ 4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40">
                  <a:moveTo>
                    <a:pt x="7" y="40"/>
                  </a:moveTo>
                  <a:cubicBezTo>
                    <a:pt x="3" y="40"/>
                    <a:pt x="0" y="37"/>
                    <a:pt x="0" y="33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3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33"/>
                    <a:pt x="14" y="33"/>
                    <a:pt x="14" y="33"/>
                  </a:cubicBezTo>
                  <a:cubicBezTo>
                    <a:pt x="14" y="37"/>
                    <a:pt x="11" y="40"/>
                    <a:pt x="7" y="40"/>
                  </a:cubicBezTo>
                </a:path>
              </a:pathLst>
            </a:custGeom>
            <a:solidFill>
              <a:srgbClr val="6B6C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59" name="Rectangle 256">
              <a:extLst>
                <a:ext uri="{FF2B5EF4-FFF2-40B4-BE49-F238E27FC236}">
                  <a16:creationId xmlns:a16="http://schemas.microsoft.com/office/drawing/2014/main" id="{62A28804-A72F-4F7F-85E8-0DBE7761ED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661276" y="2846388"/>
              <a:ext cx="112713" cy="7938"/>
            </a:xfrm>
            <a:prstGeom prst="rect">
              <a:avLst/>
            </a:prstGeom>
            <a:solidFill>
              <a:srgbClr val="6B6C6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0" name="Freeform 257">
              <a:extLst>
                <a:ext uri="{FF2B5EF4-FFF2-40B4-BE49-F238E27FC236}">
                  <a16:creationId xmlns:a16="http://schemas.microsoft.com/office/drawing/2014/main" id="{BD602267-66E2-4B48-B96E-28A07119A47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0176" y="2840038"/>
              <a:ext cx="171450" cy="23813"/>
            </a:xfrm>
            <a:custGeom>
              <a:avLst/>
              <a:gdLst>
                <a:gd name="T0" fmla="*/ 49 w 52"/>
                <a:gd name="T1" fmla="*/ 7 h 7"/>
                <a:gd name="T2" fmla="*/ 3 w 52"/>
                <a:gd name="T3" fmla="*/ 7 h 7"/>
                <a:gd name="T4" fmla="*/ 0 w 52"/>
                <a:gd name="T5" fmla="*/ 3 h 7"/>
                <a:gd name="T6" fmla="*/ 3 w 52"/>
                <a:gd name="T7" fmla="*/ 0 h 7"/>
                <a:gd name="T8" fmla="*/ 49 w 52"/>
                <a:gd name="T9" fmla="*/ 0 h 7"/>
                <a:gd name="T10" fmla="*/ 52 w 52"/>
                <a:gd name="T11" fmla="*/ 3 h 7"/>
                <a:gd name="T12" fmla="*/ 49 w 52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7">
                  <a:moveTo>
                    <a:pt x="49" y="7"/>
                  </a:moveTo>
                  <a:cubicBezTo>
                    <a:pt x="3" y="7"/>
                    <a:pt x="3" y="7"/>
                    <a:pt x="3" y="7"/>
                  </a:cubicBezTo>
                  <a:cubicBezTo>
                    <a:pt x="1" y="7"/>
                    <a:pt x="0" y="5"/>
                    <a:pt x="0" y="3"/>
                  </a:cubicBezTo>
                  <a:cubicBezTo>
                    <a:pt x="0" y="1"/>
                    <a:pt x="1" y="0"/>
                    <a:pt x="3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1" y="0"/>
                    <a:pt x="52" y="1"/>
                    <a:pt x="52" y="3"/>
                  </a:cubicBezTo>
                  <a:cubicBezTo>
                    <a:pt x="52" y="5"/>
                    <a:pt x="51" y="7"/>
                    <a:pt x="49" y="7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1" name="Freeform 258">
              <a:extLst>
                <a:ext uri="{FF2B5EF4-FFF2-40B4-BE49-F238E27FC236}">
                  <a16:creationId xmlns:a16="http://schemas.microsoft.com/office/drawing/2014/main" id="{A153F10C-FAB8-4A46-9A3B-A9EE1A6E936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02526" y="2840038"/>
              <a:ext cx="176213" cy="23813"/>
            </a:xfrm>
            <a:custGeom>
              <a:avLst/>
              <a:gdLst>
                <a:gd name="T0" fmla="*/ 50 w 53"/>
                <a:gd name="T1" fmla="*/ 7 h 7"/>
                <a:gd name="T2" fmla="*/ 4 w 53"/>
                <a:gd name="T3" fmla="*/ 7 h 7"/>
                <a:gd name="T4" fmla="*/ 0 w 53"/>
                <a:gd name="T5" fmla="*/ 3 h 7"/>
                <a:gd name="T6" fmla="*/ 4 w 53"/>
                <a:gd name="T7" fmla="*/ 0 h 7"/>
                <a:gd name="T8" fmla="*/ 50 w 53"/>
                <a:gd name="T9" fmla="*/ 0 h 7"/>
                <a:gd name="T10" fmla="*/ 53 w 53"/>
                <a:gd name="T11" fmla="*/ 3 h 7"/>
                <a:gd name="T12" fmla="*/ 50 w 53"/>
                <a:gd name="T13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3" h="7">
                  <a:moveTo>
                    <a:pt x="50" y="7"/>
                  </a:moveTo>
                  <a:cubicBezTo>
                    <a:pt x="4" y="7"/>
                    <a:pt x="4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1"/>
                    <a:pt x="2" y="0"/>
                    <a:pt x="4" y="0"/>
                  </a:cubicBezTo>
                  <a:cubicBezTo>
                    <a:pt x="50" y="0"/>
                    <a:pt x="50" y="0"/>
                    <a:pt x="50" y="0"/>
                  </a:cubicBezTo>
                  <a:cubicBezTo>
                    <a:pt x="52" y="0"/>
                    <a:pt x="53" y="1"/>
                    <a:pt x="53" y="3"/>
                  </a:cubicBezTo>
                  <a:cubicBezTo>
                    <a:pt x="53" y="5"/>
                    <a:pt x="52" y="7"/>
                    <a:pt x="50" y="7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2" name="Freeform 259">
              <a:extLst>
                <a:ext uri="{FF2B5EF4-FFF2-40B4-BE49-F238E27FC236}">
                  <a16:creationId xmlns:a16="http://schemas.microsoft.com/office/drawing/2014/main" id="{CEAF569E-0FA9-4607-8631-56323705AF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27938" y="2867025"/>
              <a:ext cx="852488" cy="85725"/>
            </a:xfrm>
            <a:custGeom>
              <a:avLst/>
              <a:gdLst>
                <a:gd name="T0" fmla="*/ 258 w 258"/>
                <a:gd name="T1" fmla="*/ 25 h 26"/>
                <a:gd name="T2" fmla="*/ 248 w 258"/>
                <a:gd name="T3" fmla="*/ 17 h 26"/>
                <a:gd name="T4" fmla="*/ 192 w 258"/>
                <a:gd name="T5" fmla="*/ 17 h 26"/>
                <a:gd name="T6" fmla="*/ 130 w 258"/>
                <a:gd name="T7" fmla="*/ 0 h 26"/>
                <a:gd name="T8" fmla="*/ 67 w 258"/>
                <a:gd name="T9" fmla="*/ 17 h 26"/>
                <a:gd name="T10" fmla="*/ 10 w 258"/>
                <a:gd name="T11" fmla="*/ 17 h 26"/>
                <a:gd name="T12" fmla="*/ 0 w 258"/>
                <a:gd name="T13" fmla="*/ 25 h 26"/>
                <a:gd name="T14" fmla="*/ 0 w 258"/>
                <a:gd name="T15" fmla="*/ 26 h 26"/>
                <a:gd name="T16" fmla="*/ 258 w 258"/>
                <a:gd name="T17" fmla="*/ 26 h 26"/>
                <a:gd name="T18" fmla="*/ 258 w 258"/>
                <a:gd name="T19" fmla="*/ 25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8" h="26">
                  <a:moveTo>
                    <a:pt x="258" y="25"/>
                  </a:moveTo>
                  <a:cubicBezTo>
                    <a:pt x="258" y="20"/>
                    <a:pt x="253" y="17"/>
                    <a:pt x="248" y="17"/>
                  </a:cubicBezTo>
                  <a:cubicBezTo>
                    <a:pt x="192" y="17"/>
                    <a:pt x="192" y="17"/>
                    <a:pt x="192" y="17"/>
                  </a:cubicBezTo>
                  <a:cubicBezTo>
                    <a:pt x="184" y="7"/>
                    <a:pt x="159" y="0"/>
                    <a:pt x="130" y="0"/>
                  </a:cubicBezTo>
                  <a:cubicBezTo>
                    <a:pt x="101" y="0"/>
                    <a:pt x="76" y="7"/>
                    <a:pt x="67" y="17"/>
                  </a:cubicBezTo>
                  <a:cubicBezTo>
                    <a:pt x="10" y="17"/>
                    <a:pt x="10" y="17"/>
                    <a:pt x="10" y="17"/>
                  </a:cubicBezTo>
                  <a:cubicBezTo>
                    <a:pt x="5" y="17"/>
                    <a:pt x="0" y="20"/>
                    <a:pt x="0" y="25"/>
                  </a:cubicBezTo>
                  <a:cubicBezTo>
                    <a:pt x="0" y="26"/>
                    <a:pt x="0" y="26"/>
                    <a:pt x="0" y="26"/>
                  </a:cubicBezTo>
                  <a:cubicBezTo>
                    <a:pt x="258" y="26"/>
                    <a:pt x="258" y="26"/>
                    <a:pt x="258" y="26"/>
                  </a:cubicBezTo>
                  <a:cubicBezTo>
                    <a:pt x="258" y="25"/>
                    <a:pt x="258" y="25"/>
                    <a:pt x="258" y="25"/>
                  </a:cubicBezTo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3" name="Freeform 260">
              <a:extLst>
                <a:ext uri="{FF2B5EF4-FFF2-40B4-BE49-F238E27FC236}">
                  <a16:creationId xmlns:a16="http://schemas.microsoft.com/office/drawing/2014/main" id="{B54709D0-C0E0-49C5-B37A-B4E3E7A5955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27938" y="2952750"/>
              <a:ext cx="852488" cy="112713"/>
            </a:xfrm>
            <a:custGeom>
              <a:avLst/>
              <a:gdLst>
                <a:gd name="T0" fmla="*/ 10 w 258"/>
                <a:gd name="T1" fmla="*/ 7 h 34"/>
                <a:gd name="T2" fmla="*/ 69 w 258"/>
                <a:gd name="T3" fmla="*/ 7 h 34"/>
                <a:gd name="T4" fmla="*/ 99 w 258"/>
                <a:gd name="T5" fmla="*/ 20 h 34"/>
                <a:gd name="T6" fmla="*/ 99 w 258"/>
                <a:gd name="T7" fmla="*/ 21 h 34"/>
                <a:gd name="T8" fmla="*/ 108 w 258"/>
                <a:gd name="T9" fmla="*/ 27 h 34"/>
                <a:gd name="T10" fmla="*/ 131 w 258"/>
                <a:gd name="T11" fmla="*/ 33 h 34"/>
                <a:gd name="T12" fmla="*/ 151 w 258"/>
                <a:gd name="T13" fmla="*/ 27 h 34"/>
                <a:gd name="T14" fmla="*/ 160 w 258"/>
                <a:gd name="T15" fmla="*/ 20 h 34"/>
                <a:gd name="T16" fmla="*/ 191 w 258"/>
                <a:gd name="T17" fmla="*/ 7 h 34"/>
                <a:gd name="T18" fmla="*/ 248 w 258"/>
                <a:gd name="T19" fmla="*/ 7 h 34"/>
                <a:gd name="T20" fmla="*/ 258 w 258"/>
                <a:gd name="T21" fmla="*/ 0 h 34"/>
                <a:gd name="T22" fmla="*/ 0 w 258"/>
                <a:gd name="T23" fmla="*/ 0 h 34"/>
                <a:gd name="T24" fmla="*/ 10 w 258"/>
                <a:gd name="T25" fmla="*/ 7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34">
                  <a:moveTo>
                    <a:pt x="10" y="7"/>
                  </a:moveTo>
                  <a:cubicBezTo>
                    <a:pt x="69" y="7"/>
                    <a:pt x="69" y="7"/>
                    <a:pt x="69" y="7"/>
                  </a:cubicBezTo>
                  <a:cubicBezTo>
                    <a:pt x="74" y="13"/>
                    <a:pt x="85" y="18"/>
                    <a:pt x="99" y="20"/>
                  </a:cubicBezTo>
                  <a:cubicBezTo>
                    <a:pt x="98" y="20"/>
                    <a:pt x="98" y="21"/>
                    <a:pt x="99" y="21"/>
                  </a:cubicBezTo>
                  <a:cubicBezTo>
                    <a:pt x="107" y="23"/>
                    <a:pt x="107" y="25"/>
                    <a:pt x="108" y="27"/>
                  </a:cubicBezTo>
                  <a:cubicBezTo>
                    <a:pt x="109" y="32"/>
                    <a:pt x="120" y="34"/>
                    <a:pt x="131" y="33"/>
                  </a:cubicBezTo>
                  <a:cubicBezTo>
                    <a:pt x="142" y="33"/>
                    <a:pt x="148" y="33"/>
                    <a:pt x="151" y="27"/>
                  </a:cubicBezTo>
                  <a:cubicBezTo>
                    <a:pt x="153" y="24"/>
                    <a:pt x="157" y="22"/>
                    <a:pt x="160" y="20"/>
                  </a:cubicBezTo>
                  <a:cubicBezTo>
                    <a:pt x="174" y="18"/>
                    <a:pt x="185" y="13"/>
                    <a:pt x="191" y="7"/>
                  </a:cubicBezTo>
                  <a:cubicBezTo>
                    <a:pt x="248" y="7"/>
                    <a:pt x="248" y="7"/>
                    <a:pt x="248" y="7"/>
                  </a:cubicBezTo>
                  <a:cubicBezTo>
                    <a:pt x="253" y="7"/>
                    <a:pt x="257" y="5"/>
                    <a:pt x="25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5"/>
                    <a:pt x="5" y="7"/>
                    <a:pt x="10" y="7"/>
                  </a:cubicBez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4" name="Freeform 261">
              <a:extLst>
                <a:ext uri="{FF2B5EF4-FFF2-40B4-BE49-F238E27FC236}">
                  <a16:creationId xmlns:a16="http://schemas.microsoft.com/office/drawing/2014/main" id="{9D264B94-318B-4FCC-88EE-3F1059D930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72426" y="2724150"/>
              <a:ext cx="180975" cy="50800"/>
            </a:xfrm>
            <a:custGeom>
              <a:avLst/>
              <a:gdLst>
                <a:gd name="T0" fmla="*/ 3 w 55"/>
                <a:gd name="T1" fmla="*/ 15 h 15"/>
                <a:gd name="T2" fmla="*/ 3 w 55"/>
                <a:gd name="T3" fmla="*/ 15 h 15"/>
                <a:gd name="T4" fmla="*/ 0 w 55"/>
                <a:gd name="T5" fmla="*/ 12 h 15"/>
                <a:gd name="T6" fmla="*/ 28 w 55"/>
                <a:gd name="T7" fmla="*/ 0 h 15"/>
                <a:gd name="T8" fmla="*/ 55 w 55"/>
                <a:gd name="T9" fmla="*/ 11 h 15"/>
                <a:gd name="T10" fmla="*/ 52 w 55"/>
                <a:gd name="T11" fmla="*/ 14 h 15"/>
                <a:gd name="T12" fmla="*/ 28 w 55"/>
                <a:gd name="T13" fmla="*/ 5 h 15"/>
                <a:gd name="T14" fmla="*/ 3 w 55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" h="15">
                  <a:moveTo>
                    <a:pt x="3" y="15"/>
                  </a:moveTo>
                  <a:cubicBezTo>
                    <a:pt x="3" y="15"/>
                    <a:pt x="3" y="15"/>
                    <a:pt x="3" y="1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8" y="4"/>
                    <a:pt x="18" y="0"/>
                    <a:pt x="28" y="0"/>
                  </a:cubicBezTo>
                  <a:cubicBezTo>
                    <a:pt x="38" y="0"/>
                    <a:pt x="47" y="4"/>
                    <a:pt x="55" y="11"/>
                  </a:cubicBezTo>
                  <a:cubicBezTo>
                    <a:pt x="52" y="14"/>
                    <a:pt x="52" y="14"/>
                    <a:pt x="52" y="14"/>
                  </a:cubicBezTo>
                  <a:cubicBezTo>
                    <a:pt x="45" y="8"/>
                    <a:pt x="36" y="5"/>
                    <a:pt x="28" y="5"/>
                  </a:cubicBezTo>
                  <a:cubicBezTo>
                    <a:pt x="19" y="5"/>
                    <a:pt x="10" y="8"/>
                    <a:pt x="3" y="15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5" name="Freeform 262">
              <a:extLst>
                <a:ext uri="{FF2B5EF4-FFF2-40B4-BE49-F238E27FC236}">
                  <a16:creationId xmlns:a16="http://schemas.microsoft.com/office/drawing/2014/main" id="{A6BC2B95-9889-4918-A4E4-F81F303F32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94651" y="2754313"/>
              <a:ext cx="139700" cy="39688"/>
            </a:xfrm>
            <a:custGeom>
              <a:avLst/>
              <a:gdLst>
                <a:gd name="T0" fmla="*/ 3 w 42"/>
                <a:gd name="T1" fmla="*/ 12 h 12"/>
                <a:gd name="T2" fmla="*/ 3 w 42"/>
                <a:gd name="T3" fmla="*/ 12 h 12"/>
                <a:gd name="T4" fmla="*/ 0 w 42"/>
                <a:gd name="T5" fmla="*/ 9 h 12"/>
                <a:gd name="T6" fmla="*/ 21 w 42"/>
                <a:gd name="T7" fmla="*/ 0 h 12"/>
                <a:gd name="T8" fmla="*/ 42 w 42"/>
                <a:gd name="T9" fmla="*/ 9 h 12"/>
                <a:gd name="T10" fmla="*/ 38 w 42"/>
                <a:gd name="T11" fmla="*/ 12 h 12"/>
                <a:gd name="T12" fmla="*/ 21 w 42"/>
                <a:gd name="T13" fmla="*/ 5 h 12"/>
                <a:gd name="T14" fmla="*/ 3 w 42"/>
                <a:gd name="T1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" h="12">
                  <a:moveTo>
                    <a:pt x="3" y="12"/>
                  </a:moveTo>
                  <a:cubicBezTo>
                    <a:pt x="3" y="12"/>
                    <a:pt x="3" y="12"/>
                    <a:pt x="3" y="12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5" y="3"/>
                    <a:pt x="13" y="0"/>
                    <a:pt x="21" y="0"/>
                  </a:cubicBezTo>
                  <a:cubicBezTo>
                    <a:pt x="28" y="0"/>
                    <a:pt x="36" y="3"/>
                    <a:pt x="42" y="9"/>
                  </a:cubicBezTo>
                  <a:cubicBezTo>
                    <a:pt x="38" y="12"/>
                    <a:pt x="38" y="12"/>
                    <a:pt x="38" y="12"/>
                  </a:cubicBezTo>
                  <a:cubicBezTo>
                    <a:pt x="33" y="7"/>
                    <a:pt x="27" y="5"/>
                    <a:pt x="21" y="5"/>
                  </a:cubicBezTo>
                  <a:cubicBezTo>
                    <a:pt x="14" y="5"/>
                    <a:pt x="8" y="7"/>
                    <a:pt x="3" y="12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6" name="Freeform 263">
              <a:extLst>
                <a:ext uri="{FF2B5EF4-FFF2-40B4-BE49-F238E27FC236}">
                  <a16:creationId xmlns:a16="http://schemas.microsoft.com/office/drawing/2014/main" id="{25765CC5-767C-4D82-B0A4-EAB44BCCA6A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5288" y="2784475"/>
              <a:ext cx="95250" cy="33338"/>
            </a:xfrm>
            <a:custGeom>
              <a:avLst/>
              <a:gdLst>
                <a:gd name="T0" fmla="*/ 3 w 29"/>
                <a:gd name="T1" fmla="*/ 10 h 10"/>
                <a:gd name="T2" fmla="*/ 3 w 29"/>
                <a:gd name="T3" fmla="*/ 10 h 10"/>
                <a:gd name="T4" fmla="*/ 0 w 29"/>
                <a:gd name="T5" fmla="*/ 6 h 10"/>
                <a:gd name="T6" fmla="*/ 15 w 29"/>
                <a:gd name="T7" fmla="*/ 0 h 10"/>
                <a:gd name="T8" fmla="*/ 29 w 29"/>
                <a:gd name="T9" fmla="*/ 6 h 10"/>
                <a:gd name="T10" fmla="*/ 29 w 29"/>
                <a:gd name="T11" fmla="*/ 6 h 10"/>
                <a:gd name="T12" fmla="*/ 26 w 29"/>
                <a:gd name="T13" fmla="*/ 9 h 10"/>
                <a:gd name="T14" fmla="*/ 15 w 29"/>
                <a:gd name="T15" fmla="*/ 5 h 10"/>
                <a:gd name="T16" fmla="*/ 3 w 29"/>
                <a:gd name="T1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0">
                  <a:moveTo>
                    <a:pt x="3" y="10"/>
                  </a:moveTo>
                  <a:cubicBezTo>
                    <a:pt x="3" y="10"/>
                    <a:pt x="3" y="10"/>
                    <a:pt x="3" y="1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4" y="2"/>
                    <a:pt x="9" y="0"/>
                    <a:pt x="15" y="0"/>
                  </a:cubicBezTo>
                  <a:cubicBezTo>
                    <a:pt x="20" y="0"/>
                    <a:pt x="25" y="2"/>
                    <a:pt x="29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6" y="9"/>
                    <a:pt x="26" y="9"/>
                    <a:pt x="26" y="9"/>
                  </a:cubicBezTo>
                  <a:cubicBezTo>
                    <a:pt x="23" y="6"/>
                    <a:pt x="19" y="5"/>
                    <a:pt x="15" y="5"/>
                  </a:cubicBezTo>
                  <a:cubicBezTo>
                    <a:pt x="11" y="5"/>
                    <a:pt x="7" y="6"/>
                    <a:pt x="3" y="10"/>
                  </a:cubicBezTo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7" name="Rectangle 266">
              <a:extLst>
                <a:ext uri="{FF2B5EF4-FFF2-40B4-BE49-F238E27FC236}">
                  <a16:creationId xmlns:a16="http://schemas.microsoft.com/office/drawing/2014/main" id="{5A92EBCE-C817-4AB0-8E69-76CC22192E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27913" y="4160838"/>
              <a:ext cx="573088" cy="368300"/>
            </a:xfrm>
            <a:prstGeom prst="rect">
              <a:avLst/>
            </a:prstGeom>
            <a:solidFill>
              <a:srgbClr val="818B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8" name="Freeform 267">
              <a:extLst>
                <a:ext uri="{FF2B5EF4-FFF2-40B4-BE49-F238E27FC236}">
                  <a16:creationId xmlns:a16="http://schemas.microsoft.com/office/drawing/2014/main" id="{81C0640E-2063-4E7B-BD33-F1227C22DA1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40613" y="4173538"/>
              <a:ext cx="547688" cy="342900"/>
            </a:xfrm>
            <a:custGeom>
              <a:avLst/>
              <a:gdLst>
                <a:gd name="T0" fmla="*/ 339 w 345"/>
                <a:gd name="T1" fmla="*/ 210 h 216"/>
                <a:gd name="T2" fmla="*/ 339 w 345"/>
                <a:gd name="T3" fmla="*/ 6 h 216"/>
                <a:gd name="T4" fmla="*/ 6 w 345"/>
                <a:gd name="T5" fmla="*/ 6 h 216"/>
                <a:gd name="T6" fmla="*/ 6 w 345"/>
                <a:gd name="T7" fmla="*/ 210 h 216"/>
                <a:gd name="T8" fmla="*/ 339 w 345"/>
                <a:gd name="T9" fmla="*/ 210 h 216"/>
                <a:gd name="T10" fmla="*/ 345 w 345"/>
                <a:gd name="T11" fmla="*/ 216 h 216"/>
                <a:gd name="T12" fmla="*/ 0 w 345"/>
                <a:gd name="T13" fmla="*/ 216 h 216"/>
                <a:gd name="T14" fmla="*/ 0 w 345"/>
                <a:gd name="T15" fmla="*/ 0 h 216"/>
                <a:gd name="T16" fmla="*/ 345 w 345"/>
                <a:gd name="T17" fmla="*/ 0 h 216"/>
                <a:gd name="T18" fmla="*/ 345 w 345"/>
                <a:gd name="T1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216">
                  <a:moveTo>
                    <a:pt x="339" y="210"/>
                  </a:moveTo>
                  <a:lnTo>
                    <a:pt x="339" y="6"/>
                  </a:lnTo>
                  <a:lnTo>
                    <a:pt x="6" y="6"/>
                  </a:lnTo>
                  <a:lnTo>
                    <a:pt x="6" y="210"/>
                  </a:lnTo>
                  <a:lnTo>
                    <a:pt x="339" y="210"/>
                  </a:lnTo>
                  <a:close/>
                  <a:moveTo>
                    <a:pt x="345" y="216"/>
                  </a:moveTo>
                  <a:lnTo>
                    <a:pt x="0" y="216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216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69" name="Freeform 268">
              <a:extLst>
                <a:ext uri="{FF2B5EF4-FFF2-40B4-BE49-F238E27FC236}">
                  <a16:creationId xmlns:a16="http://schemas.microsoft.com/office/drawing/2014/main" id="{02A4EC8A-2C18-4D06-A2E6-B15851CA1E8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40613" y="4173538"/>
              <a:ext cx="547688" cy="342900"/>
            </a:xfrm>
            <a:custGeom>
              <a:avLst/>
              <a:gdLst>
                <a:gd name="T0" fmla="*/ 339 w 345"/>
                <a:gd name="T1" fmla="*/ 210 h 216"/>
                <a:gd name="T2" fmla="*/ 339 w 345"/>
                <a:gd name="T3" fmla="*/ 6 h 216"/>
                <a:gd name="T4" fmla="*/ 6 w 345"/>
                <a:gd name="T5" fmla="*/ 6 h 216"/>
                <a:gd name="T6" fmla="*/ 6 w 345"/>
                <a:gd name="T7" fmla="*/ 210 h 216"/>
                <a:gd name="T8" fmla="*/ 339 w 345"/>
                <a:gd name="T9" fmla="*/ 210 h 216"/>
                <a:gd name="T10" fmla="*/ 345 w 345"/>
                <a:gd name="T11" fmla="*/ 216 h 216"/>
                <a:gd name="T12" fmla="*/ 0 w 345"/>
                <a:gd name="T13" fmla="*/ 216 h 216"/>
                <a:gd name="T14" fmla="*/ 0 w 345"/>
                <a:gd name="T15" fmla="*/ 0 h 216"/>
                <a:gd name="T16" fmla="*/ 345 w 345"/>
                <a:gd name="T17" fmla="*/ 0 h 216"/>
                <a:gd name="T18" fmla="*/ 345 w 345"/>
                <a:gd name="T1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216">
                  <a:moveTo>
                    <a:pt x="339" y="210"/>
                  </a:moveTo>
                  <a:lnTo>
                    <a:pt x="339" y="6"/>
                  </a:lnTo>
                  <a:lnTo>
                    <a:pt x="6" y="6"/>
                  </a:lnTo>
                  <a:lnTo>
                    <a:pt x="6" y="210"/>
                  </a:lnTo>
                  <a:lnTo>
                    <a:pt x="339" y="210"/>
                  </a:lnTo>
                  <a:moveTo>
                    <a:pt x="345" y="216"/>
                  </a:moveTo>
                  <a:lnTo>
                    <a:pt x="0" y="216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2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0" name="Freeform 269">
              <a:extLst>
                <a:ext uri="{FF2B5EF4-FFF2-40B4-BE49-F238E27FC236}">
                  <a16:creationId xmlns:a16="http://schemas.microsoft.com/office/drawing/2014/main" id="{486D05F9-BBAA-4C9F-A97E-FD815DEEDCB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51713" y="4529138"/>
              <a:ext cx="728663" cy="115888"/>
            </a:xfrm>
            <a:custGeom>
              <a:avLst/>
              <a:gdLst>
                <a:gd name="T0" fmla="*/ 409 w 459"/>
                <a:gd name="T1" fmla="*/ 0 h 73"/>
                <a:gd name="T2" fmla="*/ 50 w 459"/>
                <a:gd name="T3" fmla="*/ 0 h 73"/>
                <a:gd name="T4" fmla="*/ 0 w 459"/>
                <a:gd name="T5" fmla="*/ 48 h 73"/>
                <a:gd name="T6" fmla="*/ 0 w 459"/>
                <a:gd name="T7" fmla="*/ 73 h 73"/>
                <a:gd name="T8" fmla="*/ 459 w 459"/>
                <a:gd name="T9" fmla="*/ 73 h 73"/>
                <a:gd name="T10" fmla="*/ 459 w 459"/>
                <a:gd name="T11" fmla="*/ 48 h 73"/>
                <a:gd name="T12" fmla="*/ 409 w 459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73">
                  <a:moveTo>
                    <a:pt x="409" y="0"/>
                  </a:moveTo>
                  <a:lnTo>
                    <a:pt x="50" y="0"/>
                  </a:lnTo>
                  <a:lnTo>
                    <a:pt x="0" y="48"/>
                  </a:lnTo>
                  <a:lnTo>
                    <a:pt x="0" y="73"/>
                  </a:lnTo>
                  <a:lnTo>
                    <a:pt x="459" y="73"/>
                  </a:lnTo>
                  <a:lnTo>
                    <a:pt x="459" y="48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818B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1" name="Freeform 270">
              <a:extLst>
                <a:ext uri="{FF2B5EF4-FFF2-40B4-BE49-F238E27FC236}">
                  <a16:creationId xmlns:a16="http://schemas.microsoft.com/office/drawing/2014/main" id="{FB0FB469-A8E2-4070-B99B-AEA17CB6AD2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51713" y="4529138"/>
              <a:ext cx="728663" cy="115888"/>
            </a:xfrm>
            <a:custGeom>
              <a:avLst/>
              <a:gdLst>
                <a:gd name="T0" fmla="*/ 409 w 459"/>
                <a:gd name="T1" fmla="*/ 0 h 73"/>
                <a:gd name="T2" fmla="*/ 50 w 459"/>
                <a:gd name="T3" fmla="*/ 0 h 73"/>
                <a:gd name="T4" fmla="*/ 0 w 459"/>
                <a:gd name="T5" fmla="*/ 48 h 73"/>
                <a:gd name="T6" fmla="*/ 0 w 459"/>
                <a:gd name="T7" fmla="*/ 73 h 73"/>
                <a:gd name="T8" fmla="*/ 459 w 459"/>
                <a:gd name="T9" fmla="*/ 73 h 73"/>
                <a:gd name="T10" fmla="*/ 459 w 459"/>
                <a:gd name="T11" fmla="*/ 48 h 73"/>
                <a:gd name="T12" fmla="*/ 409 w 459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73">
                  <a:moveTo>
                    <a:pt x="409" y="0"/>
                  </a:moveTo>
                  <a:lnTo>
                    <a:pt x="50" y="0"/>
                  </a:lnTo>
                  <a:lnTo>
                    <a:pt x="0" y="48"/>
                  </a:lnTo>
                  <a:lnTo>
                    <a:pt x="0" y="73"/>
                  </a:lnTo>
                  <a:lnTo>
                    <a:pt x="459" y="73"/>
                  </a:lnTo>
                  <a:lnTo>
                    <a:pt x="459" y="48"/>
                  </a:lnTo>
                  <a:lnTo>
                    <a:pt x="40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2" name="Freeform 271">
              <a:extLst>
                <a:ext uri="{FF2B5EF4-FFF2-40B4-BE49-F238E27FC236}">
                  <a16:creationId xmlns:a16="http://schemas.microsoft.com/office/drawing/2014/main" id="{87B32126-A541-498C-B916-59CFCAE5B9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20026" y="4529138"/>
              <a:ext cx="260350" cy="119063"/>
            </a:xfrm>
            <a:custGeom>
              <a:avLst/>
              <a:gdLst>
                <a:gd name="T0" fmla="*/ 2 w 164"/>
                <a:gd name="T1" fmla="*/ 75 h 75"/>
                <a:gd name="T2" fmla="*/ 0 w 164"/>
                <a:gd name="T3" fmla="*/ 73 h 75"/>
                <a:gd name="T4" fmla="*/ 164 w 164"/>
                <a:gd name="T5" fmla="*/ 73 h 75"/>
                <a:gd name="T6" fmla="*/ 164 w 164"/>
                <a:gd name="T7" fmla="*/ 48 h 75"/>
                <a:gd name="T8" fmla="*/ 114 w 164"/>
                <a:gd name="T9" fmla="*/ 0 h 75"/>
                <a:gd name="T10" fmla="*/ 114 w 164"/>
                <a:gd name="T11" fmla="*/ 0 h 75"/>
                <a:gd name="T12" fmla="*/ 164 w 164"/>
                <a:gd name="T13" fmla="*/ 48 h 75"/>
                <a:gd name="T14" fmla="*/ 164 w 164"/>
                <a:gd name="T15" fmla="*/ 73 h 75"/>
                <a:gd name="T16" fmla="*/ 2 w 164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75">
                  <a:moveTo>
                    <a:pt x="2" y="75"/>
                  </a:moveTo>
                  <a:lnTo>
                    <a:pt x="0" y="73"/>
                  </a:lnTo>
                  <a:lnTo>
                    <a:pt x="164" y="73"/>
                  </a:lnTo>
                  <a:lnTo>
                    <a:pt x="164" y="48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64" y="48"/>
                  </a:lnTo>
                  <a:lnTo>
                    <a:pt x="164" y="73"/>
                  </a:lnTo>
                  <a:lnTo>
                    <a:pt x="2" y="75"/>
                  </a:lnTo>
                  <a:close/>
                </a:path>
              </a:pathLst>
            </a:custGeom>
            <a:solidFill>
              <a:srgbClr val="245E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3" name="Freeform 272">
              <a:extLst>
                <a:ext uri="{FF2B5EF4-FFF2-40B4-BE49-F238E27FC236}">
                  <a16:creationId xmlns:a16="http://schemas.microsoft.com/office/drawing/2014/main" id="{C84129FF-B017-4DAC-A9E4-A6FCCD16234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20026" y="4529138"/>
              <a:ext cx="260350" cy="119063"/>
            </a:xfrm>
            <a:custGeom>
              <a:avLst/>
              <a:gdLst>
                <a:gd name="T0" fmla="*/ 2 w 164"/>
                <a:gd name="T1" fmla="*/ 75 h 75"/>
                <a:gd name="T2" fmla="*/ 0 w 164"/>
                <a:gd name="T3" fmla="*/ 73 h 75"/>
                <a:gd name="T4" fmla="*/ 164 w 164"/>
                <a:gd name="T5" fmla="*/ 73 h 75"/>
                <a:gd name="T6" fmla="*/ 164 w 164"/>
                <a:gd name="T7" fmla="*/ 48 h 75"/>
                <a:gd name="T8" fmla="*/ 114 w 164"/>
                <a:gd name="T9" fmla="*/ 0 h 75"/>
                <a:gd name="T10" fmla="*/ 114 w 164"/>
                <a:gd name="T11" fmla="*/ 0 h 75"/>
                <a:gd name="T12" fmla="*/ 164 w 164"/>
                <a:gd name="T13" fmla="*/ 48 h 75"/>
                <a:gd name="T14" fmla="*/ 164 w 164"/>
                <a:gd name="T15" fmla="*/ 73 h 75"/>
                <a:gd name="T16" fmla="*/ 2 w 164"/>
                <a:gd name="T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4" h="75">
                  <a:moveTo>
                    <a:pt x="2" y="75"/>
                  </a:moveTo>
                  <a:lnTo>
                    <a:pt x="0" y="73"/>
                  </a:lnTo>
                  <a:lnTo>
                    <a:pt x="164" y="73"/>
                  </a:lnTo>
                  <a:lnTo>
                    <a:pt x="164" y="48"/>
                  </a:lnTo>
                  <a:lnTo>
                    <a:pt x="114" y="0"/>
                  </a:lnTo>
                  <a:lnTo>
                    <a:pt x="114" y="0"/>
                  </a:lnTo>
                  <a:lnTo>
                    <a:pt x="164" y="48"/>
                  </a:lnTo>
                  <a:lnTo>
                    <a:pt x="164" y="73"/>
                  </a:lnTo>
                  <a:lnTo>
                    <a:pt x="2" y="7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4" name="Freeform 273">
              <a:extLst>
                <a:ext uri="{FF2B5EF4-FFF2-40B4-BE49-F238E27FC236}">
                  <a16:creationId xmlns:a16="http://schemas.microsoft.com/office/drawing/2014/main" id="{976AB3E6-3574-4749-A580-44CE188CB2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31088" y="4529138"/>
              <a:ext cx="649288" cy="115888"/>
            </a:xfrm>
            <a:custGeom>
              <a:avLst/>
              <a:gdLst>
                <a:gd name="T0" fmla="*/ 409 w 409"/>
                <a:gd name="T1" fmla="*/ 73 h 73"/>
                <a:gd name="T2" fmla="*/ 245 w 409"/>
                <a:gd name="T3" fmla="*/ 73 h 73"/>
                <a:gd name="T4" fmla="*/ 195 w 409"/>
                <a:gd name="T5" fmla="*/ 48 h 73"/>
                <a:gd name="T6" fmla="*/ 391 w 409"/>
                <a:gd name="T7" fmla="*/ 48 h 73"/>
                <a:gd name="T8" fmla="*/ 353 w 409"/>
                <a:gd name="T9" fmla="*/ 9 h 73"/>
                <a:gd name="T10" fmla="*/ 31 w 409"/>
                <a:gd name="T11" fmla="*/ 9 h 73"/>
                <a:gd name="T12" fmla="*/ 0 w 409"/>
                <a:gd name="T13" fmla="*/ 0 h 73"/>
                <a:gd name="T14" fmla="*/ 359 w 409"/>
                <a:gd name="T15" fmla="*/ 0 h 73"/>
                <a:gd name="T16" fmla="*/ 409 w 409"/>
                <a:gd name="T17" fmla="*/ 48 h 73"/>
                <a:gd name="T18" fmla="*/ 409 w 409"/>
                <a:gd name="T1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9" h="73">
                  <a:moveTo>
                    <a:pt x="409" y="73"/>
                  </a:moveTo>
                  <a:lnTo>
                    <a:pt x="245" y="73"/>
                  </a:lnTo>
                  <a:lnTo>
                    <a:pt x="195" y="48"/>
                  </a:lnTo>
                  <a:lnTo>
                    <a:pt x="391" y="48"/>
                  </a:lnTo>
                  <a:lnTo>
                    <a:pt x="353" y="9"/>
                  </a:lnTo>
                  <a:lnTo>
                    <a:pt x="31" y="9"/>
                  </a:lnTo>
                  <a:lnTo>
                    <a:pt x="0" y="0"/>
                  </a:lnTo>
                  <a:lnTo>
                    <a:pt x="359" y="0"/>
                  </a:lnTo>
                  <a:lnTo>
                    <a:pt x="409" y="48"/>
                  </a:lnTo>
                  <a:lnTo>
                    <a:pt x="409" y="73"/>
                  </a:lnTo>
                  <a:close/>
                </a:path>
              </a:pathLst>
            </a:custGeom>
            <a:solidFill>
              <a:srgbClr val="757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5" name="Freeform 274">
              <a:extLst>
                <a:ext uri="{FF2B5EF4-FFF2-40B4-BE49-F238E27FC236}">
                  <a16:creationId xmlns:a16="http://schemas.microsoft.com/office/drawing/2014/main" id="{35C50A27-F65F-42A7-B96F-6ECB759FCB7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31088" y="4529138"/>
              <a:ext cx="649288" cy="115888"/>
            </a:xfrm>
            <a:custGeom>
              <a:avLst/>
              <a:gdLst>
                <a:gd name="T0" fmla="*/ 409 w 409"/>
                <a:gd name="T1" fmla="*/ 73 h 73"/>
                <a:gd name="T2" fmla="*/ 245 w 409"/>
                <a:gd name="T3" fmla="*/ 73 h 73"/>
                <a:gd name="T4" fmla="*/ 195 w 409"/>
                <a:gd name="T5" fmla="*/ 48 h 73"/>
                <a:gd name="T6" fmla="*/ 391 w 409"/>
                <a:gd name="T7" fmla="*/ 48 h 73"/>
                <a:gd name="T8" fmla="*/ 353 w 409"/>
                <a:gd name="T9" fmla="*/ 9 h 73"/>
                <a:gd name="T10" fmla="*/ 31 w 409"/>
                <a:gd name="T11" fmla="*/ 9 h 73"/>
                <a:gd name="T12" fmla="*/ 0 w 409"/>
                <a:gd name="T13" fmla="*/ 0 h 73"/>
                <a:gd name="T14" fmla="*/ 359 w 409"/>
                <a:gd name="T15" fmla="*/ 0 h 73"/>
                <a:gd name="T16" fmla="*/ 409 w 409"/>
                <a:gd name="T17" fmla="*/ 48 h 73"/>
                <a:gd name="T18" fmla="*/ 409 w 409"/>
                <a:gd name="T1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9" h="73">
                  <a:moveTo>
                    <a:pt x="409" y="73"/>
                  </a:moveTo>
                  <a:lnTo>
                    <a:pt x="245" y="73"/>
                  </a:lnTo>
                  <a:lnTo>
                    <a:pt x="195" y="48"/>
                  </a:lnTo>
                  <a:lnTo>
                    <a:pt x="391" y="48"/>
                  </a:lnTo>
                  <a:lnTo>
                    <a:pt x="353" y="9"/>
                  </a:lnTo>
                  <a:lnTo>
                    <a:pt x="31" y="9"/>
                  </a:lnTo>
                  <a:lnTo>
                    <a:pt x="0" y="0"/>
                  </a:lnTo>
                  <a:lnTo>
                    <a:pt x="359" y="0"/>
                  </a:lnTo>
                  <a:lnTo>
                    <a:pt x="409" y="48"/>
                  </a:lnTo>
                  <a:lnTo>
                    <a:pt x="409" y="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6" name="Rectangle 275">
              <a:extLst>
                <a:ext uri="{FF2B5EF4-FFF2-40B4-BE49-F238E27FC236}">
                  <a16:creationId xmlns:a16="http://schemas.microsoft.com/office/drawing/2014/main" id="{1EC416C1-5035-41E9-BBFB-D0EC1DD3F6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450138" y="4183063"/>
              <a:ext cx="528638" cy="32385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7" name="Freeform 276">
              <a:extLst>
                <a:ext uri="{FF2B5EF4-FFF2-40B4-BE49-F238E27FC236}">
                  <a16:creationId xmlns:a16="http://schemas.microsoft.com/office/drawing/2014/main" id="{E4BC44FE-67C5-41BE-BAB3-022C2A45665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77113" y="4572000"/>
              <a:ext cx="363538" cy="33338"/>
            </a:xfrm>
            <a:custGeom>
              <a:avLst/>
              <a:gdLst>
                <a:gd name="T0" fmla="*/ 229 w 229"/>
                <a:gd name="T1" fmla="*/ 21 h 21"/>
                <a:gd name="T2" fmla="*/ 0 w 229"/>
                <a:gd name="T3" fmla="*/ 21 h 21"/>
                <a:gd name="T4" fmla="*/ 21 w 229"/>
                <a:gd name="T5" fmla="*/ 0 h 21"/>
                <a:gd name="T6" fmla="*/ 144 w 229"/>
                <a:gd name="T7" fmla="*/ 0 h 21"/>
                <a:gd name="T8" fmla="*/ 229 w 229"/>
                <a:gd name="T9" fmla="*/ 21 h 21"/>
                <a:gd name="T10" fmla="*/ 229 w 22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21">
                  <a:moveTo>
                    <a:pt x="229" y="21"/>
                  </a:moveTo>
                  <a:lnTo>
                    <a:pt x="0" y="21"/>
                  </a:lnTo>
                  <a:lnTo>
                    <a:pt x="21" y="0"/>
                  </a:lnTo>
                  <a:lnTo>
                    <a:pt x="144" y="0"/>
                  </a:lnTo>
                  <a:lnTo>
                    <a:pt x="229" y="21"/>
                  </a:lnTo>
                  <a:lnTo>
                    <a:pt x="229" y="21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8" name="Freeform 277">
              <a:extLst>
                <a:ext uri="{FF2B5EF4-FFF2-40B4-BE49-F238E27FC236}">
                  <a16:creationId xmlns:a16="http://schemas.microsoft.com/office/drawing/2014/main" id="{549F839B-DC62-47D7-9DD4-AF91B3B01AE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77113" y="4572000"/>
              <a:ext cx="363538" cy="33338"/>
            </a:xfrm>
            <a:custGeom>
              <a:avLst/>
              <a:gdLst>
                <a:gd name="T0" fmla="*/ 229 w 229"/>
                <a:gd name="T1" fmla="*/ 21 h 21"/>
                <a:gd name="T2" fmla="*/ 0 w 229"/>
                <a:gd name="T3" fmla="*/ 21 h 21"/>
                <a:gd name="T4" fmla="*/ 21 w 229"/>
                <a:gd name="T5" fmla="*/ 0 h 21"/>
                <a:gd name="T6" fmla="*/ 144 w 229"/>
                <a:gd name="T7" fmla="*/ 0 h 21"/>
                <a:gd name="T8" fmla="*/ 229 w 229"/>
                <a:gd name="T9" fmla="*/ 21 h 21"/>
                <a:gd name="T10" fmla="*/ 229 w 22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21">
                  <a:moveTo>
                    <a:pt x="229" y="21"/>
                  </a:moveTo>
                  <a:lnTo>
                    <a:pt x="0" y="21"/>
                  </a:lnTo>
                  <a:lnTo>
                    <a:pt x="21" y="0"/>
                  </a:lnTo>
                  <a:lnTo>
                    <a:pt x="144" y="0"/>
                  </a:lnTo>
                  <a:lnTo>
                    <a:pt x="229" y="21"/>
                  </a:lnTo>
                  <a:lnTo>
                    <a:pt x="229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79" name="Freeform 278">
              <a:extLst>
                <a:ext uri="{FF2B5EF4-FFF2-40B4-BE49-F238E27FC236}">
                  <a16:creationId xmlns:a16="http://schemas.microsoft.com/office/drawing/2014/main" id="{57A0F4C0-0005-4AAB-A79D-3BFC0B10BB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80301" y="4543425"/>
              <a:ext cx="571500" cy="61913"/>
            </a:xfrm>
            <a:custGeom>
              <a:avLst/>
              <a:gdLst>
                <a:gd name="T0" fmla="*/ 360 w 360"/>
                <a:gd name="T1" fmla="*/ 39 h 39"/>
                <a:gd name="T2" fmla="*/ 164 w 360"/>
                <a:gd name="T3" fmla="*/ 39 h 39"/>
                <a:gd name="T4" fmla="*/ 164 w 360"/>
                <a:gd name="T5" fmla="*/ 39 h 39"/>
                <a:gd name="T6" fmla="*/ 79 w 360"/>
                <a:gd name="T7" fmla="*/ 18 h 39"/>
                <a:gd name="T8" fmla="*/ 341 w 360"/>
                <a:gd name="T9" fmla="*/ 18 h 39"/>
                <a:gd name="T10" fmla="*/ 322 w 360"/>
                <a:gd name="T11" fmla="*/ 0 h 39"/>
                <a:gd name="T12" fmla="*/ 0 w 360"/>
                <a:gd name="T13" fmla="*/ 0 h 39"/>
                <a:gd name="T14" fmla="*/ 322 w 360"/>
                <a:gd name="T15" fmla="*/ 0 h 39"/>
                <a:gd name="T16" fmla="*/ 360 w 360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0" h="39">
                  <a:moveTo>
                    <a:pt x="360" y="39"/>
                  </a:moveTo>
                  <a:lnTo>
                    <a:pt x="164" y="39"/>
                  </a:lnTo>
                  <a:lnTo>
                    <a:pt x="164" y="39"/>
                  </a:lnTo>
                  <a:lnTo>
                    <a:pt x="79" y="18"/>
                  </a:lnTo>
                  <a:lnTo>
                    <a:pt x="341" y="18"/>
                  </a:lnTo>
                  <a:lnTo>
                    <a:pt x="322" y="0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60" y="39"/>
                  </a:lnTo>
                  <a:close/>
                </a:path>
              </a:pathLst>
            </a:custGeom>
            <a:solidFill>
              <a:srgbClr val="5F66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0" name="Freeform 279">
              <a:extLst>
                <a:ext uri="{FF2B5EF4-FFF2-40B4-BE49-F238E27FC236}">
                  <a16:creationId xmlns:a16="http://schemas.microsoft.com/office/drawing/2014/main" id="{E96525E5-21A5-4299-A0FF-5D56EA52415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80301" y="4543425"/>
              <a:ext cx="571500" cy="61913"/>
            </a:xfrm>
            <a:custGeom>
              <a:avLst/>
              <a:gdLst>
                <a:gd name="T0" fmla="*/ 360 w 360"/>
                <a:gd name="T1" fmla="*/ 39 h 39"/>
                <a:gd name="T2" fmla="*/ 164 w 360"/>
                <a:gd name="T3" fmla="*/ 39 h 39"/>
                <a:gd name="T4" fmla="*/ 164 w 360"/>
                <a:gd name="T5" fmla="*/ 39 h 39"/>
                <a:gd name="T6" fmla="*/ 79 w 360"/>
                <a:gd name="T7" fmla="*/ 18 h 39"/>
                <a:gd name="T8" fmla="*/ 341 w 360"/>
                <a:gd name="T9" fmla="*/ 18 h 39"/>
                <a:gd name="T10" fmla="*/ 322 w 360"/>
                <a:gd name="T11" fmla="*/ 0 h 39"/>
                <a:gd name="T12" fmla="*/ 0 w 360"/>
                <a:gd name="T13" fmla="*/ 0 h 39"/>
                <a:gd name="T14" fmla="*/ 322 w 360"/>
                <a:gd name="T15" fmla="*/ 0 h 39"/>
                <a:gd name="T16" fmla="*/ 360 w 360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0" h="39">
                  <a:moveTo>
                    <a:pt x="360" y="39"/>
                  </a:moveTo>
                  <a:lnTo>
                    <a:pt x="164" y="39"/>
                  </a:lnTo>
                  <a:lnTo>
                    <a:pt x="164" y="39"/>
                  </a:lnTo>
                  <a:lnTo>
                    <a:pt x="79" y="18"/>
                  </a:lnTo>
                  <a:lnTo>
                    <a:pt x="341" y="18"/>
                  </a:lnTo>
                  <a:lnTo>
                    <a:pt x="322" y="0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60" y="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1" name="Freeform 280">
              <a:extLst>
                <a:ext uri="{FF2B5EF4-FFF2-40B4-BE49-F238E27FC236}">
                  <a16:creationId xmlns:a16="http://schemas.microsoft.com/office/drawing/2014/main" id="{B8170740-FE8B-4A03-B28C-02BE80DE75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585076" y="4206875"/>
              <a:ext cx="228600" cy="273050"/>
            </a:xfrm>
            <a:custGeom>
              <a:avLst/>
              <a:gdLst>
                <a:gd name="T0" fmla="*/ 39 w 69"/>
                <a:gd name="T1" fmla="*/ 0 h 83"/>
                <a:gd name="T2" fmla="*/ 39 w 69"/>
                <a:gd name="T3" fmla="*/ 43 h 83"/>
                <a:gd name="T4" fmla="*/ 69 w 69"/>
                <a:gd name="T5" fmla="*/ 73 h 83"/>
                <a:gd name="T6" fmla="*/ 42 w 69"/>
                <a:gd name="T7" fmla="*/ 83 h 83"/>
                <a:gd name="T8" fmla="*/ 0 w 69"/>
                <a:gd name="T9" fmla="*/ 41 h 83"/>
                <a:gd name="T10" fmla="*/ 39 w 69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3">
                  <a:moveTo>
                    <a:pt x="39" y="0"/>
                  </a:moveTo>
                  <a:cubicBezTo>
                    <a:pt x="39" y="43"/>
                    <a:pt x="39" y="43"/>
                    <a:pt x="39" y="43"/>
                  </a:cubicBezTo>
                  <a:cubicBezTo>
                    <a:pt x="69" y="73"/>
                    <a:pt x="69" y="73"/>
                    <a:pt x="69" y="73"/>
                  </a:cubicBezTo>
                  <a:cubicBezTo>
                    <a:pt x="62" y="79"/>
                    <a:pt x="52" y="83"/>
                    <a:pt x="42" y="83"/>
                  </a:cubicBezTo>
                  <a:cubicBezTo>
                    <a:pt x="19" y="83"/>
                    <a:pt x="0" y="64"/>
                    <a:pt x="0" y="41"/>
                  </a:cubicBezTo>
                  <a:cubicBezTo>
                    <a:pt x="0" y="19"/>
                    <a:pt x="17" y="2"/>
                    <a:pt x="3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2" name="Freeform 281">
              <a:extLst>
                <a:ext uri="{FF2B5EF4-FFF2-40B4-BE49-F238E27FC236}">
                  <a16:creationId xmlns:a16="http://schemas.microsoft.com/office/drawing/2014/main" id="{4F9F7FCC-E807-4A85-969E-C6CC7B6ECBA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37476" y="4252913"/>
              <a:ext cx="122238" cy="180975"/>
            </a:xfrm>
            <a:custGeom>
              <a:avLst/>
              <a:gdLst>
                <a:gd name="T0" fmla="*/ 27 w 37"/>
                <a:gd name="T1" fmla="*/ 0 h 55"/>
                <a:gd name="T2" fmla="*/ 37 w 37"/>
                <a:gd name="T3" fmla="*/ 27 h 55"/>
                <a:gd name="T4" fmla="*/ 27 w 37"/>
                <a:gd name="T5" fmla="*/ 55 h 55"/>
                <a:gd name="T6" fmla="*/ 0 w 37"/>
                <a:gd name="T7" fmla="*/ 27 h 55"/>
                <a:gd name="T8" fmla="*/ 27 w 37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55">
                  <a:moveTo>
                    <a:pt x="27" y="0"/>
                  </a:moveTo>
                  <a:cubicBezTo>
                    <a:pt x="34" y="7"/>
                    <a:pt x="37" y="17"/>
                    <a:pt x="37" y="27"/>
                  </a:cubicBezTo>
                  <a:cubicBezTo>
                    <a:pt x="37" y="38"/>
                    <a:pt x="34" y="47"/>
                    <a:pt x="27" y="5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3" name="Freeform 282">
              <a:extLst>
                <a:ext uri="{FF2B5EF4-FFF2-40B4-BE49-F238E27FC236}">
                  <a16:creationId xmlns:a16="http://schemas.microsoft.com/office/drawing/2014/main" id="{6000F227-E37A-4872-804F-92FE7D7F6A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34301" y="4206875"/>
              <a:ext cx="79375" cy="111125"/>
            </a:xfrm>
            <a:custGeom>
              <a:avLst/>
              <a:gdLst>
                <a:gd name="T0" fmla="*/ 0 w 24"/>
                <a:gd name="T1" fmla="*/ 0 h 34"/>
                <a:gd name="T2" fmla="*/ 24 w 24"/>
                <a:gd name="T3" fmla="*/ 10 h 34"/>
                <a:gd name="T4" fmla="*/ 0 w 24"/>
                <a:gd name="T5" fmla="*/ 34 h 34"/>
                <a:gd name="T6" fmla="*/ 0 w 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4">
                  <a:moveTo>
                    <a:pt x="0" y="0"/>
                  </a:moveTo>
                  <a:cubicBezTo>
                    <a:pt x="9" y="1"/>
                    <a:pt x="17" y="4"/>
                    <a:pt x="24" y="1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9235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4" name="Freeform 283">
              <a:extLst>
                <a:ext uri="{FF2B5EF4-FFF2-40B4-BE49-F238E27FC236}">
                  <a16:creationId xmlns:a16="http://schemas.microsoft.com/office/drawing/2014/main" id="{DAAEFA14-E344-4496-B8EC-1ED8707244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0451" y="4543425"/>
              <a:ext cx="30163" cy="28575"/>
            </a:xfrm>
            <a:custGeom>
              <a:avLst/>
              <a:gdLst>
                <a:gd name="T0" fmla="*/ 0 w 19"/>
                <a:gd name="T1" fmla="*/ 18 h 18"/>
                <a:gd name="T2" fmla="*/ 19 w 19"/>
                <a:gd name="T3" fmla="*/ 0 h 18"/>
                <a:gd name="T4" fmla="*/ 0 w 19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8">
                  <a:moveTo>
                    <a:pt x="0" y="18"/>
                  </a:moveTo>
                  <a:lnTo>
                    <a:pt x="19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5" name="Freeform 284">
              <a:extLst>
                <a:ext uri="{FF2B5EF4-FFF2-40B4-BE49-F238E27FC236}">
                  <a16:creationId xmlns:a16="http://schemas.microsoft.com/office/drawing/2014/main" id="{125C5229-203E-4C94-8A4F-A0B1FE00E4F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0451" y="4543425"/>
              <a:ext cx="30163" cy="28575"/>
            </a:xfrm>
            <a:custGeom>
              <a:avLst/>
              <a:gdLst>
                <a:gd name="T0" fmla="*/ 0 w 19"/>
                <a:gd name="T1" fmla="*/ 18 h 18"/>
                <a:gd name="T2" fmla="*/ 19 w 19"/>
                <a:gd name="T3" fmla="*/ 0 h 18"/>
                <a:gd name="T4" fmla="*/ 0 w 19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8">
                  <a:moveTo>
                    <a:pt x="0" y="18"/>
                  </a:moveTo>
                  <a:lnTo>
                    <a:pt x="19" y="0"/>
                  </a:lnTo>
                  <a:lnTo>
                    <a:pt x="0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6" name="Freeform 285">
              <a:extLst>
                <a:ext uri="{FF2B5EF4-FFF2-40B4-BE49-F238E27FC236}">
                  <a16:creationId xmlns:a16="http://schemas.microsoft.com/office/drawing/2014/main" id="{7DE374D2-414A-4A64-A065-6029D7C766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0451" y="4543425"/>
              <a:ext cx="195263" cy="28575"/>
            </a:xfrm>
            <a:custGeom>
              <a:avLst/>
              <a:gdLst>
                <a:gd name="T0" fmla="*/ 123 w 123"/>
                <a:gd name="T1" fmla="*/ 18 h 18"/>
                <a:gd name="T2" fmla="*/ 0 w 123"/>
                <a:gd name="T3" fmla="*/ 18 h 18"/>
                <a:gd name="T4" fmla="*/ 19 w 123"/>
                <a:gd name="T5" fmla="*/ 0 h 18"/>
                <a:gd name="T6" fmla="*/ 44 w 123"/>
                <a:gd name="T7" fmla="*/ 0 h 18"/>
                <a:gd name="T8" fmla="*/ 123 w 123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8">
                  <a:moveTo>
                    <a:pt x="123" y="18"/>
                  </a:moveTo>
                  <a:lnTo>
                    <a:pt x="0" y="18"/>
                  </a:lnTo>
                  <a:lnTo>
                    <a:pt x="19" y="0"/>
                  </a:lnTo>
                  <a:lnTo>
                    <a:pt x="44" y="0"/>
                  </a:lnTo>
                  <a:lnTo>
                    <a:pt x="123" y="18"/>
                  </a:lnTo>
                  <a:close/>
                </a:path>
              </a:pathLst>
            </a:custGeom>
            <a:solidFill>
              <a:srgbClr val="555A6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7" name="Freeform 286">
              <a:extLst>
                <a:ext uri="{FF2B5EF4-FFF2-40B4-BE49-F238E27FC236}">
                  <a16:creationId xmlns:a16="http://schemas.microsoft.com/office/drawing/2014/main" id="{144397CE-7796-4669-9DFF-98A7025A392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10451" y="4543425"/>
              <a:ext cx="195263" cy="28575"/>
            </a:xfrm>
            <a:custGeom>
              <a:avLst/>
              <a:gdLst>
                <a:gd name="T0" fmla="*/ 123 w 123"/>
                <a:gd name="T1" fmla="*/ 18 h 18"/>
                <a:gd name="T2" fmla="*/ 0 w 123"/>
                <a:gd name="T3" fmla="*/ 18 h 18"/>
                <a:gd name="T4" fmla="*/ 19 w 123"/>
                <a:gd name="T5" fmla="*/ 0 h 18"/>
                <a:gd name="T6" fmla="*/ 44 w 123"/>
                <a:gd name="T7" fmla="*/ 0 h 18"/>
                <a:gd name="T8" fmla="*/ 123 w 123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8">
                  <a:moveTo>
                    <a:pt x="123" y="18"/>
                  </a:moveTo>
                  <a:lnTo>
                    <a:pt x="0" y="18"/>
                  </a:lnTo>
                  <a:lnTo>
                    <a:pt x="19" y="0"/>
                  </a:lnTo>
                  <a:lnTo>
                    <a:pt x="44" y="0"/>
                  </a:lnTo>
                  <a:lnTo>
                    <a:pt x="123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8" name="Freeform 287">
              <a:extLst>
                <a:ext uri="{FF2B5EF4-FFF2-40B4-BE49-F238E27FC236}">
                  <a16:creationId xmlns:a16="http://schemas.microsoft.com/office/drawing/2014/main" id="{642EE111-984F-4977-990C-7EA2ABEB1C3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80301" y="4543425"/>
              <a:ext cx="541338" cy="28575"/>
            </a:xfrm>
            <a:custGeom>
              <a:avLst/>
              <a:gdLst>
                <a:gd name="T0" fmla="*/ 341 w 341"/>
                <a:gd name="T1" fmla="*/ 18 h 18"/>
                <a:gd name="T2" fmla="*/ 79 w 341"/>
                <a:gd name="T3" fmla="*/ 18 h 18"/>
                <a:gd name="T4" fmla="*/ 0 w 341"/>
                <a:gd name="T5" fmla="*/ 0 h 18"/>
                <a:gd name="T6" fmla="*/ 322 w 341"/>
                <a:gd name="T7" fmla="*/ 0 h 18"/>
                <a:gd name="T8" fmla="*/ 341 w 341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79" y="18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41" y="18"/>
                  </a:lnTo>
                  <a:close/>
                </a:path>
              </a:pathLst>
            </a:custGeom>
            <a:solidFill>
              <a:srgbClr val="4C51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89" name="Freeform 288">
              <a:extLst>
                <a:ext uri="{FF2B5EF4-FFF2-40B4-BE49-F238E27FC236}">
                  <a16:creationId xmlns:a16="http://schemas.microsoft.com/office/drawing/2014/main" id="{80EFAC9D-9577-4EDE-B691-7799EE0900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480301" y="4543425"/>
              <a:ext cx="541338" cy="28575"/>
            </a:xfrm>
            <a:custGeom>
              <a:avLst/>
              <a:gdLst>
                <a:gd name="T0" fmla="*/ 341 w 341"/>
                <a:gd name="T1" fmla="*/ 18 h 18"/>
                <a:gd name="T2" fmla="*/ 79 w 341"/>
                <a:gd name="T3" fmla="*/ 18 h 18"/>
                <a:gd name="T4" fmla="*/ 0 w 341"/>
                <a:gd name="T5" fmla="*/ 0 h 18"/>
                <a:gd name="T6" fmla="*/ 322 w 341"/>
                <a:gd name="T7" fmla="*/ 0 h 18"/>
                <a:gd name="T8" fmla="*/ 341 w 341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79" y="18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41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0" name="Freeform 289">
              <a:extLst>
                <a:ext uri="{FF2B5EF4-FFF2-40B4-BE49-F238E27FC236}">
                  <a16:creationId xmlns:a16="http://schemas.microsoft.com/office/drawing/2014/main" id="{8C605877-6BBA-4467-BFC4-6942674F6A0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78776" y="4183063"/>
              <a:ext cx="0" cy="323850"/>
            </a:xfrm>
            <a:custGeom>
              <a:avLst/>
              <a:gdLst>
                <a:gd name="T0" fmla="*/ 204 h 204"/>
                <a:gd name="T1" fmla="*/ 0 h 204"/>
                <a:gd name="T2" fmla="*/ 204 h 20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04">
                  <a:moveTo>
                    <a:pt x="0" y="204"/>
                  </a:moveTo>
                  <a:lnTo>
                    <a:pt x="0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5F66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1" name="Line 290">
              <a:extLst>
                <a:ext uri="{FF2B5EF4-FFF2-40B4-BE49-F238E27FC236}">
                  <a16:creationId xmlns:a16="http://schemas.microsoft.com/office/drawing/2014/main" id="{D6CC9842-C442-4A56-9CA3-33FDB1168CB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V="1">
              <a:off x="7978776" y="4183063"/>
              <a:ext cx="0" cy="32385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2" name="Freeform 291">
              <a:extLst>
                <a:ext uri="{FF2B5EF4-FFF2-40B4-BE49-F238E27FC236}">
                  <a16:creationId xmlns:a16="http://schemas.microsoft.com/office/drawing/2014/main" id="{C39683E0-A5AA-46F6-BAF7-685A1E8CE6C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450138" y="4183063"/>
              <a:ext cx="528638" cy="323850"/>
            </a:xfrm>
            <a:custGeom>
              <a:avLst/>
              <a:gdLst>
                <a:gd name="T0" fmla="*/ 86 w 160"/>
                <a:gd name="T1" fmla="*/ 7 h 98"/>
                <a:gd name="T2" fmla="*/ 86 w 160"/>
                <a:gd name="T3" fmla="*/ 41 h 98"/>
                <a:gd name="T4" fmla="*/ 110 w 160"/>
                <a:gd name="T5" fmla="*/ 17 h 98"/>
                <a:gd name="T6" fmla="*/ 86 w 160"/>
                <a:gd name="T7" fmla="*/ 7 h 98"/>
                <a:gd name="T8" fmla="*/ 160 w 160"/>
                <a:gd name="T9" fmla="*/ 98 h 98"/>
                <a:gd name="T10" fmla="*/ 117 w 160"/>
                <a:gd name="T11" fmla="*/ 71 h 98"/>
                <a:gd name="T12" fmla="*/ 124 w 160"/>
                <a:gd name="T13" fmla="*/ 48 h 98"/>
                <a:gd name="T14" fmla="*/ 114 w 160"/>
                <a:gd name="T15" fmla="*/ 21 h 98"/>
                <a:gd name="T16" fmla="*/ 87 w 160"/>
                <a:gd name="T17" fmla="*/ 48 h 98"/>
                <a:gd name="T18" fmla="*/ 99 w 160"/>
                <a:gd name="T19" fmla="*/ 60 h 98"/>
                <a:gd name="T20" fmla="*/ 80 w 160"/>
                <a:gd name="T21" fmla="*/ 49 h 98"/>
                <a:gd name="T22" fmla="*/ 80 w 160"/>
                <a:gd name="T23" fmla="*/ 7 h 98"/>
                <a:gd name="T24" fmla="*/ 47 w 160"/>
                <a:gd name="T25" fmla="*/ 28 h 98"/>
                <a:gd name="T26" fmla="*/ 0 w 160"/>
                <a:gd name="T27" fmla="*/ 0 h 98"/>
                <a:gd name="T28" fmla="*/ 160 w 160"/>
                <a:gd name="T29" fmla="*/ 0 h 98"/>
                <a:gd name="T30" fmla="*/ 160 w 160"/>
                <a:gd name="T31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" h="98">
                  <a:moveTo>
                    <a:pt x="86" y="7"/>
                  </a:moveTo>
                  <a:cubicBezTo>
                    <a:pt x="86" y="41"/>
                    <a:pt x="86" y="41"/>
                    <a:pt x="86" y="41"/>
                  </a:cubicBezTo>
                  <a:cubicBezTo>
                    <a:pt x="110" y="17"/>
                    <a:pt x="110" y="17"/>
                    <a:pt x="110" y="17"/>
                  </a:cubicBezTo>
                  <a:cubicBezTo>
                    <a:pt x="103" y="11"/>
                    <a:pt x="95" y="8"/>
                    <a:pt x="86" y="7"/>
                  </a:cubicBezTo>
                  <a:moveTo>
                    <a:pt x="160" y="98"/>
                  </a:moveTo>
                  <a:cubicBezTo>
                    <a:pt x="117" y="71"/>
                    <a:pt x="117" y="71"/>
                    <a:pt x="117" y="71"/>
                  </a:cubicBezTo>
                  <a:cubicBezTo>
                    <a:pt x="122" y="65"/>
                    <a:pt x="124" y="57"/>
                    <a:pt x="124" y="48"/>
                  </a:cubicBezTo>
                  <a:cubicBezTo>
                    <a:pt x="124" y="38"/>
                    <a:pt x="121" y="28"/>
                    <a:pt x="114" y="21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99" y="60"/>
                    <a:pt x="99" y="60"/>
                    <a:pt x="99" y="60"/>
                  </a:cubicBezTo>
                  <a:cubicBezTo>
                    <a:pt x="80" y="49"/>
                    <a:pt x="80" y="49"/>
                    <a:pt x="80" y="49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66" y="8"/>
                    <a:pt x="53" y="16"/>
                    <a:pt x="47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0" y="98"/>
                    <a:pt x="160" y="98"/>
                    <a:pt x="160" y="98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3" name="Freeform 292">
              <a:extLst>
                <a:ext uri="{FF2B5EF4-FFF2-40B4-BE49-F238E27FC236}">
                  <a16:creationId xmlns:a16="http://schemas.microsoft.com/office/drawing/2014/main" id="{B0B13062-6BC6-4FCA-BA68-FB79CD453D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605713" y="4206875"/>
              <a:ext cx="107950" cy="138113"/>
            </a:xfrm>
            <a:custGeom>
              <a:avLst/>
              <a:gdLst>
                <a:gd name="T0" fmla="*/ 33 w 33"/>
                <a:gd name="T1" fmla="*/ 42 h 42"/>
                <a:gd name="T2" fmla="*/ 0 w 33"/>
                <a:gd name="T3" fmla="*/ 21 h 42"/>
                <a:gd name="T4" fmla="*/ 33 w 33"/>
                <a:gd name="T5" fmla="*/ 0 h 42"/>
                <a:gd name="T6" fmla="*/ 33 w 33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42">
                  <a:moveTo>
                    <a:pt x="33" y="42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6" y="9"/>
                    <a:pt x="19" y="1"/>
                    <a:pt x="33" y="0"/>
                  </a:cubicBezTo>
                  <a:cubicBezTo>
                    <a:pt x="33" y="42"/>
                    <a:pt x="33" y="42"/>
                    <a:pt x="33" y="4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4" name="Freeform 293">
              <a:extLst>
                <a:ext uri="{FF2B5EF4-FFF2-40B4-BE49-F238E27FC236}">
                  <a16:creationId xmlns:a16="http://schemas.microsoft.com/office/drawing/2014/main" id="{E06055AA-2B55-4FB7-9EF0-B777230AEF1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37476" y="4252913"/>
              <a:ext cx="122238" cy="165100"/>
            </a:xfrm>
            <a:custGeom>
              <a:avLst/>
              <a:gdLst>
                <a:gd name="T0" fmla="*/ 30 w 37"/>
                <a:gd name="T1" fmla="*/ 50 h 50"/>
                <a:gd name="T2" fmla="*/ 12 w 37"/>
                <a:gd name="T3" fmla="*/ 39 h 50"/>
                <a:gd name="T4" fmla="*/ 0 w 37"/>
                <a:gd name="T5" fmla="*/ 27 h 50"/>
                <a:gd name="T6" fmla="*/ 27 w 37"/>
                <a:gd name="T7" fmla="*/ 0 h 50"/>
                <a:gd name="T8" fmla="*/ 37 w 37"/>
                <a:gd name="T9" fmla="*/ 27 h 50"/>
                <a:gd name="T10" fmla="*/ 30 w 37"/>
                <a:gd name="T11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50">
                  <a:moveTo>
                    <a:pt x="30" y="50"/>
                  </a:moveTo>
                  <a:cubicBezTo>
                    <a:pt x="12" y="39"/>
                    <a:pt x="12" y="39"/>
                    <a:pt x="12" y="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4" y="7"/>
                    <a:pt x="37" y="17"/>
                    <a:pt x="37" y="27"/>
                  </a:cubicBezTo>
                  <a:cubicBezTo>
                    <a:pt x="37" y="36"/>
                    <a:pt x="35" y="44"/>
                    <a:pt x="30" y="5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5" name="Freeform 295">
              <a:extLst>
                <a:ext uri="{FF2B5EF4-FFF2-40B4-BE49-F238E27FC236}">
                  <a16:creationId xmlns:a16="http://schemas.microsoft.com/office/drawing/2014/main" id="{5858B866-1F51-4AC4-BE2A-F99FEA36EAB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45363" y="3065463"/>
              <a:ext cx="458788" cy="457200"/>
            </a:xfrm>
            <a:custGeom>
              <a:avLst/>
              <a:gdLst>
                <a:gd name="T0" fmla="*/ 70 w 139"/>
                <a:gd name="T1" fmla="*/ 0 h 139"/>
                <a:gd name="T2" fmla="*/ 0 w 139"/>
                <a:gd name="T3" fmla="*/ 70 h 139"/>
                <a:gd name="T4" fmla="*/ 139 w 139"/>
                <a:gd name="T5" fmla="*/ 70 h 139"/>
                <a:gd name="T6" fmla="*/ 38 w 139"/>
                <a:gd name="T7" fmla="*/ 65 h 139"/>
                <a:gd name="T8" fmla="*/ 65 w 139"/>
                <a:gd name="T9" fmla="*/ 45 h 139"/>
                <a:gd name="T10" fmla="*/ 38 w 139"/>
                <a:gd name="T11" fmla="*/ 65 h 139"/>
                <a:gd name="T12" fmla="*/ 129 w 139"/>
                <a:gd name="T13" fmla="*/ 65 h 139"/>
                <a:gd name="T14" fmla="*/ 106 w 139"/>
                <a:gd name="T15" fmla="*/ 35 h 139"/>
                <a:gd name="T16" fmla="*/ 106 w 139"/>
                <a:gd name="T17" fmla="*/ 23 h 139"/>
                <a:gd name="T18" fmla="*/ 97 w 139"/>
                <a:gd name="T19" fmla="*/ 17 h 139"/>
                <a:gd name="T20" fmla="*/ 75 w 139"/>
                <a:gd name="T21" fmla="*/ 11 h 139"/>
                <a:gd name="T22" fmla="*/ 75 w 139"/>
                <a:gd name="T23" fmla="*/ 35 h 139"/>
                <a:gd name="T24" fmla="*/ 75 w 139"/>
                <a:gd name="T25" fmla="*/ 45 h 139"/>
                <a:gd name="T26" fmla="*/ 102 w 139"/>
                <a:gd name="T27" fmla="*/ 65 h 139"/>
                <a:gd name="T28" fmla="*/ 75 w 139"/>
                <a:gd name="T29" fmla="*/ 45 h 139"/>
                <a:gd name="T30" fmla="*/ 65 w 139"/>
                <a:gd name="T31" fmla="*/ 35 h 139"/>
                <a:gd name="T32" fmla="*/ 65 w 139"/>
                <a:gd name="T33" fmla="*/ 11 h 139"/>
                <a:gd name="T34" fmla="*/ 37 w 139"/>
                <a:gd name="T35" fmla="*/ 25 h 139"/>
                <a:gd name="T36" fmla="*/ 42 w 139"/>
                <a:gd name="T37" fmla="*/ 17 h 139"/>
                <a:gd name="T38" fmla="*/ 33 w 139"/>
                <a:gd name="T39" fmla="*/ 35 h 139"/>
                <a:gd name="T40" fmla="*/ 10 w 139"/>
                <a:gd name="T41" fmla="*/ 65 h 139"/>
                <a:gd name="T42" fmla="*/ 102 w 139"/>
                <a:gd name="T43" fmla="*/ 75 h 139"/>
                <a:gd name="T44" fmla="*/ 75 w 139"/>
                <a:gd name="T45" fmla="*/ 95 h 139"/>
                <a:gd name="T46" fmla="*/ 102 w 139"/>
                <a:gd name="T47" fmla="*/ 75 h 139"/>
                <a:gd name="T48" fmla="*/ 10 w 139"/>
                <a:gd name="T49" fmla="*/ 75 h 139"/>
                <a:gd name="T50" fmla="*/ 33 w 139"/>
                <a:gd name="T51" fmla="*/ 105 h 139"/>
                <a:gd name="T52" fmla="*/ 33 w 139"/>
                <a:gd name="T53" fmla="*/ 117 h 139"/>
                <a:gd name="T54" fmla="*/ 42 w 139"/>
                <a:gd name="T55" fmla="*/ 122 h 139"/>
                <a:gd name="T56" fmla="*/ 65 w 139"/>
                <a:gd name="T57" fmla="*/ 128 h 139"/>
                <a:gd name="T58" fmla="*/ 65 w 139"/>
                <a:gd name="T59" fmla="*/ 104 h 139"/>
                <a:gd name="T60" fmla="*/ 65 w 139"/>
                <a:gd name="T61" fmla="*/ 95 h 139"/>
                <a:gd name="T62" fmla="*/ 38 w 139"/>
                <a:gd name="T63" fmla="*/ 75 h 139"/>
                <a:gd name="T64" fmla="*/ 65 w 139"/>
                <a:gd name="T65" fmla="*/ 95 h 139"/>
                <a:gd name="T66" fmla="*/ 75 w 139"/>
                <a:gd name="T67" fmla="*/ 104 h 139"/>
                <a:gd name="T68" fmla="*/ 75 w 139"/>
                <a:gd name="T69" fmla="*/ 128 h 139"/>
                <a:gd name="T70" fmla="*/ 102 w 139"/>
                <a:gd name="T71" fmla="*/ 114 h 139"/>
                <a:gd name="T72" fmla="*/ 97 w 139"/>
                <a:gd name="T73" fmla="*/ 122 h 139"/>
                <a:gd name="T74" fmla="*/ 106 w 139"/>
                <a:gd name="T75" fmla="*/ 105 h 139"/>
                <a:gd name="T76" fmla="*/ 129 w 139"/>
                <a:gd name="T77" fmla="*/ 7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39" h="139">
                  <a:moveTo>
                    <a:pt x="139" y="68"/>
                  </a:moveTo>
                  <a:cubicBezTo>
                    <a:pt x="138" y="31"/>
                    <a:pt x="107" y="0"/>
                    <a:pt x="70" y="0"/>
                  </a:cubicBezTo>
                  <a:cubicBezTo>
                    <a:pt x="32" y="0"/>
                    <a:pt x="1" y="31"/>
                    <a:pt x="0" y="68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108"/>
                    <a:pt x="31" y="139"/>
                    <a:pt x="70" y="139"/>
                  </a:cubicBezTo>
                  <a:cubicBezTo>
                    <a:pt x="108" y="139"/>
                    <a:pt x="139" y="108"/>
                    <a:pt x="139" y="70"/>
                  </a:cubicBezTo>
                  <a:cubicBezTo>
                    <a:pt x="139" y="69"/>
                    <a:pt x="139" y="69"/>
                    <a:pt x="139" y="68"/>
                  </a:cubicBezTo>
                  <a:moveTo>
                    <a:pt x="38" y="65"/>
                  </a:moveTo>
                  <a:cubicBezTo>
                    <a:pt x="38" y="55"/>
                    <a:pt x="40" y="47"/>
                    <a:pt x="42" y="39"/>
                  </a:cubicBezTo>
                  <a:cubicBezTo>
                    <a:pt x="49" y="42"/>
                    <a:pt x="57" y="44"/>
                    <a:pt x="65" y="45"/>
                  </a:cubicBezTo>
                  <a:cubicBezTo>
                    <a:pt x="65" y="65"/>
                    <a:pt x="65" y="65"/>
                    <a:pt x="65" y="65"/>
                  </a:cubicBezTo>
                  <a:cubicBezTo>
                    <a:pt x="38" y="65"/>
                    <a:pt x="38" y="65"/>
                    <a:pt x="38" y="65"/>
                  </a:cubicBezTo>
                  <a:moveTo>
                    <a:pt x="113" y="29"/>
                  </a:moveTo>
                  <a:cubicBezTo>
                    <a:pt x="122" y="39"/>
                    <a:pt x="128" y="51"/>
                    <a:pt x="129" y="65"/>
                  </a:cubicBezTo>
                  <a:cubicBezTo>
                    <a:pt x="112" y="65"/>
                    <a:pt x="112" y="65"/>
                    <a:pt x="112" y="65"/>
                  </a:cubicBezTo>
                  <a:cubicBezTo>
                    <a:pt x="111" y="54"/>
                    <a:pt x="109" y="43"/>
                    <a:pt x="106" y="35"/>
                  </a:cubicBezTo>
                  <a:cubicBezTo>
                    <a:pt x="109" y="33"/>
                    <a:pt x="111" y="31"/>
                    <a:pt x="113" y="29"/>
                  </a:cubicBezTo>
                  <a:moveTo>
                    <a:pt x="106" y="23"/>
                  </a:moveTo>
                  <a:cubicBezTo>
                    <a:pt x="105" y="23"/>
                    <a:pt x="103" y="24"/>
                    <a:pt x="102" y="25"/>
                  </a:cubicBezTo>
                  <a:cubicBezTo>
                    <a:pt x="100" y="22"/>
                    <a:pt x="99" y="19"/>
                    <a:pt x="97" y="17"/>
                  </a:cubicBezTo>
                  <a:cubicBezTo>
                    <a:pt x="100" y="18"/>
                    <a:pt x="103" y="20"/>
                    <a:pt x="106" y="23"/>
                  </a:cubicBezTo>
                  <a:moveTo>
                    <a:pt x="75" y="11"/>
                  </a:moveTo>
                  <a:cubicBezTo>
                    <a:pt x="82" y="13"/>
                    <a:pt x="89" y="20"/>
                    <a:pt x="94" y="30"/>
                  </a:cubicBezTo>
                  <a:cubicBezTo>
                    <a:pt x="88" y="33"/>
                    <a:pt x="81" y="34"/>
                    <a:pt x="75" y="35"/>
                  </a:cubicBezTo>
                  <a:cubicBezTo>
                    <a:pt x="75" y="11"/>
                    <a:pt x="75" y="11"/>
                    <a:pt x="75" y="11"/>
                  </a:cubicBezTo>
                  <a:moveTo>
                    <a:pt x="75" y="45"/>
                  </a:moveTo>
                  <a:cubicBezTo>
                    <a:pt x="82" y="44"/>
                    <a:pt x="90" y="42"/>
                    <a:pt x="97" y="39"/>
                  </a:cubicBezTo>
                  <a:cubicBezTo>
                    <a:pt x="100" y="47"/>
                    <a:pt x="101" y="55"/>
                    <a:pt x="102" y="65"/>
                  </a:cubicBezTo>
                  <a:cubicBezTo>
                    <a:pt x="75" y="65"/>
                    <a:pt x="75" y="65"/>
                    <a:pt x="75" y="65"/>
                  </a:cubicBezTo>
                  <a:cubicBezTo>
                    <a:pt x="75" y="45"/>
                    <a:pt x="75" y="45"/>
                    <a:pt x="75" y="45"/>
                  </a:cubicBezTo>
                  <a:moveTo>
                    <a:pt x="65" y="11"/>
                  </a:moveTo>
                  <a:cubicBezTo>
                    <a:pt x="65" y="35"/>
                    <a:pt x="65" y="35"/>
                    <a:pt x="65" y="35"/>
                  </a:cubicBezTo>
                  <a:cubicBezTo>
                    <a:pt x="58" y="34"/>
                    <a:pt x="52" y="33"/>
                    <a:pt x="46" y="30"/>
                  </a:cubicBezTo>
                  <a:cubicBezTo>
                    <a:pt x="51" y="20"/>
                    <a:pt x="57" y="13"/>
                    <a:pt x="65" y="11"/>
                  </a:cubicBezTo>
                  <a:moveTo>
                    <a:pt x="42" y="17"/>
                  </a:moveTo>
                  <a:cubicBezTo>
                    <a:pt x="41" y="19"/>
                    <a:pt x="39" y="22"/>
                    <a:pt x="37" y="25"/>
                  </a:cubicBezTo>
                  <a:cubicBezTo>
                    <a:pt x="36" y="24"/>
                    <a:pt x="35" y="23"/>
                    <a:pt x="33" y="23"/>
                  </a:cubicBezTo>
                  <a:cubicBezTo>
                    <a:pt x="36" y="20"/>
                    <a:pt x="39" y="18"/>
                    <a:pt x="42" y="17"/>
                  </a:cubicBezTo>
                  <a:moveTo>
                    <a:pt x="26" y="29"/>
                  </a:moveTo>
                  <a:cubicBezTo>
                    <a:pt x="28" y="31"/>
                    <a:pt x="31" y="33"/>
                    <a:pt x="33" y="35"/>
                  </a:cubicBezTo>
                  <a:cubicBezTo>
                    <a:pt x="30" y="43"/>
                    <a:pt x="28" y="54"/>
                    <a:pt x="28" y="65"/>
                  </a:cubicBezTo>
                  <a:cubicBezTo>
                    <a:pt x="10" y="65"/>
                    <a:pt x="10" y="65"/>
                    <a:pt x="10" y="65"/>
                  </a:cubicBezTo>
                  <a:cubicBezTo>
                    <a:pt x="12" y="51"/>
                    <a:pt x="17" y="39"/>
                    <a:pt x="26" y="29"/>
                  </a:cubicBezTo>
                  <a:moveTo>
                    <a:pt x="102" y="75"/>
                  </a:moveTo>
                  <a:cubicBezTo>
                    <a:pt x="101" y="84"/>
                    <a:pt x="100" y="92"/>
                    <a:pt x="97" y="100"/>
                  </a:cubicBezTo>
                  <a:cubicBezTo>
                    <a:pt x="90" y="97"/>
                    <a:pt x="82" y="95"/>
                    <a:pt x="75" y="95"/>
                  </a:cubicBezTo>
                  <a:cubicBezTo>
                    <a:pt x="75" y="75"/>
                    <a:pt x="75" y="75"/>
                    <a:pt x="75" y="75"/>
                  </a:cubicBezTo>
                  <a:cubicBezTo>
                    <a:pt x="102" y="75"/>
                    <a:pt x="102" y="75"/>
                    <a:pt x="102" y="75"/>
                  </a:cubicBezTo>
                  <a:moveTo>
                    <a:pt x="26" y="110"/>
                  </a:moveTo>
                  <a:cubicBezTo>
                    <a:pt x="17" y="100"/>
                    <a:pt x="12" y="88"/>
                    <a:pt x="10" y="75"/>
                  </a:cubicBezTo>
                  <a:cubicBezTo>
                    <a:pt x="28" y="75"/>
                    <a:pt x="28" y="75"/>
                    <a:pt x="28" y="75"/>
                  </a:cubicBezTo>
                  <a:cubicBezTo>
                    <a:pt x="28" y="85"/>
                    <a:pt x="30" y="96"/>
                    <a:pt x="33" y="105"/>
                  </a:cubicBezTo>
                  <a:cubicBezTo>
                    <a:pt x="31" y="106"/>
                    <a:pt x="28" y="108"/>
                    <a:pt x="26" y="110"/>
                  </a:cubicBezTo>
                  <a:moveTo>
                    <a:pt x="33" y="117"/>
                  </a:moveTo>
                  <a:cubicBezTo>
                    <a:pt x="35" y="116"/>
                    <a:pt x="36" y="115"/>
                    <a:pt x="37" y="114"/>
                  </a:cubicBezTo>
                  <a:cubicBezTo>
                    <a:pt x="39" y="117"/>
                    <a:pt x="41" y="120"/>
                    <a:pt x="42" y="122"/>
                  </a:cubicBezTo>
                  <a:cubicBezTo>
                    <a:pt x="39" y="121"/>
                    <a:pt x="36" y="119"/>
                    <a:pt x="33" y="117"/>
                  </a:cubicBezTo>
                  <a:moveTo>
                    <a:pt x="65" y="128"/>
                  </a:moveTo>
                  <a:cubicBezTo>
                    <a:pt x="57" y="126"/>
                    <a:pt x="51" y="119"/>
                    <a:pt x="46" y="109"/>
                  </a:cubicBezTo>
                  <a:cubicBezTo>
                    <a:pt x="52" y="107"/>
                    <a:pt x="58" y="105"/>
                    <a:pt x="65" y="104"/>
                  </a:cubicBezTo>
                  <a:cubicBezTo>
                    <a:pt x="65" y="128"/>
                    <a:pt x="65" y="128"/>
                    <a:pt x="65" y="128"/>
                  </a:cubicBezTo>
                  <a:moveTo>
                    <a:pt x="65" y="95"/>
                  </a:moveTo>
                  <a:cubicBezTo>
                    <a:pt x="57" y="95"/>
                    <a:pt x="49" y="97"/>
                    <a:pt x="42" y="100"/>
                  </a:cubicBezTo>
                  <a:cubicBezTo>
                    <a:pt x="40" y="92"/>
                    <a:pt x="38" y="84"/>
                    <a:pt x="38" y="75"/>
                  </a:cubicBezTo>
                  <a:cubicBezTo>
                    <a:pt x="65" y="75"/>
                    <a:pt x="65" y="75"/>
                    <a:pt x="65" y="75"/>
                  </a:cubicBezTo>
                  <a:cubicBezTo>
                    <a:pt x="65" y="95"/>
                    <a:pt x="65" y="95"/>
                    <a:pt x="65" y="95"/>
                  </a:cubicBezTo>
                  <a:moveTo>
                    <a:pt x="75" y="128"/>
                  </a:moveTo>
                  <a:cubicBezTo>
                    <a:pt x="75" y="104"/>
                    <a:pt x="75" y="104"/>
                    <a:pt x="75" y="104"/>
                  </a:cubicBezTo>
                  <a:cubicBezTo>
                    <a:pt x="81" y="105"/>
                    <a:pt x="88" y="107"/>
                    <a:pt x="94" y="109"/>
                  </a:cubicBezTo>
                  <a:cubicBezTo>
                    <a:pt x="89" y="119"/>
                    <a:pt x="82" y="126"/>
                    <a:pt x="75" y="128"/>
                  </a:cubicBezTo>
                  <a:moveTo>
                    <a:pt x="97" y="122"/>
                  </a:moveTo>
                  <a:cubicBezTo>
                    <a:pt x="99" y="120"/>
                    <a:pt x="100" y="117"/>
                    <a:pt x="102" y="114"/>
                  </a:cubicBezTo>
                  <a:cubicBezTo>
                    <a:pt x="103" y="115"/>
                    <a:pt x="105" y="116"/>
                    <a:pt x="106" y="117"/>
                  </a:cubicBezTo>
                  <a:cubicBezTo>
                    <a:pt x="103" y="119"/>
                    <a:pt x="100" y="121"/>
                    <a:pt x="97" y="122"/>
                  </a:cubicBezTo>
                  <a:moveTo>
                    <a:pt x="113" y="110"/>
                  </a:moveTo>
                  <a:cubicBezTo>
                    <a:pt x="111" y="108"/>
                    <a:pt x="109" y="106"/>
                    <a:pt x="106" y="105"/>
                  </a:cubicBezTo>
                  <a:cubicBezTo>
                    <a:pt x="109" y="96"/>
                    <a:pt x="111" y="85"/>
                    <a:pt x="112" y="75"/>
                  </a:cubicBezTo>
                  <a:cubicBezTo>
                    <a:pt x="129" y="75"/>
                    <a:pt x="129" y="75"/>
                    <a:pt x="129" y="75"/>
                  </a:cubicBezTo>
                  <a:cubicBezTo>
                    <a:pt x="128" y="88"/>
                    <a:pt x="122" y="100"/>
                    <a:pt x="113" y="110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6" name="Freeform 296">
              <a:extLst>
                <a:ext uri="{FF2B5EF4-FFF2-40B4-BE49-F238E27FC236}">
                  <a16:creationId xmlns:a16="http://schemas.microsoft.com/office/drawing/2014/main" id="{D8761BB9-FBD9-4491-A0CA-BAF73C3C4D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48538" y="3065463"/>
              <a:ext cx="450850" cy="214313"/>
            </a:xfrm>
            <a:custGeom>
              <a:avLst/>
              <a:gdLst>
                <a:gd name="T0" fmla="*/ 69 w 137"/>
                <a:gd name="T1" fmla="*/ 0 h 65"/>
                <a:gd name="T2" fmla="*/ 69 w 137"/>
                <a:gd name="T3" fmla="*/ 0 h 65"/>
                <a:gd name="T4" fmla="*/ 36 w 137"/>
                <a:gd name="T5" fmla="*/ 25 h 65"/>
                <a:gd name="T6" fmla="*/ 41 w 137"/>
                <a:gd name="T7" fmla="*/ 17 h 65"/>
                <a:gd name="T8" fmla="*/ 33 w 137"/>
                <a:gd name="T9" fmla="*/ 23 h 65"/>
                <a:gd name="T10" fmla="*/ 36 w 137"/>
                <a:gd name="T11" fmla="*/ 25 h 65"/>
                <a:gd name="T12" fmla="*/ 101 w 137"/>
                <a:gd name="T13" fmla="*/ 25 h 65"/>
                <a:gd name="T14" fmla="*/ 96 w 137"/>
                <a:gd name="T15" fmla="*/ 17 h 65"/>
                <a:gd name="T16" fmla="*/ 105 w 137"/>
                <a:gd name="T17" fmla="*/ 23 h 65"/>
                <a:gd name="T18" fmla="*/ 64 w 137"/>
                <a:gd name="T19" fmla="*/ 35 h 65"/>
                <a:gd name="T20" fmla="*/ 64 w 137"/>
                <a:gd name="T21" fmla="*/ 11 h 65"/>
                <a:gd name="T22" fmla="*/ 45 w 137"/>
                <a:gd name="T23" fmla="*/ 30 h 65"/>
                <a:gd name="T24" fmla="*/ 64 w 137"/>
                <a:gd name="T25" fmla="*/ 35 h 65"/>
                <a:gd name="T26" fmla="*/ 74 w 137"/>
                <a:gd name="T27" fmla="*/ 35 h 65"/>
                <a:gd name="T28" fmla="*/ 74 w 137"/>
                <a:gd name="T29" fmla="*/ 11 h 65"/>
                <a:gd name="T30" fmla="*/ 93 w 137"/>
                <a:gd name="T31" fmla="*/ 30 h 65"/>
                <a:gd name="T32" fmla="*/ 64 w 137"/>
                <a:gd name="T33" fmla="*/ 45 h 65"/>
                <a:gd name="T34" fmla="*/ 64 w 137"/>
                <a:gd name="T35" fmla="*/ 45 h 65"/>
                <a:gd name="T36" fmla="*/ 76 w 137"/>
                <a:gd name="T37" fmla="*/ 44 h 65"/>
                <a:gd name="T38" fmla="*/ 0 w 137"/>
                <a:gd name="T39" fmla="*/ 62 h 65"/>
                <a:gd name="T40" fmla="*/ 0 w 137"/>
                <a:gd name="T41" fmla="*/ 62 h 65"/>
                <a:gd name="T42" fmla="*/ 90 w 137"/>
                <a:gd name="T43" fmla="*/ 4 h 65"/>
                <a:gd name="T44" fmla="*/ 27 w 137"/>
                <a:gd name="T45" fmla="*/ 65 h 65"/>
                <a:gd name="T46" fmla="*/ 25 w 137"/>
                <a:gd name="T47" fmla="*/ 29 h 65"/>
                <a:gd name="T48" fmla="*/ 10 w 137"/>
                <a:gd name="T49" fmla="*/ 65 h 65"/>
                <a:gd name="T50" fmla="*/ 64 w 137"/>
                <a:gd name="T51" fmla="*/ 65 h 65"/>
                <a:gd name="T52" fmla="*/ 41 w 137"/>
                <a:gd name="T53" fmla="*/ 39 h 65"/>
                <a:gd name="T54" fmla="*/ 37 w 137"/>
                <a:gd name="T55" fmla="*/ 65 h 65"/>
                <a:gd name="T56" fmla="*/ 101 w 137"/>
                <a:gd name="T57" fmla="*/ 65 h 65"/>
                <a:gd name="T58" fmla="*/ 101 w 137"/>
                <a:gd name="T59" fmla="*/ 65 h 65"/>
                <a:gd name="T60" fmla="*/ 96 w 137"/>
                <a:gd name="T61" fmla="*/ 39 h 65"/>
                <a:gd name="T62" fmla="*/ 128 w 137"/>
                <a:gd name="T63" fmla="*/ 65 h 65"/>
                <a:gd name="T64" fmla="*/ 128 w 137"/>
                <a:gd name="T65" fmla="*/ 65 h 65"/>
                <a:gd name="T66" fmla="*/ 112 w 137"/>
                <a:gd name="T67" fmla="*/ 2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7" h="65">
                  <a:moveTo>
                    <a:pt x="73" y="0"/>
                  </a:moveTo>
                  <a:cubicBezTo>
                    <a:pt x="72" y="0"/>
                    <a:pt x="70" y="0"/>
                    <a:pt x="69" y="0"/>
                  </a:cubicBezTo>
                  <a:cubicBezTo>
                    <a:pt x="67" y="0"/>
                    <a:pt x="66" y="0"/>
                    <a:pt x="65" y="0"/>
                  </a:cubicBezTo>
                  <a:cubicBezTo>
                    <a:pt x="66" y="0"/>
                    <a:pt x="67" y="0"/>
                    <a:pt x="69" y="0"/>
                  </a:cubicBezTo>
                  <a:cubicBezTo>
                    <a:pt x="70" y="0"/>
                    <a:pt x="72" y="0"/>
                    <a:pt x="73" y="0"/>
                  </a:cubicBezTo>
                  <a:moveTo>
                    <a:pt x="36" y="25"/>
                  </a:moveTo>
                  <a:cubicBezTo>
                    <a:pt x="35" y="24"/>
                    <a:pt x="34" y="23"/>
                    <a:pt x="32" y="23"/>
                  </a:cubicBezTo>
                  <a:cubicBezTo>
                    <a:pt x="35" y="20"/>
                    <a:pt x="38" y="18"/>
                    <a:pt x="41" y="17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8" y="19"/>
                    <a:pt x="35" y="20"/>
                    <a:pt x="33" y="23"/>
                  </a:cubicBezTo>
                  <a:cubicBezTo>
                    <a:pt x="34" y="23"/>
                    <a:pt x="35" y="24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moveTo>
                    <a:pt x="101" y="25"/>
                  </a:move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4" y="23"/>
                    <a:pt x="105" y="23"/>
                  </a:cubicBezTo>
                  <a:cubicBezTo>
                    <a:pt x="102" y="20"/>
                    <a:pt x="99" y="19"/>
                    <a:pt x="96" y="17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9" y="18"/>
                    <a:pt x="102" y="20"/>
                    <a:pt x="105" y="23"/>
                  </a:cubicBezTo>
                  <a:cubicBezTo>
                    <a:pt x="104" y="23"/>
                    <a:pt x="102" y="24"/>
                    <a:pt x="101" y="25"/>
                  </a:cubicBezTo>
                  <a:moveTo>
                    <a:pt x="64" y="35"/>
                  </a:moveTo>
                  <a:cubicBezTo>
                    <a:pt x="57" y="34"/>
                    <a:pt x="51" y="33"/>
                    <a:pt x="45" y="30"/>
                  </a:cubicBezTo>
                  <a:cubicBezTo>
                    <a:pt x="50" y="20"/>
                    <a:pt x="56" y="13"/>
                    <a:pt x="64" y="11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56" y="13"/>
                    <a:pt x="50" y="20"/>
                    <a:pt x="45" y="30"/>
                  </a:cubicBezTo>
                  <a:cubicBezTo>
                    <a:pt x="51" y="33"/>
                    <a:pt x="57" y="34"/>
                    <a:pt x="64" y="35"/>
                  </a:cubicBezTo>
                  <a:cubicBezTo>
                    <a:pt x="64" y="35"/>
                    <a:pt x="64" y="35"/>
                    <a:pt x="64" y="35"/>
                  </a:cubicBezTo>
                  <a:moveTo>
                    <a:pt x="74" y="35"/>
                  </a:moveTo>
                  <a:cubicBezTo>
                    <a:pt x="74" y="35"/>
                    <a:pt x="74" y="35"/>
                    <a:pt x="74" y="35"/>
                  </a:cubicBezTo>
                  <a:cubicBezTo>
                    <a:pt x="80" y="34"/>
                    <a:pt x="86" y="33"/>
                    <a:pt x="92" y="30"/>
                  </a:cubicBezTo>
                  <a:cubicBezTo>
                    <a:pt x="88" y="20"/>
                    <a:pt x="81" y="13"/>
                    <a:pt x="74" y="11"/>
                  </a:cubicBezTo>
                  <a:cubicBezTo>
                    <a:pt x="74" y="11"/>
                    <a:pt x="74" y="11"/>
                    <a:pt x="74" y="11"/>
                  </a:cubicBezTo>
                  <a:cubicBezTo>
                    <a:pt x="81" y="13"/>
                    <a:pt x="88" y="20"/>
                    <a:pt x="93" y="30"/>
                  </a:cubicBezTo>
                  <a:cubicBezTo>
                    <a:pt x="87" y="33"/>
                    <a:pt x="80" y="34"/>
                    <a:pt x="74" y="35"/>
                  </a:cubicBezTo>
                  <a:moveTo>
                    <a:pt x="64" y="45"/>
                  </a:moveTo>
                  <a:cubicBezTo>
                    <a:pt x="63" y="45"/>
                    <a:pt x="63" y="45"/>
                    <a:pt x="62" y="44"/>
                  </a:cubicBezTo>
                  <a:cubicBezTo>
                    <a:pt x="63" y="45"/>
                    <a:pt x="63" y="45"/>
                    <a:pt x="64" y="45"/>
                  </a:cubicBezTo>
                  <a:moveTo>
                    <a:pt x="74" y="45"/>
                  </a:moveTo>
                  <a:cubicBezTo>
                    <a:pt x="74" y="45"/>
                    <a:pt x="75" y="45"/>
                    <a:pt x="76" y="44"/>
                  </a:cubicBezTo>
                  <a:cubicBezTo>
                    <a:pt x="75" y="45"/>
                    <a:pt x="74" y="45"/>
                    <a:pt x="74" y="45"/>
                  </a:cubicBezTo>
                  <a:moveTo>
                    <a:pt x="0" y="62"/>
                  </a:moveTo>
                  <a:cubicBezTo>
                    <a:pt x="2" y="36"/>
                    <a:pt x="21" y="12"/>
                    <a:pt x="47" y="4"/>
                  </a:cubicBezTo>
                  <a:cubicBezTo>
                    <a:pt x="22" y="12"/>
                    <a:pt x="3" y="35"/>
                    <a:pt x="0" y="62"/>
                  </a:cubicBezTo>
                  <a:moveTo>
                    <a:pt x="137" y="62"/>
                  </a:moveTo>
                  <a:cubicBezTo>
                    <a:pt x="134" y="34"/>
                    <a:pt x="115" y="12"/>
                    <a:pt x="90" y="4"/>
                  </a:cubicBezTo>
                  <a:cubicBezTo>
                    <a:pt x="116" y="12"/>
                    <a:pt x="136" y="36"/>
                    <a:pt x="137" y="62"/>
                  </a:cubicBezTo>
                  <a:moveTo>
                    <a:pt x="27" y="65"/>
                  </a:moveTo>
                  <a:cubicBezTo>
                    <a:pt x="9" y="65"/>
                    <a:pt x="9" y="65"/>
                    <a:pt x="9" y="65"/>
                  </a:cubicBezTo>
                  <a:cubicBezTo>
                    <a:pt x="11" y="51"/>
                    <a:pt x="16" y="3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16" y="39"/>
                    <a:pt x="11" y="51"/>
                    <a:pt x="10" y="65"/>
                  </a:cubicBezTo>
                  <a:cubicBezTo>
                    <a:pt x="27" y="65"/>
                    <a:pt x="27" y="65"/>
                    <a:pt x="27" y="65"/>
                  </a:cubicBezTo>
                  <a:moveTo>
                    <a:pt x="64" y="65"/>
                  </a:moveTo>
                  <a:cubicBezTo>
                    <a:pt x="37" y="65"/>
                    <a:pt x="37" y="65"/>
                    <a:pt x="37" y="65"/>
                  </a:cubicBezTo>
                  <a:cubicBezTo>
                    <a:pt x="37" y="55"/>
                    <a:pt x="39" y="47"/>
                    <a:pt x="41" y="39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39" y="47"/>
                    <a:pt x="37" y="55"/>
                    <a:pt x="37" y="65"/>
                  </a:cubicBezTo>
                  <a:cubicBezTo>
                    <a:pt x="64" y="65"/>
                    <a:pt x="64" y="65"/>
                    <a:pt x="64" y="65"/>
                  </a:cubicBezTo>
                  <a:moveTo>
                    <a:pt x="101" y="65"/>
                  </a:moveTo>
                  <a:cubicBezTo>
                    <a:pt x="74" y="65"/>
                    <a:pt x="74" y="65"/>
                    <a:pt x="74" y="65"/>
                  </a:cubicBezTo>
                  <a:cubicBezTo>
                    <a:pt x="101" y="65"/>
                    <a:pt x="101" y="65"/>
                    <a:pt x="101" y="65"/>
                  </a:cubicBezTo>
                  <a:cubicBezTo>
                    <a:pt x="100" y="55"/>
                    <a:pt x="99" y="47"/>
                    <a:pt x="96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9" y="47"/>
                    <a:pt x="100" y="55"/>
                    <a:pt x="101" y="65"/>
                  </a:cubicBezTo>
                  <a:moveTo>
                    <a:pt x="128" y="65"/>
                  </a:moveTo>
                  <a:cubicBezTo>
                    <a:pt x="111" y="65"/>
                    <a:pt x="111" y="65"/>
                    <a:pt x="111" y="65"/>
                  </a:cubicBezTo>
                  <a:cubicBezTo>
                    <a:pt x="128" y="65"/>
                    <a:pt x="128" y="65"/>
                    <a:pt x="128" y="65"/>
                  </a:cubicBezTo>
                  <a:cubicBezTo>
                    <a:pt x="126" y="51"/>
                    <a:pt x="121" y="39"/>
                    <a:pt x="112" y="29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21" y="39"/>
                    <a:pt x="127" y="51"/>
                    <a:pt x="128" y="65"/>
                  </a:cubicBezTo>
                </a:path>
              </a:pathLst>
            </a:custGeom>
            <a:solidFill>
              <a:srgbClr val="18499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7" name="Freeform 297">
              <a:extLst>
                <a:ext uri="{FF2B5EF4-FFF2-40B4-BE49-F238E27FC236}">
                  <a16:creationId xmlns:a16="http://schemas.microsoft.com/office/drawing/2014/main" id="{94C8564C-DEBA-4D07-877E-A1CEC1AEA95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348538" y="3065463"/>
              <a:ext cx="455613" cy="214313"/>
            </a:xfrm>
            <a:custGeom>
              <a:avLst/>
              <a:gdLst>
                <a:gd name="T0" fmla="*/ 36 w 138"/>
                <a:gd name="T1" fmla="*/ 25 h 65"/>
                <a:gd name="T2" fmla="*/ 41 w 138"/>
                <a:gd name="T3" fmla="*/ 17 h 65"/>
                <a:gd name="T4" fmla="*/ 32 w 138"/>
                <a:gd name="T5" fmla="*/ 23 h 65"/>
                <a:gd name="T6" fmla="*/ 36 w 138"/>
                <a:gd name="T7" fmla="*/ 25 h 65"/>
                <a:gd name="T8" fmla="*/ 101 w 138"/>
                <a:gd name="T9" fmla="*/ 25 h 65"/>
                <a:gd name="T10" fmla="*/ 101 w 138"/>
                <a:gd name="T11" fmla="*/ 25 h 65"/>
                <a:gd name="T12" fmla="*/ 96 w 138"/>
                <a:gd name="T13" fmla="*/ 17 h 65"/>
                <a:gd name="T14" fmla="*/ 96 w 138"/>
                <a:gd name="T15" fmla="*/ 17 h 65"/>
                <a:gd name="T16" fmla="*/ 45 w 138"/>
                <a:gd name="T17" fmla="*/ 30 h 65"/>
                <a:gd name="T18" fmla="*/ 64 w 138"/>
                <a:gd name="T19" fmla="*/ 35 h 65"/>
                <a:gd name="T20" fmla="*/ 64 w 138"/>
                <a:gd name="T21" fmla="*/ 11 h 65"/>
                <a:gd name="T22" fmla="*/ 64 w 138"/>
                <a:gd name="T23" fmla="*/ 11 h 65"/>
                <a:gd name="T24" fmla="*/ 74 w 138"/>
                <a:gd name="T25" fmla="*/ 35 h 65"/>
                <a:gd name="T26" fmla="*/ 74 w 138"/>
                <a:gd name="T27" fmla="*/ 11 h 65"/>
                <a:gd name="T28" fmla="*/ 74 w 138"/>
                <a:gd name="T29" fmla="*/ 11 h 65"/>
                <a:gd name="T30" fmla="*/ 74 w 138"/>
                <a:gd name="T31" fmla="*/ 35 h 65"/>
                <a:gd name="T32" fmla="*/ 128 w 138"/>
                <a:gd name="T33" fmla="*/ 65 h 65"/>
                <a:gd name="T34" fmla="*/ 112 w 138"/>
                <a:gd name="T35" fmla="*/ 29 h 65"/>
                <a:gd name="T36" fmla="*/ 105 w 138"/>
                <a:gd name="T37" fmla="*/ 35 h 65"/>
                <a:gd name="T38" fmla="*/ 111 w 138"/>
                <a:gd name="T39" fmla="*/ 65 h 65"/>
                <a:gd name="T40" fmla="*/ 96 w 138"/>
                <a:gd name="T41" fmla="*/ 39 h 65"/>
                <a:gd name="T42" fmla="*/ 96 w 138"/>
                <a:gd name="T43" fmla="*/ 39 h 65"/>
                <a:gd name="T44" fmla="*/ 74 w 138"/>
                <a:gd name="T45" fmla="*/ 45 h 65"/>
                <a:gd name="T46" fmla="*/ 74 w 138"/>
                <a:gd name="T47" fmla="*/ 65 h 65"/>
                <a:gd name="T48" fmla="*/ 64 w 138"/>
                <a:gd name="T49" fmla="*/ 65 h 65"/>
                <a:gd name="T50" fmla="*/ 64 w 138"/>
                <a:gd name="T51" fmla="*/ 45 h 65"/>
                <a:gd name="T52" fmla="*/ 62 w 138"/>
                <a:gd name="T53" fmla="*/ 44 h 65"/>
                <a:gd name="T54" fmla="*/ 41 w 138"/>
                <a:gd name="T55" fmla="*/ 39 h 65"/>
                <a:gd name="T56" fmla="*/ 37 w 138"/>
                <a:gd name="T57" fmla="*/ 65 h 65"/>
                <a:gd name="T58" fmla="*/ 27 w 138"/>
                <a:gd name="T59" fmla="*/ 65 h 65"/>
                <a:gd name="T60" fmla="*/ 25 w 138"/>
                <a:gd name="T61" fmla="*/ 29 h 65"/>
                <a:gd name="T62" fmla="*/ 25 w 138"/>
                <a:gd name="T63" fmla="*/ 29 h 65"/>
                <a:gd name="T64" fmla="*/ 0 w 138"/>
                <a:gd name="T65" fmla="*/ 65 h 65"/>
                <a:gd name="T66" fmla="*/ 47 w 138"/>
                <a:gd name="T67" fmla="*/ 4 h 65"/>
                <a:gd name="T68" fmla="*/ 69 w 138"/>
                <a:gd name="T69" fmla="*/ 0 h 65"/>
                <a:gd name="T70" fmla="*/ 90 w 138"/>
                <a:gd name="T71" fmla="*/ 4 h 65"/>
                <a:gd name="T72" fmla="*/ 138 w 138"/>
                <a:gd name="T73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38" h="65">
                  <a:moveTo>
                    <a:pt x="36" y="25"/>
                  </a:moveTo>
                  <a:cubicBezTo>
                    <a:pt x="36" y="25"/>
                    <a:pt x="36" y="25"/>
                    <a:pt x="36" y="25"/>
                  </a:cubicBezTo>
                  <a:cubicBezTo>
                    <a:pt x="38" y="22"/>
                    <a:pt x="40" y="19"/>
                    <a:pt x="42" y="17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38" y="18"/>
                    <a:pt x="35" y="20"/>
                    <a:pt x="32" y="23"/>
                  </a:cubicBezTo>
                  <a:cubicBezTo>
                    <a:pt x="34" y="23"/>
                    <a:pt x="35" y="24"/>
                    <a:pt x="36" y="25"/>
                  </a:cubicBezTo>
                  <a:cubicBezTo>
                    <a:pt x="36" y="25"/>
                    <a:pt x="36" y="25"/>
                    <a:pt x="36" y="25"/>
                  </a:cubicBezTo>
                  <a:moveTo>
                    <a:pt x="96" y="17"/>
                  </a:moveTo>
                  <a:cubicBezTo>
                    <a:pt x="98" y="19"/>
                    <a:pt x="99" y="22"/>
                    <a:pt x="101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4" y="23"/>
                    <a:pt x="105" y="23"/>
                  </a:cubicBezTo>
                  <a:cubicBezTo>
                    <a:pt x="102" y="20"/>
                    <a:pt x="99" y="18"/>
                    <a:pt x="96" y="17"/>
                  </a:cubicBezTo>
                  <a:cubicBezTo>
                    <a:pt x="96" y="17"/>
                    <a:pt x="96" y="17"/>
                    <a:pt x="96" y="17"/>
                  </a:cubicBezTo>
                  <a:cubicBezTo>
                    <a:pt x="96" y="17"/>
                    <a:pt x="96" y="17"/>
                    <a:pt x="96" y="17"/>
                  </a:cubicBezTo>
                  <a:moveTo>
                    <a:pt x="64" y="11"/>
                  </a:moveTo>
                  <a:cubicBezTo>
                    <a:pt x="56" y="13"/>
                    <a:pt x="50" y="20"/>
                    <a:pt x="45" y="30"/>
                  </a:cubicBezTo>
                  <a:cubicBezTo>
                    <a:pt x="51" y="33"/>
                    <a:pt x="57" y="34"/>
                    <a:pt x="64" y="35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64" y="35"/>
                    <a:pt x="64" y="35"/>
                    <a:pt x="64" y="35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11"/>
                    <a:pt x="64" y="11"/>
                    <a:pt x="64" y="11"/>
                  </a:cubicBezTo>
                  <a:cubicBezTo>
                    <a:pt x="64" y="11"/>
                    <a:pt x="64" y="11"/>
                    <a:pt x="64" y="11"/>
                  </a:cubicBezTo>
                  <a:moveTo>
                    <a:pt x="74" y="35"/>
                  </a:moveTo>
                  <a:cubicBezTo>
                    <a:pt x="74" y="35"/>
                    <a:pt x="74" y="35"/>
                    <a:pt x="74" y="35"/>
                  </a:cubicBezTo>
                  <a:cubicBezTo>
                    <a:pt x="80" y="34"/>
                    <a:pt x="87" y="33"/>
                    <a:pt x="93" y="30"/>
                  </a:cubicBezTo>
                  <a:cubicBezTo>
                    <a:pt x="88" y="20"/>
                    <a:pt x="81" y="13"/>
                    <a:pt x="74" y="11"/>
                  </a:cubicBezTo>
                  <a:cubicBezTo>
                    <a:pt x="74" y="11"/>
                    <a:pt x="74" y="11"/>
                    <a:pt x="74" y="11"/>
                  </a:cubicBezTo>
                  <a:cubicBezTo>
                    <a:pt x="74" y="11"/>
                    <a:pt x="74" y="11"/>
                    <a:pt x="74" y="11"/>
                  </a:cubicBezTo>
                  <a:cubicBezTo>
                    <a:pt x="74" y="35"/>
                    <a:pt x="74" y="35"/>
                    <a:pt x="74" y="35"/>
                  </a:cubicBezTo>
                  <a:cubicBezTo>
                    <a:pt x="74" y="35"/>
                    <a:pt x="74" y="35"/>
                    <a:pt x="74" y="35"/>
                  </a:cubicBezTo>
                  <a:moveTo>
                    <a:pt x="138" y="65"/>
                  </a:moveTo>
                  <a:cubicBezTo>
                    <a:pt x="128" y="65"/>
                    <a:pt x="128" y="65"/>
                    <a:pt x="128" y="65"/>
                  </a:cubicBezTo>
                  <a:cubicBezTo>
                    <a:pt x="127" y="51"/>
                    <a:pt x="121" y="39"/>
                    <a:pt x="112" y="29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0" y="31"/>
                    <a:pt x="107" y="33"/>
                    <a:pt x="105" y="35"/>
                  </a:cubicBezTo>
                  <a:cubicBezTo>
                    <a:pt x="108" y="43"/>
                    <a:pt x="110" y="54"/>
                    <a:pt x="110" y="65"/>
                  </a:cubicBezTo>
                  <a:cubicBezTo>
                    <a:pt x="111" y="65"/>
                    <a:pt x="111" y="65"/>
                    <a:pt x="111" y="65"/>
                  </a:cubicBezTo>
                  <a:cubicBezTo>
                    <a:pt x="101" y="65"/>
                    <a:pt x="101" y="65"/>
                    <a:pt x="101" y="65"/>
                  </a:cubicBezTo>
                  <a:cubicBezTo>
                    <a:pt x="100" y="55"/>
                    <a:pt x="99" y="47"/>
                    <a:pt x="96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0" y="42"/>
                    <a:pt x="83" y="44"/>
                    <a:pt x="76" y="44"/>
                  </a:cubicBezTo>
                  <a:cubicBezTo>
                    <a:pt x="75" y="45"/>
                    <a:pt x="74" y="45"/>
                    <a:pt x="74" y="45"/>
                  </a:cubicBezTo>
                  <a:cubicBezTo>
                    <a:pt x="74" y="45"/>
                    <a:pt x="74" y="45"/>
                    <a:pt x="74" y="45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74" y="65"/>
                    <a:pt x="74" y="65"/>
                    <a:pt x="74" y="65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64" y="65"/>
                    <a:pt x="64" y="65"/>
                    <a:pt x="64" y="65"/>
                  </a:cubicBezTo>
                  <a:cubicBezTo>
                    <a:pt x="64" y="45"/>
                    <a:pt x="64" y="45"/>
                    <a:pt x="64" y="45"/>
                  </a:cubicBezTo>
                  <a:cubicBezTo>
                    <a:pt x="64" y="45"/>
                    <a:pt x="64" y="45"/>
                    <a:pt x="64" y="45"/>
                  </a:cubicBezTo>
                  <a:cubicBezTo>
                    <a:pt x="63" y="45"/>
                    <a:pt x="63" y="45"/>
                    <a:pt x="62" y="44"/>
                  </a:cubicBezTo>
                  <a:cubicBezTo>
                    <a:pt x="55" y="44"/>
                    <a:pt x="48" y="42"/>
                    <a:pt x="41" y="39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41" y="39"/>
                    <a:pt x="41" y="39"/>
                    <a:pt x="41" y="39"/>
                  </a:cubicBezTo>
                  <a:cubicBezTo>
                    <a:pt x="39" y="47"/>
                    <a:pt x="37" y="55"/>
                    <a:pt x="37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65"/>
                    <a:pt x="27" y="65"/>
                    <a:pt x="27" y="65"/>
                  </a:cubicBezTo>
                  <a:cubicBezTo>
                    <a:pt x="27" y="54"/>
                    <a:pt x="29" y="43"/>
                    <a:pt x="33" y="35"/>
                  </a:cubicBezTo>
                  <a:cubicBezTo>
                    <a:pt x="30" y="33"/>
                    <a:pt x="28" y="31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16" y="39"/>
                    <a:pt x="11" y="51"/>
                    <a:pt x="9" y="65"/>
                  </a:cubicBezTo>
                  <a:cubicBezTo>
                    <a:pt x="0" y="65"/>
                    <a:pt x="0" y="65"/>
                    <a:pt x="0" y="65"/>
                  </a:cubicBezTo>
                  <a:cubicBezTo>
                    <a:pt x="0" y="64"/>
                    <a:pt x="0" y="63"/>
                    <a:pt x="0" y="62"/>
                  </a:cubicBezTo>
                  <a:cubicBezTo>
                    <a:pt x="3" y="35"/>
                    <a:pt x="22" y="12"/>
                    <a:pt x="47" y="4"/>
                  </a:cubicBezTo>
                  <a:cubicBezTo>
                    <a:pt x="53" y="2"/>
                    <a:pt x="59" y="1"/>
                    <a:pt x="65" y="0"/>
                  </a:cubicBezTo>
                  <a:cubicBezTo>
                    <a:pt x="66" y="0"/>
                    <a:pt x="67" y="0"/>
                    <a:pt x="69" y="0"/>
                  </a:cubicBezTo>
                  <a:cubicBezTo>
                    <a:pt x="70" y="0"/>
                    <a:pt x="72" y="0"/>
                    <a:pt x="73" y="0"/>
                  </a:cubicBezTo>
                  <a:cubicBezTo>
                    <a:pt x="79" y="1"/>
                    <a:pt x="85" y="2"/>
                    <a:pt x="90" y="4"/>
                  </a:cubicBezTo>
                  <a:cubicBezTo>
                    <a:pt x="115" y="12"/>
                    <a:pt x="134" y="34"/>
                    <a:pt x="137" y="62"/>
                  </a:cubicBezTo>
                  <a:cubicBezTo>
                    <a:pt x="138" y="63"/>
                    <a:pt x="138" y="64"/>
                    <a:pt x="138" y="65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8" name="Freeform 298">
              <a:extLst>
                <a:ext uri="{FF2B5EF4-FFF2-40B4-BE49-F238E27FC236}">
                  <a16:creationId xmlns:a16="http://schemas.microsoft.com/office/drawing/2014/main" id="{9402F503-C084-4F34-B2BD-79B5EC5187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1051" y="2668588"/>
              <a:ext cx="449263" cy="55563"/>
            </a:xfrm>
            <a:custGeom>
              <a:avLst/>
              <a:gdLst>
                <a:gd name="T0" fmla="*/ 119 w 136"/>
                <a:gd name="T1" fmla="*/ 17 h 17"/>
                <a:gd name="T2" fmla="*/ 10 w 136"/>
                <a:gd name="T3" fmla="*/ 17 h 17"/>
                <a:gd name="T4" fmla="*/ 0 w 136"/>
                <a:gd name="T5" fmla="*/ 7 h 17"/>
                <a:gd name="T6" fmla="*/ 3 w 136"/>
                <a:gd name="T7" fmla="*/ 0 h 17"/>
                <a:gd name="T8" fmla="*/ 19 w 136"/>
                <a:gd name="T9" fmla="*/ 9 h 17"/>
                <a:gd name="T10" fmla="*/ 129 w 136"/>
                <a:gd name="T11" fmla="*/ 9 h 17"/>
                <a:gd name="T12" fmla="*/ 130 w 136"/>
                <a:gd name="T13" fmla="*/ 9 h 17"/>
                <a:gd name="T14" fmla="*/ 136 w 136"/>
                <a:gd name="T15" fmla="*/ 8 h 17"/>
                <a:gd name="T16" fmla="*/ 120 w 136"/>
                <a:gd name="T17" fmla="*/ 17 h 17"/>
                <a:gd name="T18" fmla="*/ 119 w 136"/>
                <a:gd name="T1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7">
                  <a:moveTo>
                    <a:pt x="119" y="17"/>
                  </a:moveTo>
                  <a:cubicBezTo>
                    <a:pt x="10" y="17"/>
                    <a:pt x="10" y="17"/>
                    <a:pt x="10" y="17"/>
                  </a:cubicBezTo>
                  <a:cubicBezTo>
                    <a:pt x="4" y="17"/>
                    <a:pt x="0" y="13"/>
                    <a:pt x="0" y="7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6" y="5"/>
                    <a:pt x="12" y="9"/>
                    <a:pt x="19" y="9"/>
                  </a:cubicBezTo>
                  <a:cubicBezTo>
                    <a:pt x="129" y="9"/>
                    <a:pt x="129" y="9"/>
                    <a:pt x="129" y="9"/>
                  </a:cubicBezTo>
                  <a:cubicBezTo>
                    <a:pt x="130" y="9"/>
                    <a:pt x="130" y="9"/>
                    <a:pt x="130" y="9"/>
                  </a:cubicBezTo>
                  <a:cubicBezTo>
                    <a:pt x="132" y="9"/>
                    <a:pt x="134" y="8"/>
                    <a:pt x="136" y="8"/>
                  </a:cubicBezTo>
                  <a:cubicBezTo>
                    <a:pt x="133" y="13"/>
                    <a:pt x="127" y="17"/>
                    <a:pt x="120" y="17"/>
                  </a:cubicBezTo>
                  <a:cubicBezTo>
                    <a:pt x="119" y="17"/>
                    <a:pt x="119" y="17"/>
                    <a:pt x="119" y="17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99" name="Freeform 299">
              <a:extLst>
                <a:ext uri="{FF2B5EF4-FFF2-40B4-BE49-F238E27FC236}">
                  <a16:creationId xmlns:a16="http://schemas.microsoft.com/office/drawing/2014/main" id="{9BFB139F-E5C7-43F7-96D4-35AF58BE919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04226" y="2432050"/>
              <a:ext cx="514350" cy="266700"/>
            </a:xfrm>
            <a:custGeom>
              <a:avLst/>
              <a:gdLst>
                <a:gd name="T0" fmla="*/ 18 w 156"/>
                <a:gd name="T1" fmla="*/ 45 h 81"/>
                <a:gd name="T2" fmla="*/ 0 w 156"/>
                <a:gd name="T3" fmla="*/ 63 h 81"/>
                <a:gd name="T4" fmla="*/ 18 w 156"/>
                <a:gd name="T5" fmla="*/ 81 h 81"/>
                <a:gd name="T6" fmla="*/ 128 w 156"/>
                <a:gd name="T7" fmla="*/ 81 h 81"/>
                <a:gd name="T8" fmla="*/ 129 w 156"/>
                <a:gd name="T9" fmla="*/ 81 h 81"/>
                <a:gd name="T10" fmla="*/ 156 w 156"/>
                <a:gd name="T11" fmla="*/ 52 h 81"/>
                <a:gd name="T12" fmla="*/ 128 w 156"/>
                <a:gd name="T13" fmla="*/ 24 h 81"/>
                <a:gd name="T14" fmla="*/ 116 w 156"/>
                <a:gd name="T15" fmla="*/ 27 h 81"/>
                <a:gd name="T16" fmla="*/ 113 w 156"/>
                <a:gd name="T17" fmla="*/ 27 h 81"/>
                <a:gd name="T18" fmla="*/ 111 w 156"/>
                <a:gd name="T19" fmla="*/ 27 h 81"/>
                <a:gd name="T20" fmla="*/ 108 w 156"/>
                <a:gd name="T21" fmla="*/ 23 h 81"/>
                <a:gd name="T22" fmla="*/ 72 w 156"/>
                <a:gd name="T23" fmla="*/ 0 h 81"/>
                <a:gd name="T24" fmla="*/ 33 w 156"/>
                <a:gd name="T25" fmla="*/ 39 h 81"/>
                <a:gd name="T26" fmla="*/ 27 w 156"/>
                <a:gd name="T27" fmla="*/ 45 h 81"/>
                <a:gd name="T28" fmla="*/ 18 w 156"/>
                <a:gd name="T29" fmla="*/ 4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6" h="81">
                  <a:moveTo>
                    <a:pt x="18" y="45"/>
                  </a:moveTo>
                  <a:cubicBezTo>
                    <a:pt x="8" y="45"/>
                    <a:pt x="0" y="53"/>
                    <a:pt x="0" y="63"/>
                  </a:cubicBezTo>
                  <a:cubicBezTo>
                    <a:pt x="0" y="73"/>
                    <a:pt x="8" y="81"/>
                    <a:pt x="18" y="81"/>
                  </a:cubicBezTo>
                  <a:cubicBezTo>
                    <a:pt x="128" y="81"/>
                    <a:pt x="128" y="81"/>
                    <a:pt x="128" y="81"/>
                  </a:cubicBezTo>
                  <a:cubicBezTo>
                    <a:pt x="129" y="81"/>
                    <a:pt x="129" y="81"/>
                    <a:pt x="129" y="81"/>
                  </a:cubicBezTo>
                  <a:cubicBezTo>
                    <a:pt x="144" y="80"/>
                    <a:pt x="156" y="68"/>
                    <a:pt x="156" y="52"/>
                  </a:cubicBezTo>
                  <a:cubicBezTo>
                    <a:pt x="156" y="37"/>
                    <a:pt x="143" y="24"/>
                    <a:pt x="128" y="24"/>
                  </a:cubicBezTo>
                  <a:cubicBezTo>
                    <a:pt x="123" y="24"/>
                    <a:pt x="120" y="25"/>
                    <a:pt x="116" y="27"/>
                  </a:cubicBezTo>
                  <a:cubicBezTo>
                    <a:pt x="115" y="27"/>
                    <a:pt x="114" y="27"/>
                    <a:pt x="113" y="27"/>
                  </a:cubicBezTo>
                  <a:cubicBezTo>
                    <a:pt x="113" y="27"/>
                    <a:pt x="112" y="27"/>
                    <a:pt x="111" y="27"/>
                  </a:cubicBezTo>
                  <a:cubicBezTo>
                    <a:pt x="110" y="26"/>
                    <a:pt x="108" y="25"/>
                    <a:pt x="108" y="23"/>
                  </a:cubicBezTo>
                  <a:cubicBezTo>
                    <a:pt x="102" y="9"/>
                    <a:pt x="88" y="0"/>
                    <a:pt x="72" y="0"/>
                  </a:cubicBezTo>
                  <a:cubicBezTo>
                    <a:pt x="51" y="0"/>
                    <a:pt x="33" y="17"/>
                    <a:pt x="33" y="39"/>
                  </a:cubicBezTo>
                  <a:cubicBezTo>
                    <a:pt x="33" y="42"/>
                    <a:pt x="30" y="45"/>
                    <a:pt x="27" y="45"/>
                  </a:cubicBezTo>
                  <a:cubicBezTo>
                    <a:pt x="18" y="45"/>
                    <a:pt x="18" y="45"/>
                    <a:pt x="18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0" name="Freeform 300">
              <a:extLst>
                <a:ext uri="{FF2B5EF4-FFF2-40B4-BE49-F238E27FC236}">
                  <a16:creationId xmlns:a16="http://schemas.microsoft.com/office/drawing/2014/main" id="{B9DB6991-D2A9-4B66-A2B6-A9C54DAF75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31213" y="2457450"/>
              <a:ext cx="461963" cy="214313"/>
            </a:xfrm>
            <a:custGeom>
              <a:avLst/>
              <a:gdLst>
                <a:gd name="T0" fmla="*/ 10 w 140"/>
                <a:gd name="T1" fmla="*/ 65 h 65"/>
                <a:gd name="T2" fmla="*/ 0 w 140"/>
                <a:gd name="T3" fmla="*/ 55 h 65"/>
                <a:gd name="T4" fmla="*/ 10 w 140"/>
                <a:gd name="T5" fmla="*/ 45 h 65"/>
                <a:gd name="T6" fmla="*/ 19 w 140"/>
                <a:gd name="T7" fmla="*/ 45 h 65"/>
                <a:gd name="T8" fmla="*/ 33 w 140"/>
                <a:gd name="T9" fmla="*/ 31 h 65"/>
                <a:gd name="T10" fmla="*/ 64 w 140"/>
                <a:gd name="T11" fmla="*/ 0 h 65"/>
                <a:gd name="T12" fmla="*/ 92 w 140"/>
                <a:gd name="T13" fmla="*/ 19 h 65"/>
                <a:gd name="T14" fmla="*/ 100 w 140"/>
                <a:gd name="T15" fmla="*/ 26 h 65"/>
                <a:gd name="T16" fmla="*/ 105 w 140"/>
                <a:gd name="T17" fmla="*/ 27 h 65"/>
                <a:gd name="T18" fmla="*/ 111 w 140"/>
                <a:gd name="T19" fmla="*/ 26 h 65"/>
                <a:gd name="T20" fmla="*/ 120 w 140"/>
                <a:gd name="T21" fmla="*/ 24 h 65"/>
                <a:gd name="T22" fmla="*/ 140 w 140"/>
                <a:gd name="T23" fmla="*/ 44 h 65"/>
                <a:gd name="T24" fmla="*/ 120 w 140"/>
                <a:gd name="T25" fmla="*/ 65 h 65"/>
                <a:gd name="T26" fmla="*/ 120 w 140"/>
                <a:gd name="T27" fmla="*/ 65 h 65"/>
                <a:gd name="T28" fmla="*/ 10 w 140"/>
                <a:gd name="T2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65">
                  <a:moveTo>
                    <a:pt x="10" y="65"/>
                  </a:moveTo>
                  <a:cubicBezTo>
                    <a:pt x="5" y="65"/>
                    <a:pt x="0" y="60"/>
                    <a:pt x="0" y="55"/>
                  </a:cubicBezTo>
                  <a:cubicBezTo>
                    <a:pt x="0" y="49"/>
                    <a:pt x="5" y="45"/>
                    <a:pt x="10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7" y="45"/>
                    <a:pt x="33" y="39"/>
                    <a:pt x="33" y="31"/>
                  </a:cubicBezTo>
                  <a:cubicBezTo>
                    <a:pt x="33" y="14"/>
                    <a:pt x="47" y="0"/>
                    <a:pt x="64" y="0"/>
                  </a:cubicBezTo>
                  <a:cubicBezTo>
                    <a:pt x="76" y="0"/>
                    <a:pt x="87" y="7"/>
                    <a:pt x="92" y="19"/>
                  </a:cubicBezTo>
                  <a:cubicBezTo>
                    <a:pt x="94" y="22"/>
                    <a:pt x="97" y="25"/>
                    <a:pt x="100" y="26"/>
                  </a:cubicBezTo>
                  <a:cubicBezTo>
                    <a:pt x="102" y="27"/>
                    <a:pt x="104" y="27"/>
                    <a:pt x="105" y="27"/>
                  </a:cubicBezTo>
                  <a:cubicBezTo>
                    <a:pt x="107" y="27"/>
                    <a:pt x="109" y="27"/>
                    <a:pt x="111" y="26"/>
                  </a:cubicBezTo>
                  <a:cubicBezTo>
                    <a:pt x="114" y="25"/>
                    <a:pt x="117" y="24"/>
                    <a:pt x="120" y="24"/>
                  </a:cubicBezTo>
                  <a:cubicBezTo>
                    <a:pt x="131" y="24"/>
                    <a:pt x="140" y="33"/>
                    <a:pt x="140" y="44"/>
                  </a:cubicBezTo>
                  <a:cubicBezTo>
                    <a:pt x="140" y="55"/>
                    <a:pt x="131" y="64"/>
                    <a:pt x="120" y="65"/>
                  </a:cubicBezTo>
                  <a:cubicBezTo>
                    <a:pt x="120" y="65"/>
                    <a:pt x="120" y="65"/>
                    <a:pt x="120" y="65"/>
                  </a:cubicBezTo>
                  <a:cubicBezTo>
                    <a:pt x="10" y="65"/>
                    <a:pt x="10" y="65"/>
                    <a:pt x="10" y="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1" name="Freeform 301">
              <a:extLst>
                <a:ext uri="{FF2B5EF4-FFF2-40B4-BE49-F238E27FC236}">
                  <a16:creationId xmlns:a16="http://schemas.microsoft.com/office/drawing/2014/main" id="{7D31038F-E226-4F16-8042-853D61722D4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23276" y="2527300"/>
              <a:ext cx="460375" cy="161925"/>
            </a:xfrm>
            <a:custGeom>
              <a:avLst/>
              <a:gdLst>
                <a:gd name="T0" fmla="*/ 33 w 139"/>
                <a:gd name="T1" fmla="*/ 18 h 49"/>
                <a:gd name="T2" fmla="*/ 33 w 139"/>
                <a:gd name="T3" fmla="*/ 15 h 49"/>
                <a:gd name="T4" fmla="*/ 37 w 139"/>
                <a:gd name="T5" fmla="*/ 0 h 49"/>
                <a:gd name="T6" fmla="*/ 35 w 139"/>
                <a:gd name="T7" fmla="*/ 10 h 49"/>
                <a:gd name="T8" fmla="*/ 33 w 139"/>
                <a:gd name="T9" fmla="*/ 18 h 49"/>
                <a:gd name="T10" fmla="*/ 120 w 139"/>
                <a:gd name="T11" fmla="*/ 49 h 49"/>
                <a:gd name="T12" fmla="*/ 10 w 139"/>
                <a:gd name="T13" fmla="*/ 49 h 49"/>
                <a:gd name="T14" fmla="*/ 0 w 139"/>
                <a:gd name="T15" fmla="*/ 39 h 49"/>
                <a:gd name="T16" fmla="*/ 2 w 139"/>
                <a:gd name="T17" fmla="*/ 33 h 49"/>
                <a:gd name="T18" fmla="*/ 2 w 139"/>
                <a:gd name="T19" fmla="*/ 34 h 49"/>
                <a:gd name="T20" fmla="*/ 12 w 139"/>
                <a:gd name="T21" fmla="*/ 44 h 49"/>
                <a:gd name="T22" fmla="*/ 122 w 139"/>
                <a:gd name="T23" fmla="*/ 44 h 49"/>
                <a:gd name="T24" fmla="*/ 122 w 139"/>
                <a:gd name="T25" fmla="*/ 44 h 49"/>
                <a:gd name="T26" fmla="*/ 139 w 139"/>
                <a:gd name="T27" fmla="*/ 34 h 49"/>
                <a:gd name="T28" fmla="*/ 120 w 139"/>
                <a:gd name="T29" fmla="*/ 48 h 49"/>
                <a:gd name="T30" fmla="*/ 120 w 139"/>
                <a:gd name="T3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49">
                  <a:moveTo>
                    <a:pt x="33" y="18"/>
                  </a:moveTo>
                  <a:cubicBezTo>
                    <a:pt x="33" y="17"/>
                    <a:pt x="33" y="16"/>
                    <a:pt x="33" y="15"/>
                  </a:cubicBezTo>
                  <a:cubicBezTo>
                    <a:pt x="33" y="9"/>
                    <a:pt x="35" y="5"/>
                    <a:pt x="37" y="0"/>
                  </a:cubicBezTo>
                  <a:cubicBezTo>
                    <a:pt x="36" y="3"/>
                    <a:pt x="35" y="7"/>
                    <a:pt x="35" y="10"/>
                  </a:cubicBezTo>
                  <a:cubicBezTo>
                    <a:pt x="35" y="13"/>
                    <a:pt x="34" y="16"/>
                    <a:pt x="33" y="18"/>
                  </a:cubicBezTo>
                  <a:moveTo>
                    <a:pt x="120" y="49"/>
                  </a:moveTo>
                  <a:cubicBezTo>
                    <a:pt x="10" y="49"/>
                    <a:pt x="10" y="49"/>
                    <a:pt x="10" y="49"/>
                  </a:cubicBezTo>
                  <a:cubicBezTo>
                    <a:pt x="5" y="49"/>
                    <a:pt x="0" y="44"/>
                    <a:pt x="0" y="39"/>
                  </a:cubicBezTo>
                  <a:cubicBezTo>
                    <a:pt x="0" y="36"/>
                    <a:pt x="1" y="34"/>
                    <a:pt x="2" y="33"/>
                  </a:cubicBezTo>
                  <a:cubicBezTo>
                    <a:pt x="2" y="33"/>
                    <a:pt x="2" y="33"/>
                    <a:pt x="2" y="34"/>
                  </a:cubicBezTo>
                  <a:cubicBezTo>
                    <a:pt x="2" y="39"/>
                    <a:pt x="7" y="44"/>
                    <a:pt x="12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30" y="43"/>
                    <a:pt x="136" y="39"/>
                    <a:pt x="139" y="34"/>
                  </a:cubicBezTo>
                  <a:cubicBezTo>
                    <a:pt x="137" y="42"/>
                    <a:pt x="129" y="48"/>
                    <a:pt x="120" y="48"/>
                  </a:cubicBezTo>
                  <a:cubicBezTo>
                    <a:pt x="120" y="49"/>
                    <a:pt x="120" y="49"/>
                    <a:pt x="120" y="49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2" name="Freeform 302">
              <a:extLst>
                <a:ext uri="{FF2B5EF4-FFF2-40B4-BE49-F238E27FC236}">
                  <a16:creationId xmlns:a16="http://schemas.microsoft.com/office/drawing/2014/main" id="{D12D2F42-C870-49AA-90AF-73EC50929ED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31213" y="2474913"/>
              <a:ext cx="455613" cy="196850"/>
            </a:xfrm>
            <a:custGeom>
              <a:avLst/>
              <a:gdLst>
                <a:gd name="T0" fmla="*/ 120 w 138"/>
                <a:gd name="T1" fmla="*/ 60 h 60"/>
                <a:gd name="T2" fmla="*/ 10 w 138"/>
                <a:gd name="T3" fmla="*/ 60 h 60"/>
                <a:gd name="T4" fmla="*/ 0 w 138"/>
                <a:gd name="T5" fmla="*/ 50 h 60"/>
                <a:gd name="T6" fmla="*/ 0 w 138"/>
                <a:gd name="T7" fmla="*/ 49 h 60"/>
                <a:gd name="T8" fmla="*/ 8 w 138"/>
                <a:gd name="T9" fmla="*/ 45 h 60"/>
                <a:gd name="T10" fmla="*/ 17 w 138"/>
                <a:gd name="T11" fmla="*/ 45 h 60"/>
                <a:gd name="T12" fmla="*/ 31 w 138"/>
                <a:gd name="T13" fmla="*/ 34 h 60"/>
                <a:gd name="T14" fmla="*/ 33 w 138"/>
                <a:gd name="T15" fmla="*/ 26 h 60"/>
                <a:gd name="T16" fmla="*/ 35 w 138"/>
                <a:gd name="T17" fmla="*/ 16 h 60"/>
                <a:gd name="T18" fmla="*/ 62 w 138"/>
                <a:gd name="T19" fmla="*/ 0 h 60"/>
                <a:gd name="T20" fmla="*/ 67 w 138"/>
                <a:gd name="T21" fmla="*/ 0 h 60"/>
                <a:gd name="T22" fmla="*/ 67 w 138"/>
                <a:gd name="T23" fmla="*/ 25 h 60"/>
                <a:gd name="T24" fmla="*/ 48 w 138"/>
                <a:gd name="T25" fmla="*/ 25 h 60"/>
                <a:gd name="T26" fmla="*/ 41 w 138"/>
                <a:gd name="T27" fmla="*/ 19 h 60"/>
                <a:gd name="T28" fmla="*/ 34 w 138"/>
                <a:gd name="T29" fmla="*/ 27 h 60"/>
                <a:gd name="T30" fmla="*/ 34 w 138"/>
                <a:gd name="T31" fmla="*/ 27 h 60"/>
                <a:gd name="T32" fmla="*/ 41 w 138"/>
                <a:gd name="T33" fmla="*/ 34 h 60"/>
                <a:gd name="T34" fmla="*/ 41 w 138"/>
                <a:gd name="T35" fmla="*/ 34 h 60"/>
                <a:gd name="T36" fmla="*/ 48 w 138"/>
                <a:gd name="T37" fmla="*/ 29 h 60"/>
                <a:gd name="T38" fmla="*/ 67 w 138"/>
                <a:gd name="T39" fmla="*/ 29 h 60"/>
                <a:gd name="T40" fmla="*/ 67 w 138"/>
                <a:gd name="T41" fmla="*/ 49 h 60"/>
                <a:gd name="T42" fmla="*/ 101 w 138"/>
                <a:gd name="T43" fmla="*/ 49 h 60"/>
                <a:gd name="T44" fmla="*/ 108 w 138"/>
                <a:gd name="T45" fmla="*/ 55 h 60"/>
                <a:gd name="T46" fmla="*/ 115 w 138"/>
                <a:gd name="T47" fmla="*/ 48 h 60"/>
                <a:gd name="T48" fmla="*/ 115 w 138"/>
                <a:gd name="T49" fmla="*/ 47 h 60"/>
                <a:gd name="T50" fmla="*/ 108 w 138"/>
                <a:gd name="T51" fmla="*/ 40 h 60"/>
                <a:gd name="T52" fmla="*/ 101 w 138"/>
                <a:gd name="T53" fmla="*/ 46 h 60"/>
                <a:gd name="T54" fmla="*/ 71 w 138"/>
                <a:gd name="T55" fmla="*/ 46 h 60"/>
                <a:gd name="T56" fmla="*/ 71 w 138"/>
                <a:gd name="T57" fmla="*/ 1 h 60"/>
                <a:gd name="T58" fmla="*/ 90 w 138"/>
                <a:gd name="T59" fmla="*/ 18 h 60"/>
                <a:gd name="T60" fmla="*/ 98 w 138"/>
                <a:gd name="T61" fmla="*/ 26 h 60"/>
                <a:gd name="T62" fmla="*/ 103 w 138"/>
                <a:gd name="T63" fmla="*/ 27 h 60"/>
                <a:gd name="T64" fmla="*/ 109 w 138"/>
                <a:gd name="T65" fmla="*/ 26 h 60"/>
                <a:gd name="T66" fmla="*/ 117 w 138"/>
                <a:gd name="T67" fmla="*/ 24 h 60"/>
                <a:gd name="T68" fmla="*/ 138 w 138"/>
                <a:gd name="T69" fmla="*/ 44 h 60"/>
                <a:gd name="T70" fmla="*/ 137 w 138"/>
                <a:gd name="T71" fmla="*/ 50 h 60"/>
                <a:gd name="T72" fmla="*/ 120 w 138"/>
                <a:gd name="T73" fmla="*/ 60 h 60"/>
                <a:gd name="T74" fmla="*/ 120 w 138"/>
                <a:gd name="T7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8" h="60">
                  <a:moveTo>
                    <a:pt x="120" y="60"/>
                  </a:moveTo>
                  <a:cubicBezTo>
                    <a:pt x="10" y="60"/>
                    <a:pt x="10" y="60"/>
                    <a:pt x="10" y="60"/>
                  </a:cubicBezTo>
                  <a:cubicBezTo>
                    <a:pt x="5" y="60"/>
                    <a:pt x="0" y="55"/>
                    <a:pt x="0" y="5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2" y="46"/>
                    <a:pt x="5" y="45"/>
                    <a:pt x="8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24" y="45"/>
                    <a:pt x="29" y="40"/>
                    <a:pt x="31" y="34"/>
                  </a:cubicBezTo>
                  <a:cubicBezTo>
                    <a:pt x="32" y="32"/>
                    <a:pt x="33" y="29"/>
                    <a:pt x="33" y="26"/>
                  </a:cubicBezTo>
                  <a:cubicBezTo>
                    <a:pt x="33" y="23"/>
                    <a:pt x="34" y="19"/>
                    <a:pt x="35" y="16"/>
                  </a:cubicBezTo>
                  <a:cubicBezTo>
                    <a:pt x="40" y="6"/>
                    <a:pt x="50" y="0"/>
                    <a:pt x="62" y="0"/>
                  </a:cubicBezTo>
                  <a:cubicBezTo>
                    <a:pt x="64" y="0"/>
                    <a:pt x="66" y="0"/>
                    <a:pt x="67" y="0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7" y="22"/>
                    <a:pt x="44" y="19"/>
                    <a:pt x="41" y="19"/>
                  </a:cubicBezTo>
                  <a:cubicBezTo>
                    <a:pt x="37" y="19"/>
                    <a:pt x="34" y="23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31"/>
                    <a:pt x="37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4" y="34"/>
                    <a:pt x="47" y="32"/>
                    <a:pt x="48" y="29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101" y="49"/>
                    <a:pt x="101" y="49"/>
                    <a:pt x="101" y="49"/>
                  </a:cubicBezTo>
                  <a:cubicBezTo>
                    <a:pt x="102" y="53"/>
                    <a:pt x="105" y="55"/>
                    <a:pt x="108" y="55"/>
                  </a:cubicBezTo>
                  <a:cubicBezTo>
                    <a:pt x="112" y="55"/>
                    <a:pt x="115" y="52"/>
                    <a:pt x="115" y="48"/>
                  </a:cubicBezTo>
                  <a:cubicBezTo>
                    <a:pt x="115" y="47"/>
                    <a:pt x="115" y="47"/>
                    <a:pt x="115" y="47"/>
                  </a:cubicBezTo>
                  <a:cubicBezTo>
                    <a:pt x="115" y="43"/>
                    <a:pt x="112" y="40"/>
                    <a:pt x="108" y="40"/>
                  </a:cubicBezTo>
                  <a:cubicBezTo>
                    <a:pt x="105" y="40"/>
                    <a:pt x="102" y="42"/>
                    <a:pt x="101" y="46"/>
                  </a:cubicBezTo>
                  <a:cubicBezTo>
                    <a:pt x="71" y="46"/>
                    <a:pt x="71" y="46"/>
                    <a:pt x="71" y="46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80" y="4"/>
                    <a:pt x="87" y="10"/>
                    <a:pt x="90" y="18"/>
                  </a:cubicBezTo>
                  <a:cubicBezTo>
                    <a:pt x="92" y="22"/>
                    <a:pt x="95" y="25"/>
                    <a:pt x="98" y="26"/>
                  </a:cubicBezTo>
                  <a:cubicBezTo>
                    <a:pt x="100" y="27"/>
                    <a:pt x="102" y="27"/>
                    <a:pt x="103" y="27"/>
                  </a:cubicBezTo>
                  <a:cubicBezTo>
                    <a:pt x="105" y="27"/>
                    <a:pt x="107" y="26"/>
                    <a:pt x="109" y="26"/>
                  </a:cubicBezTo>
                  <a:cubicBezTo>
                    <a:pt x="112" y="24"/>
                    <a:pt x="115" y="24"/>
                    <a:pt x="117" y="24"/>
                  </a:cubicBezTo>
                  <a:cubicBezTo>
                    <a:pt x="129" y="24"/>
                    <a:pt x="138" y="33"/>
                    <a:pt x="138" y="44"/>
                  </a:cubicBezTo>
                  <a:cubicBezTo>
                    <a:pt x="138" y="46"/>
                    <a:pt x="138" y="48"/>
                    <a:pt x="137" y="50"/>
                  </a:cubicBezTo>
                  <a:cubicBezTo>
                    <a:pt x="134" y="55"/>
                    <a:pt x="128" y="59"/>
                    <a:pt x="120" y="60"/>
                  </a:cubicBezTo>
                  <a:cubicBezTo>
                    <a:pt x="120" y="60"/>
                    <a:pt x="120" y="60"/>
                    <a:pt x="120" y="60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3" name="Freeform 303">
              <a:extLst>
                <a:ext uri="{FF2B5EF4-FFF2-40B4-BE49-F238E27FC236}">
                  <a16:creationId xmlns:a16="http://schemas.microsoft.com/office/drawing/2014/main" id="{81F85A29-6F8D-4B0E-B385-9DC94B54206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744076" y="3482975"/>
              <a:ext cx="792163" cy="571500"/>
            </a:xfrm>
            <a:custGeom>
              <a:avLst/>
              <a:gdLst>
                <a:gd name="T0" fmla="*/ 1 w 240"/>
                <a:gd name="T1" fmla="*/ 163 h 173"/>
                <a:gd name="T2" fmla="*/ 0 w 240"/>
                <a:gd name="T3" fmla="*/ 10 h 173"/>
                <a:gd name="T4" fmla="*/ 10 w 240"/>
                <a:gd name="T5" fmla="*/ 1 h 173"/>
                <a:gd name="T6" fmla="*/ 230 w 240"/>
                <a:gd name="T7" fmla="*/ 0 h 173"/>
                <a:gd name="T8" fmla="*/ 239 w 240"/>
                <a:gd name="T9" fmla="*/ 10 h 173"/>
                <a:gd name="T10" fmla="*/ 240 w 240"/>
                <a:gd name="T11" fmla="*/ 163 h 173"/>
                <a:gd name="T12" fmla="*/ 230 w 240"/>
                <a:gd name="T13" fmla="*/ 172 h 173"/>
                <a:gd name="T14" fmla="*/ 10 w 240"/>
                <a:gd name="T15" fmla="*/ 173 h 173"/>
                <a:gd name="T16" fmla="*/ 1 w 240"/>
                <a:gd name="T17" fmla="*/ 16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173">
                  <a:moveTo>
                    <a:pt x="1" y="163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1"/>
                    <a:pt x="10" y="1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35" y="0"/>
                    <a:pt x="239" y="4"/>
                    <a:pt x="239" y="10"/>
                  </a:cubicBezTo>
                  <a:cubicBezTo>
                    <a:pt x="240" y="163"/>
                    <a:pt x="240" y="163"/>
                    <a:pt x="240" y="163"/>
                  </a:cubicBezTo>
                  <a:cubicBezTo>
                    <a:pt x="240" y="168"/>
                    <a:pt x="235" y="172"/>
                    <a:pt x="230" y="172"/>
                  </a:cubicBezTo>
                  <a:cubicBezTo>
                    <a:pt x="10" y="173"/>
                    <a:pt x="10" y="173"/>
                    <a:pt x="10" y="173"/>
                  </a:cubicBezTo>
                  <a:cubicBezTo>
                    <a:pt x="5" y="173"/>
                    <a:pt x="1" y="168"/>
                    <a:pt x="1" y="163"/>
                  </a:cubicBezTo>
                </a:path>
              </a:pathLst>
            </a:custGeom>
            <a:solidFill>
              <a:srgbClr val="F6C4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4" name="Freeform 304">
              <a:extLst>
                <a:ext uri="{FF2B5EF4-FFF2-40B4-BE49-F238E27FC236}">
                  <a16:creationId xmlns:a16="http://schemas.microsoft.com/office/drawing/2014/main" id="{ABAB1513-CAAF-4E42-949D-3F6AF49DF1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23451" y="3503613"/>
              <a:ext cx="696913" cy="531813"/>
            </a:xfrm>
            <a:custGeom>
              <a:avLst/>
              <a:gdLst>
                <a:gd name="T0" fmla="*/ 0 w 439"/>
                <a:gd name="T1" fmla="*/ 335 h 335"/>
                <a:gd name="T2" fmla="*/ 0 w 439"/>
                <a:gd name="T3" fmla="*/ 0 h 335"/>
                <a:gd name="T4" fmla="*/ 439 w 439"/>
                <a:gd name="T5" fmla="*/ 0 h 335"/>
                <a:gd name="T6" fmla="*/ 439 w 439"/>
                <a:gd name="T7" fmla="*/ 266 h 335"/>
                <a:gd name="T8" fmla="*/ 428 w 439"/>
                <a:gd name="T9" fmla="*/ 266 h 335"/>
                <a:gd name="T10" fmla="*/ 428 w 439"/>
                <a:gd name="T11" fmla="*/ 181 h 335"/>
                <a:gd name="T12" fmla="*/ 428 w 439"/>
                <a:gd name="T13" fmla="*/ 8 h 335"/>
                <a:gd name="T14" fmla="*/ 428 w 439"/>
                <a:gd name="T15" fmla="*/ 8 h 335"/>
                <a:gd name="T16" fmla="*/ 428 w 439"/>
                <a:gd name="T17" fmla="*/ 8 h 335"/>
                <a:gd name="T18" fmla="*/ 102 w 439"/>
                <a:gd name="T19" fmla="*/ 8 h 335"/>
                <a:gd name="T20" fmla="*/ 11 w 439"/>
                <a:gd name="T21" fmla="*/ 8 h 335"/>
                <a:gd name="T22" fmla="*/ 13 w 439"/>
                <a:gd name="T23" fmla="*/ 8 h 335"/>
                <a:gd name="T24" fmla="*/ 11 w 439"/>
                <a:gd name="T25" fmla="*/ 8 h 335"/>
                <a:gd name="T26" fmla="*/ 11 w 439"/>
                <a:gd name="T27" fmla="*/ 326 h 335"/>
                <a:gd name="T28" fmla="*/ 295 w 439"/>
                <a:gd name="T29" fmla="*/ 326 h 335"/>
                <a:gd name="T30" fmla="*/ 295 w 439"/>
                <a:gd name="T31" fmla="*/ 335 h 335"/>
                <a:gd name="T32" fmla="*/ 0 w 439"/>
                <a:gd name="T33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" h="335">
                  <a:moveTo>
                    <a:pt x="0" y="335"/>
                  </a:moveTo>
                  <a:lnTo>
                    <a:pt x="0" y="0"/>
                  </a:lnTo>
                  <a:lnTo>
                    <a:pt x="439" y="0"/>
                  </a:lnTo>
                  <a:lnTo>
                    <a:pt x="439" y="266"/>
                  </a:lnTo>
                  <a:lnTo>
                    <a:pt x="428" y="266"/>
                  </a:lnTo>
                  <a:lnTo>
                    <a:pt x="428" y="181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102" y="8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326"/>
                  </a:lnTo>
                  <a:lnTo>
                    <a:pt x="295" y="326"/>
                  </a:lnTo>
                  <a:lnTo>
                    <a:pt x="295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E7BA2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5" name="Freeform 305">
              <a:extLst>
                <a:ext uri="{FF2B5EF4-FFF2-40B4-BE49-F238E27FC236}">
                  <a16:creationId xmlns:a16="http://schemas.microsoft.com/office/drawing/2014/main" id="{9D2B98A0-0E82-428B-9778-3F514A0FA6D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23451" y="3503613"/>
              <a:ext cx="696913" cy="531813"/>
            </a:xfrm>
            <a:custGeom>
              <a:avLst/>
              <a:gdLst>
                <a:gd name="T0" fmla="*/ 0 w 439"/>
                <a:gd name="T1" fmla="*/ 335 h 335"/>
                <a:gd name="T2" fmla="*/ 0 w 439"/>
                <a:gd name="T3" fmla="*/ 0 h 335"/>
                <a:gd name="T4" fmla="*/ 439 w 439"/>
                <a:gd name="T5" fmla="*/ 0 h 335"/>
                <a:gd name="T6" fmla="*/ 439 w 439"/>
                <a:gd name="T7" fmla="*/ 266 h 335"/>
                <a:gd name="T8" fmla="*/ 428 w 439"/>
                <a:gd name="T9" fmla="*/ 266 h 335"/>
                <a:gd name="T10" fmla="*/ 428 w 439"/>
                <a:gd name="T11" fmla="*/ 181 h 335"/>
                <a:gd name="T12" fmla="*/ 428 w 439"/>
                <a:gd name="T13" fmla="*/ 8 h 335"/>
                <a:gd name="T14" fmla="*/ 428 w 439"/>
                <a:gd name="T15" fmla="*/ 8 h 335"/>
                <a:gd name="T16" fmla="*/ 428 w 439"/>
                <a:gd name="T17" fmla="*/ 8 h 335"/>
                <a:gd name="T18" fmla="*/ 102 w 439"/>
                <a:gd name="T19" fmla="*/ 8 h 335"/>
                <a:gd name="T20" fmla="*/ 11 w 439"/>
                <a:gd name="T21" fmla="*/ 8 h 335"/>
                <a:gd name="T22" fmla="*/ 13 w 439"/>
                <a:gd name="T23" fmla="*/ 8 h 335"/>
                <a:gd name="T24" fmla="*/ 11 w 439"/>
                <a:gd name="T25" fmla="*/ 8 h 335"/>
                <a:gd name="T26" fmla="*/ 11 w 439"/>
                <a:gd name="T27" fmla="*/ 326 h 335"/>
                <a:gd name="T28" fmla="*/ 295 w 439"/>
                <a:gd name="T29" fmla="*/ 326 h 335"/>
                <a:gd name="T30" fmla="*/ 295 w 439"/>
                <a:gd name="T31" fmla="*/ 335 h 335"/>
                <a:gd name="T32" fmla="*/ 0 w 439"/>
                <a:gd name="T33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" h="335">
                  <a:moveTo>
                    <a:pt x="0" y="335"/>
                  </a:moveTo>
                  <a:lnTo>
                    <a:pt x="0" y="0"/>
                  </a:lnTo>
                  <a:lnTo>
                    <a:pt x="439" y="0"/>
                  </a:lnTo>
                  <a:lnTo>
                    <a:pt x="439" y="266"/>
                  </a:lnTo>
                  <a:lnTo>
                    <a:pt x="428" y="266"/>
                  </a:lnTo>
                  <a:lnTo>
                    <a:pt x="428" y="181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102" y="8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326"/>
                  </a:lnTo>
                  <a:lnTo>
                    <a:pt x="295" y="326"/>
                  </a:lnTo>
                  <a:lnTo>
                    <a:pt x="295" y="335"/>
                  </a:lnTo>
                  <a:lnTo>
                    <a:pt x="0" y="335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6" name="Rectangle 306">
              <a:extLst>
                <a:ext uri="{FF2B5EF4-FFF2-40B4-BE49-F238E27FC236}">
                  <a16:creationId xmlns:a16="http://schemas.microsoft.com/office/drawing/2014/main" id="{757C61CA-381F-492C-8763-CD13B573CA2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40913" y="3516313"/>
              <a:ext cx="661988" cy="504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7" name="Rectangle 307">
              <a:extLst>
                <a:ext uri="{FF2B5EF4-FFF2-40B4-BE49-F238E27FC236}">
                  <a16:creationId xmlns:a16="http://schemas.microsoft.com/office/drawing/2014/main" id="{E98457DB-771D-47A0-A8DF-459B389B3D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840913" y="3516313"/>
              <a:ext cx="661988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8" name="Oval 308">
              <a:extLst>
                <a:ext uri="{FF2B5EF4-FFF2-40B4-BE49-F238E27FC236}">
                  <a16:creationId xmlns:a16="http://schemas.microsoft.com/office/drawing/2014/main" id="{FA8E9A41-AB5C-4389-89FE-BEEBE6C445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758363" y="3741738"/>
              <a:ext cx="61913" cy="61913"/>
            </a:xfrm>
            <a:prstGeom prst="ellipse">
              <a:avLst/>
            </a:prstGeom>
            <a:solidFill>
              <a:srgbClr val="C2A22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09" name="Freeform 309">
              <a:extLst>
                <a:ext uri="{FF2B5EF4-FFF2-40B4-BE49-F238E27FC236}">
                  <a16:creationId xmlns:a16="http://schemas.microsoft.com/office/drawing/2014/main" id="{70A628CD-6DC8-4070-BE87-D10A7BA85787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840913" y="3516313"/>
              <a:ext cx="661988" cy="274638"/>
            </a:xfrm>
            <a:custGeom>
              <a:avLst/>
              <a:gdLst>
                <a:gd name="T0" fmla="*/ 2 w 417"/>
                <a:gd name="T1" fmla="*/ 0 h 173"/>
                <a:gd name="T2" fmla="*/ 0 w 417"/>
                <a:gd name="T3" fmla="*/ 0 h 173"/>
                <a:gd name="T4" fmla="*/ 91 w 417"/>
                <a:gd name="T5" fmla="*/ 0 h 173"/>
                <a:gd name="T6" fmla="*/ 2 w 417"/>
                <a:gd name="T7" fmla="*/ 0 h 173"/>
                <a:gd name="T8" fmla="*/ 417 w 417"/>
                <a:gd name="T9" fmla="*/ 173 h 173"/>
                <a:gd name="T10" fmla="*/ 417 w 417"/>
                <a:gd name="T11" fmla="*/ 0 h 173"/>
                <a:gd name="T12" fmla="*/ 417 w 417"/>
                <a:gd name="T13" fmla="*/ 0 h 173"/>
                <a:gd name="T14" fmla="*/ 417 w 417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7" h="173">
                  <a:moveTo>
                    <a:pt x="2" y="0"/>
                  </a:moveTo>
                  <a:lnTo>
                    <a:pt x="0" y="0"/>
                  </a:lnTo>
                  <a:lnTo>
                    <a:pt x="91" y="0"/>
                  </a:lnTo>
                  <a:lnTo>
                    <a:pt x="2" y="0"/>
                  </a:lnTo>
                  <a:close/>
                  <a:moveTo>
                    <a:pt x="417" y="173"/>
                  </a:moveTo>
                  <a:lnTo>
                    <a:pt x="417" y="0"/>
                  </a:lnTo>
                  <a:lnTo>
                    <a:pt x="417" y="0"/>
                  </a:lnTo>
                  <a:lnTo>
                    <a:pt x="417" y="173"/>
                  </a:lnTo>
                  <a:close/>
                </a:path>
              </a:pathLst>
            </a:custGeom>
            <a:solidFill>
              <a:srgbClr val="C8A82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0" name="Freeform 310">
              <a:extLst>
                <a:ext uri="{FF2B5EF4-FFF2-40B4-BE49-F238E27FC236}">
                  <a16:creationId xmlns:a16="http://schemas.microsoft.com/office/drawing/2014/main" id="{E36668A9-887F-4DDF-8F61-1C63E360B3B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840913" y="3516313"/>
              <a:ext cx="661988" cy="274638"/>
            </a:xfrm>
            <a:custGeom>
              <a:avLst/>
              <a:gdLst>
                <a:gd name="T0" fmla="*/ 2 w 417"/>
                <a:gd name="T1" fmla="*/ 0 h 173"/>
                <a:gd name="T2" fmla="*/ 0 w 417"/>
                <a:gd name="T3" fmla="*/ 0 h 173"/>
                <a:gd name="T4" fmla="*/ 91 w 417"/>
                <a:gd name="T5" fmla="*/ 0 h 173"/>
                <a:gd name="T6" fmla="*/ 2 w 417"/>
                <a:gd name="T7" fmla="*/ 0 h 173"/>
                <a:gd name="T8" fmla="*/ 417 w 417"/>
                <a:gd name="T9" fmla="*/ 173 h 173"/>
                <a:gd name="T10" fmla="*/ 417 w 417"/>
                <a:gd name="T11" fmla="*/ 0 h 173"/>
                <a:gd name="T12" fmla="*/ 417 w 417"/>
                <a:gd name="T13" fmla="*/ 0 h 173"/>
                <a:gd name="T14" fmla="*/ 417 w 417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7" h="173">
                  <a:moveTo>
                    <a:pt x="2" y="0"/>
                  </a:moveTo>
                  <a:lnTo>
                    <a:pt x="0" y="0"/>
                  </a:lnTo>
                  <a:lnTo>
                    <a:pt x="91" y="0"/>
                  </a:lnTo>
                  <a:lnTo>
                    <a:pt x="2" y="0"/>
                  </a:lnTo>
                  <a:moveTo>
                    <a:pt x="417" y="173"/>
                  </a:moveTo>
                  <a:lnTo>
                    <a:pt x="417" y="0"/>
                  </a:lnTo>
                  <a:lnTo>
                    <a:pt x="417" y="0"/>
                  </a:lnTo>
                  <a:lnTo>
                    <a:pt x="417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1" name="Freeform 311">
              <a:extLst>
                <a:ext uri="{FF2B5EF4-FFF2-40B4-BE49-F238E27FC236}">
                  <a16:creationId xmlns:a16="http://schemas.microsoft.com/office/drawing/2014/main" id="{79452E5C-2B2C-4027-B99E-A052F639B73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44088" y="3516313"/>
              <a:ext cx="658813" cy="409575"/>
            </a:xfrm>
            <a:custGeom>
              <a:avLst/>
              <a:gdLst>
                <a:gd name="T0" fmla="*/ 334 w 415"/>
                <a:gd name="T1" fmla="*/ 258 h 258"/>
                <a:gd name="T2" fmla="*/ 0 w 415"/>
                <a:gd name="T3" fmla="*/ 0 h 258"/>
                <a:gd name="T4" fmla="*/ 89 w 415"/>
                <a:gd name="T5" fmla="*/ 0 h 258"/>
                <a:gd name="T6" fmla="*/ 415 w 415"/>
                <a:gd name="T7" fmla="*/ 0 h 258"/>
                <a:gd name="T8" fmla="*/ 415 w 415"/>
                <a:gd name="T9" fmla="*/ 173 h 258"/>
                <a:gd name="T10" fmla="*/ 415 w 415"/>
                <a:gd name="T11" fmla="*/ 258 h 258"/>
                <a:gd name="T12" fmla="*/ 334 w 415"/>
                <a:gd name="T13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5" h="258">
                  <a:moveTo>
                    <a:pt x="334" y="258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15" y="0"/>
                  </a:lnTo>
                  <a:lnTo>
                    <a:pt x="415" y="173"/>
                  </a:lnTo>
                  <a:lnTo>
                    <a:pt x="415" y="258"/>
                  </a:lnTo>
                  <a:lnTo>
                    <a:pt x="334" y="258"/>
                  </a:lnTo>
                  <a:close/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2" name="Freeform 312">
              <a:extLst>
                <a:ext uri="{FF2B5EF4-FFF2-40B4-BE49-F238E27FC236}">
                  <a16:creationId xmlns:a16="http://schemas.microsoft.com/office/drawing/2014/main" id="{6ADDE63C-6B5B-48E6-9674-D6AA2D1B80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844088" y="3516313"/>
              <a:ext cx="658813" cy="409575"/>
            </a:xfrm>
            <a:custGeom>
              <a:avLst/>
              <a:gdLst>
                <a:gd name="T0" fmla="*/ 334 w 415"/>
                <a:gd name="T1" fmla="*/ 258 h 258"/>
                <a:gd name="T2" fmla="*/ 0 w 415"/>
                <a:gd name="T3" fmla="*/ 0 h 258"/>
                <a:gd name="T4" fmla="*/ 89 w 415"/>
                <a:gd name="T5" fmla="*/ 0 h 258"/>
                <a:gd name="T6" fmla="*/ 415 w 415"/>
                <a:gd name="T7" fmla="*/ 0 h 258"/>
                <a:gd name="T8" fmla="*/ 415 w 415"/>
                <a:gd name="T9" fmla="*/ 173 h 258"/>
                <a:gd name="T10" fmla="*/ 415 w 415"/>
                <a:gd name="T11" fmla="*/ 258 h 258"/>
                <a:gd name="T12" fmla="*/ 334 w 415"/>
                <a:gd name="T13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5" h="258">
                  <a:moveTo>
                    <a:pt x="334" y="258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15" y="0"/>
                  </a:lnTo>
                  <a:lnTo>
                    <a:pt x="415" y="173"/>
                  </a:lnTo>
                  <a:lnTo>
                    <a:pt x="415" y="258"/>
                  </a:lnTo>
                  <a:lnTo>
                    <a:pt x="334" y="2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3" name="Freeform 313">
              <a:extLst>
                <a:ext uri="{FF2B5EF4-FFF2-40B4-BE49-F238E27FC236}">
                  <a16:creationId xmlns:a16="http://schemas.microsoft.com/office/drawing/2014/main" id="{CAEC48CB-E000-4AD3-A4C0-14EED6DDEC5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190163" y="3592513"/>
              <a:ext cx="161925" cy="290513"/>
            </a:xfrm>
            <a:custGeom>
              <a:avLst/>
              <a:gdLst>
                <a:gd name="T0" fmla="*/ 0 w 49"/>
                <a:gd name="T1" fmla="*/ 0 h 88"/>
                <a:gd name="T2" fmla="*/ 49 w 49"/>
                <a:gd name="T3" fmla="*/ 53 h 88"/>
                <a:gd name="T4" fmla="*/ 36 w 49"/>
                <a:gd name="T5" fmla="*/ 88 h 88"/>
                <a:gd name="T6" fmla="*/ 0 w 49"/>
                <a:gd name="T7" fmla="*/ 5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88">
                  <a:moveTo>
                    <a:pt x="0" y="0"/>
                  </a:moveTo>
                  <a:cubicBezTo>
                    <a:pt x="27" y="2"/>
                    <a:pt x="49" y="25"/>
                    <a:pt x="49" y="53"/>
                  </a:cubicBezTo>
                  <a:cubicBezTo>
                    <a:pt x="49" y="66"/>
                    <a:pt x="44" y="79"/>
                    <a:pt x="36" y="88"/>
                  </a:cubicBezTo>
                  <a:cubicBezTo>
                    <a:pt x="0" y="51"/>
                    <a:pt x="0" y="51"/>
                    <a:pt x="0" y="51"/>
                  </a:cubicBezTo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4" name="Freeform 314">
              <a:extLst>
                <a:ext uri="{FF2B5EF4-FFF2-40B4-BE49-F238E27FC236}">
                  <a16:creationId xmlns:a16="http://schemas.microsoft.com/office/drawing/2014/main" id="{62D78F64-0D76-4E8C-99A2-3F4559A938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001251" y="3592513"/>
              <a:ext cx="290513" cy="349250"/>
            </a:xfrm>
            <a:custGeom>
              <a:avLst/>
              <a:gdLst>
                <a:gd name="T0" fmla="*/ 49 w 88"/>
                <a:gd name="T1" fmla="*/ 0 h 106"/>
                <a:gd name="T2" fmla="*/ 49 w 88"/>
                <a:gd name="T3" fmla="*/ 55 h 106"/>
                <a:gd name="T4" fmla="*/ 88 w 88"/>
                <a:gd name="T5" fmla="*/ 93 h 106"/>
                <a:gd name="T6" fmla="*/ 53 w 88"/>
                <a:gd name="T7" fmla="*/ 106 h 106"/>
                <a:gd name="T8" fmla="*/ 0 w 88"/>
                <a:gd name="T9" fmla="*/ 53 h 106"/>
                <a:gd name="T10" fmla="*/ 49 w 88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106">
                  <a:moveTo>
                    <a:pt x="49" y="0"/>
                  </a:moveTo>
                  <a:cubicBezTo>
                    <a:pt x="49" y="55"/>
                    <a:pt x="49" y="55"/>
                    <a:pt x="49" y="55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78" y="101"/>
                    <a:pt x="66" y="106"/>
                    <a:pt x="53" y="106"/>
                  </a:cubicBezTo>
                  <a:cubicBezTo>
                    <a:pt x="23" y="106"/>
                    <a:pt x="0" y="82"/>
                    <a:pt x="0" y="53"/>
                  </a:cubicBezTo>
                  <a:cubicBezTo>
                    <a:pt x="0" y="25"/>
                    <a:pt x="21" y="2"/>
                    <a:pt x="49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5" name="Rectangle 318">
              <a:extLst>
                <a:ext uri="{FF2B5EF4-FFF2-40B4-BE49-F238E27FC236}">
                  <a16:creationId xmlns:a16="http://schemas.microsoft.com/office/drawing/2014/main" id="{BB5C81A5-F77D-4BDC-9A41-10A73ACAE2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91763" y="4054475"/>
              <a:ext cx="17463" cy="23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6" name="Freeform 321">
              <a:extLst>
                <a:ext uri="{FF2B5EF4-FFF2-40B4-BE49-F238E27FC236}">
                  <a16:creationId xmlns:a16="http://schemas.microsoft.com/office/drawing/2014/main" id="{6AD625C3-D7FB-4951-A0BB-CC080097C661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91763" y="3925888"/>
              <a:ext cx="244475" cy="128588"/>
            </a:xfrm>
            <a:custGeom>
              <a:avLst/>
              <a:gdLst>
                <a:gd name="T0" fmla="*/ 144 w 154"/>
                <a:gd name="T1" fmla="*/ 10 h 81"/>
                <a:gd name="T2" fmla="*/ 144 w 154"/>
                <a:gd name="T3" fmla="*/ 0 h 81"/>
                <a:gd name="T4" fmla="*/ 154 w 154"/>
                <a:gd name="T5" fmla="*/ 0 h 81"/>
                <a:gd name="T6" fmla="*/ 154 w 154"/>
                <a:gd name="T7" fmla="*/ 10 h 81"/>
                <a:gd name="T8" fmla="*/ 144 w 154"/>
                <a:gd name="T9" fmla="*/ 10 h 81"/>
                <a:gd name="T10" fmla="*/ 0 w 154"/>
                <a:gd name="T11" fmla="*/ 81 h 81"/>
                <a:gd name="T12" fmla="*/ 0 w 154"/>
                <a:gd name="T13" fmla="*/ 69 h 81"/>
                <a:gd name="T14" fmla="*/ 11 w 154"/>
                <a:gd name="T15" fmla="*/ 69 h 81"/>
                <a:gd name="T16" fmla="*/ 11 w 154"/>
                <a:gd name="T17" fmla="*/ 81 h 81"/>
                <a:gd name="T18" fmla="*/ 0 w 154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4" h="81">
                  <a:moveTo>
                    <a:pt x="144" y="10"/>
                  </a:moveTo>
                  <a:lnTo>
                    <a:pt x="144" y="0"/>
                  </a:lnTo>
                  <a:lnTo>
                    <a:pt x="154" y="0"/>
                  </a:lnTo>
                  <a:lnTo>
                    <a:pt x="154" y="10"/>
                  </a:lnTo>
                  <a:lnTo>
                    <a:pt x="144" y="10"/>
                  </a:lnTo>
                  <a:close/>
                  <a:moveTo>
                    <a:pt x="0" y="81"/>
                  </a:moveTo>
                  <a:lnTo>
                    <a:pt x="0" y="69"/>
                  </a:lnTo>
                  <a:lnTo>
                    <a:pt x="11" y="69"/>
                  </a:lnTo>
                  <a:lnTo>
                    <a:pt x="11" y="81"/>
                  </a:lnTo>
                  <a:lnTo>
                    <a:pt x="0" y="81"/>
                  </a:lnTo>
                  <a:close/>
                </a:path>
              </a:pathLst>
            </a:custGeom>
            <a:solidFill>
              <a:srgbClr val="D6B12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7" name="Freeform 322">
              <a:extLst>
                <a:ext uri="{FF2B5EF4-FFF2-40B4-BE49-F238E27FC236}">
                  <a16:creationId xmlns:a16="http://schemas.microsoft.com/office/drawing/2014/main" id="{F726CD10-92E3-4DD0-966C-529E43D624C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91763" y="3925888"/>
              <a:ext cx="244475" cy="128588"/>
            </a:xfrm>
            <a:custGeom>
              <a:avLst/>
              <a:gdLst>
                <a:gd name="T0" fmla="*/ 144 w 154"/>
                <a:gd name="T1" fmla="*/ 10 h 81"/>
                <a:gd name="T2" fmla="*/ 144 w 154"/>
                <a:gd name="T3" fmla="*/ 0 h 81"/>
                <a:gd name="T4" fmla="*/ 154 w 154"/>
                <a:gd name="T5" fmla="*/ 0 h 81"/>
                <a:gd name="T6" fmla="*/ 154 w 154"/>
                <a:gd name="T7" fmla="*/ 10 h 81"/>
                <a:gd name="T8" fmla="*/ 144 w 154"/>
                <a:gd name="T9" fmla="*/ 10 h 81"/>
                <a:gd name="T10" fmla="*/ 0 w 154"/>
                <a:gd name="T11" fmla="*/ 81 h 81"/>
                <a:gd name="T12" fmla="*/ 0 w 154"/>
                <a:gd name="T13" fmla="*/ 69 h 81"/>
                <a:gd name="T14" fmla="*/ 11 w 154"/>
                <a:gd name="T15" fmla="*/ 69 h 81"/>
                <a:gd name="T16" fmla="*/ 11 w 154"/>
                <a:gd name="T17" fmla="*/ 81 h 81"/>
                <a:gd name="T18" fmla="*/ 0 w 154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4" h="81">
                  <a:moveTo>
                    <a:pt x="144" y="10"/>
                  </a:moveTo>
                  <a:lnTo>
                    <a:pt x="144" y="0"/>
                  </a:lnTo>
                  <a:lnTo>
                    <a:pt x="154" y="0"/>
                  </a:lnTo>
                  <a:lnTo>
                    <a:pt x="154" y="10"/>
                  </a:lnTo>
                  <a:lnTo>
                    <a:pt x="144" y="10"/>
                  </a:lnTo>
                  <a:moveTo>
                    <a:pt x="0" y="81"/>
                  </a:moveTo>
                  <a:lnTo>
                    <a:pt x="0" y="69"/>
                  </a:lnTo>
                  <a:lnTo>
                    <a:pt x="11" y="69"/>
                  </a:lnTo>
                  <a:lnTo>
                    <a:pt x="11" y="81"/>
                  </a:lnTo>
                  <a:lnTo>
                    <a:pt x="0" y="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8" name="Freeform 323">
              <a:extLst>
                <a:ext uri="{FF2B5EF4-FFF2-40B4-BE49-F238E27FC236}">
                  <a16:creationId xmlns:a16="http://schemas.microsoft.com/office/drawing/2014/main" id="{AA4ADB6F-CD26-41E8-9D34-C3EFE9388B4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91763" y="3925888"/>
              <a:ext cx="228600" cy="109538"/>
            </a:xfrm>
            <a:custGeom>
              <a:avLst/>
              <a:gdLst>
                <a:gd name="T0" fmla="*/ 133 w 144"/>
                <a:gd name="T1" fmla="*/ 10 h 69"/>
                <a:gd name="T2" fmla="*/ 133 w 144"/>
                <a:gd name="T3" fmla="*/ 0 h 69"/>
                <a:gd name="T4" fmla="*/ 144 w 144"/>
                <a:gd name="T5" fmla="*/ 0 h 69"/>
                <a:gd name="T6" fmla="*/ 144 w 144"/>
                <a:gd name="T7" fmla="*/ 10 h 69"/>
                <a:gd name="T8" fmla="*/ 133 w 144"/>
                <a:gd name="T9" fmla="*/ 10 h 69"/>
                <a:gd name="T10" fmla="*/ 0 w 144"/>
                <a:gd name="T11" fmla="*/ 69 h 69"/>
                <a:gd name="T12" fmla="*/ 0 w 144"/>
                <a:gd name="T13" fmla="*/ 60 h 69"/>
                <a:gd name="T14" fmla="*/ 11 w 144"/>
                <a:gd name="T15" fmla="*/ 60 h 69"/>
                <a:gd name="T16" fmla="*/ 11 w 144"/>
                <a:gd name="T17" fmla="*/ 69 h 69"/>
                <a:gd name="T18" fmla="*/ 0 w 144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69">
                  <a:moveTo>
                    <a:pt x="133" y="10"/>
                  </a:moveTo>
                  <a:lnTo>
                    <a:pt x="133" y="0"/>
                  </a:lnTo>
                  <a:lnTo>
                    <a:pt x="144" y="0"/>
                  </a:lnTo>
                  <a:lnTo>
                    <a:pt x="144" y="10"/>
                  </a:lnTo>
                  <a:lnTo>
                    <a:pt x="133" y="10"/>
                  </a:lnTo>
                  <a:close/>
                  <a:moveTo>
                    <a:pt x="0" y="69"/>
                  </a:moveTo>
                  <a:lnTo>
                    <a:pt x="0" y="60"/>
                  </a:lnTo>
                  <a:lnTo>
                    <a:pt x="11" y="60"/>
                  </a:lnTo>
                  <a:lnTo>
                    <a:pt x="11" y="69"/>
                  </a:lnTo>
                  <a:lnTo>
                    <a:pt x="0" y="69"/>
                  </a:lnTo>
                  <a:close/>
                </a:path>
              </a:pathLst>
            </a:custGeom>
            <a:solidFill>
              <a:srgbClr val="C8A82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19" name="Freeform 324">
              <a:extLst>
                <a:ext uri="{FF2B5EF4-FFF2-40B4-BE49-F238E27FC236}">
                  <a16:creationId xmlns:a16="http://schemas.microsoft.com/office/drawing/2014/main" id="{82E8076B-99DC-43BF-9AA4-125605C430B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91763" y="3925888"/>
              <a:ext cx="228600" cy="109538"/>
            </a:xfrm>
            <a:custGeom>
              <a:avLst/>
              <a:gdLst>
                <a:gd name="T0" fmla="*/ 133 w 144"/>
                <a:gd name="T1" fmla="*/ 10 h 69"/>
                <a:gd name="T2" fmla="*/ 133 w 144"/>
                <a:gd name="T3" fmla="*/ 0 h 69"/>
                <a:gd name="T4" fmla="*/ 144 w 144"/>
                <a:gd name="T5" fmla="*/ 0 h 69"/>
                <a:gd name="T6" fmla="*/ 144 w 144"/>
                <a:gd name="T7" fmla="*/ 10 h 69"/>
                <a:gd name="T8" fmla="*/ 133 w 144"/>
                <a:gd name="T9" fmla="*/ 10 h 69"/>
                <a:gd name="T10" fmla="*/ 0 w 144"/>
                <a:gd name="T11" fmla="*/ 69 h 69"/>
                <a:gd name="T12" fmla="*/ 0 w 144"/>
                <a:gd name="T13" fmla="*/ 60 h 69"/>
                <a:gd name="T14" fmla="*/ 11 w 144"/>
                <a:gd name="T15" fmla="*/ 60 h 69"/>
                <a:gd name="T16" fmla="*/ 11 w 144"/>
                <a:gd name="T17" fmla="*/ 69 h 69"/>
                <a:gd name="T18" fmla="*/ 0 w 144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69">
                  <a:moveTo>
                    <a:pt x="133" y="10"/>
                  </a:moveTo>
                  <a:lnTo>
                    <a:pt x="133" y="0"/>
                  </a:lnTo>
                  <a:lnTo>
                    <a:pt x="144" y="0"/>
                  </a:lnTo>
                  <a:lnTo>
                    <a:pt x="144" y="10"/>
                  </a:lnTo>
                  <a:lnTo>
                    <a:pt x="133" y="10"/>
                  </a:lnTo>
                  <a:moveTo>
                    <a:pt x="0" y="69"/>
                  </a:moveTo>
                  <a:lnTo>
                    <a:pt x="0" y="60"/>
                  </a:lnTo>
                  <a:lnTo>
                    <a:pt x="11" y="60"/>
                  </a:lnTo>
                  <a:lnTo>
                    <a:pt x="11" y="69"/>
                  </a:lnTo>
                  <a:lnTo>
                    <a:pt x="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0" name="Freeform 326">
              <a:extLst>
                <a:ext uri="{FF2B5EF4-FFF2-40B4-BE49-F238E27FC236}">
                  <a16:creationId xmlns:a16="http://schemas.microsoft.com/office/drawing/2014/main" id="{F19B3A78-EB0C-4E7A-BB66-B56A5C06A78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74313" y="3925888"/>
              <a:ext cx="128588" cy="15875"/>
            </a:xfrm>
            <a:custGeom>
              <a:avLst/>
              <a:gdLst>
                <a:gd name="T0" fmla="*/ 15 w 81"/>
                <a:gd name="T1" fmla="*/ 10 h 10"/>
                <a:gd name="T2" fmla="*/ 0 w 81"/>
                <a:gd name="T3" fmla="*/ 0 h 10"/>
                <a:gd name="T4" fmla="*/ 81 w 81"/>
                <a:gd name="T5" fmla="*/ 0 h 10"/>
                <a:gd name="T6" fmla="*/ 81 w 81"/>
                <a:gd name="T7" fmla="*/ 10 h 10"/>
                <a:gd name="T8" fmla="*/ 15 w 8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0">
                  <a:moveTo>
                    <a:pt x="15" y="10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81" y="10"/>
                  </a:lnTo>
                  <a:lnTo>
                    <a:pt x="15" y="10"/>
                  </a:lnTo>
                  <a:close/>
                </a:path>
              </a:pathLst>
            </a:custGeom>
            <a:solidFill>
              <a:srgbClr val="C2CCD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1" name="Freeform 327">
              <a:extLst>
                <a:ext uri="{FF2B5EF4-FFF2-40B4-BE49-F238E27FC236}">
                  <a16:creationId xmlns:a16="http://schemas.microsoft.com/office/drawing/2014/main" id="{E7CCCA5F-F722-4845-AD68-8B320597205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74313" y="3925888"/>
              <a:ext cx="128588" cy="15875"/>
            </a:xfrm>
            <a:custGeom>
              <a:avLst/>
              <a:gdLst>
                <a:gd name="T0" fmla="*/ 15 w 81"/>
                <a:gd name="T1" fmla="*/ 10 h 10"/>
                <a:gd name="T2" fmla="*/ 0 w 81"/>
                <a:gd name="T3" fmla="*/ 0 h 10"/>
                <a:gd name="T4" fmla="*/ 81 w 81"/>
                <a:gd name="T5" fmla="*/ 0 h 10"/>
                <a:gd name="T6" fmla="*/ 81 w 81"/>
                <a:gd name="T7" fmla="*/ 10 h 10"/>
                <a:gd name="T8" fmla="*/ 15 w 8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0">
                  <a:moveTo>
                    <a:pt x="15" y="10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81" y="10"/>
                  </a:lnTo>
                  <a:lnTo>
                    <a:pt x="15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2" name="Freeform 328">
              <a:extLst>
                <a:ext uri="{FF2B5EF4-FFF2-40B4-BE49-F238E27FC236}">
                  <a16:creationId xmlns:a16="http://schemas.microsoft.com/office/drawing/2014/main" id="{9FF9837E-71CA-4CD4-BFF4-018A2AA2A74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09226" y="3941763"/>
              <a:ext cx="293688" cy="482600"/>
            </a:xfrm>
            <a:custGeom>
              <a:avLst/>
              <a:gdLst>
                <a:gd name="T0" fmla="*/ 76 w 89"/>
                <a:gd name="T1" fmla="*/ 0 h 146"/>
                <a:gd name="T2" fmla="*/ 13 w 89"/>
                <a:gd name="T3" fmla="*/ 0 h 146"/>
                <a:gd name="T4" fmla="*/ 0 w 89"/>
                <a:gd name="T5" fmla="*/ 13 h 146"/>
                <a:gd name="T6" fmla="*/ 1 w 89"/>
                <a:gd name="T7" fmla="*/ 133 h 146"/>
                <a:gd name="T8" fmla="*/ 14 w 89"/>
                <a:gd name="T9" fmla="*/ 146 h 146"/>
                <a:gd name="T10" fmla="*/ 76 w 89"/>
                <a:gd name="T11" fmla="*/ 146 h 146"/>
                <a:gd name="T12" fmla="*/ 89 w 89"/>
                <a:gd name="T13" fmla="*/ 133 h 146"/>
                <a:gd name="T14" fmla="*/ 89 w 89"/>
                <a:gd name="T15" fmla="*/ 13 h 146"/>
                <a:gd name="T16" fmla="*/ 76 w 89"/>
                <a:gd name="T1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46">
                  <a:moveTo>
                    <a:pt x="76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1" y="133"/>
                    <a:pt x="1" y="133"/>
                    <a:pt x="1" y="133"/>
                  </a:cubicBezTo>
                  <a:cubicBezTo>
                    <a:pt x="1" y="140"/>
                    <a:pt x="6" y="146"/>
                    <a:pt x="14" y="146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83" y="146"/>
                    <a:pt x="89" y="140"/>
                    <a:pt x="89" y="133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6"/>
                    <a:pt x="83" y="0"/>
                    <a:pt x="76" y="0"/>
                  </a:cubicBezTo>
                </a:path>
              </a:pathLst>
            </a:custGeom>
            <a:solidFill>
              <a:srgbClr val="E78F2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3" name="Rectangle 329">
              <a:extLst>
                <a:ext uri="{FF2B5EF4-FFF2-40B4-BE49-F238E27FC236}">
                  <a16:creationId xmlns:a16="http://schemas.microsoft.com/office/drawing/2014/main" id="{C5100538-5D3A-4A33-9310-475E1AA14C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10826" y="3959225"/>
              <a:ext cx="85725" cy="15875"/>
            </a:xfrm>
            <a:prstGeom prst="rect">
              <a:avLst/>
            </a:prstGeom>
            <a:solidFill>
              <a:srgbClr val="F6C4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4" name="Freeform 330">
              <a:extLst>
                <a:ext uri="{FF2B5EF4-FFF2-40B4-BE49-F238E27FC236}">
                  <a16:creationId xmlns:a16="http://schemas.microsoft.com/office/drawing/2014/main" id="{78BD54EA-F701-4D73-8998-D7C99B3CC9C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410826" y="3959225"/>
              <a:ext cx="85725" cy="15875"/>
            </a:xfrm>
            <a:custGeom>
              <a:avLst/>
              <a:gdLst>
                <a:gd name="T0" fmla="*/ 0 w 54"/>
                <a:gd name="T1" fmla="*/ 0 h 10"/>
                <a:gd name="T2" fmla="*/ 54 w 54"/>
                <a:gd name="T3" fmla="*/ 0 h 10"/>
                <a:gd name="T4" fmla="*/ 54 w 54"/>
                <a:gd name="T5" fmla="*/ 10 h 10"/>
                <a:gd name="T6" fmla="*/ 0 w 54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0">
                  <a:moveTo>
                    <a:pt x="0" y="0"/>
                  </a:moveTo>
                  <a:lnTo>
                    <a:pt x="54" y="0"/>
                  </a:lnTo>
                  <a:lnTo>
                    <a:pt x="54" y="10"/>
                  </a:lnTo>
                  <a:lnTo>
                    <a:pt x="0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5" name="Oval 331">
              <a:extLst>
                <a:ext uri="{FF2B5EF4-FFF2-40B4-BE49-F238E27FC236}">
                  <a16:creationId xmlns:a16="http://schemas.microsoft.com/office/drawing/2014/main" id="{3AA31647-5F87-43C2-997A-6523346572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440988" y="4371975"/>
              <a:ext cx="33338" cy="34925"/>
            </a:xfrm>
            <a:prstGeom prst="ellipse">
              <a:avLst/>
            </a:prstGeom>
            <a:solidFill>
              <a:srgbClr val="F6C4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6" name="Freeform 332">
              <a:extLst>
                <a:ext uri="{FF2B5EF4-FFF2-40B4-BE49-F238E27FC236}">
                  <a16:creationId xmlns:a16="http://schemas.microsoft.com/office/drawing/2014/main" id="{F63E539F-0880-4EAE-81CF-D3146CD5094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52088" y="3992563"/>
              <a:ext cx="207963" cy="361950"/>
            </a:xfrm>
            <a:custGeom>
              <a:avLst/>
              <a:gdLst>
                <a:gd name="T0" fmla="*/ 131 w 131"/>
                <a:gd name="T1" fmla="*/ 228 h 228"/>
                <a:gd name="T2" fmla="*/ 2 w 131"/>
                <a:gd name="T3" fmla="*/ 228 h 228"/>
                <a:gd name="T4" fmla="*/ 0 w 131"/>
                <a:gd name="T5" fmla="*/ 2 h 228"/>
                <a:gd name="T6" fmla="*/ 131 w 131"/>
                <a:gd name="T7" fmla="*/ 0 h 228"/>
                <a:gd name="T8" fmla="*/ 131 w 131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228">
                  <a:moveTo>
                    <a:pt x="131" y="228"/>
                  </a:moveTo>
                  <a:lnTo>
                    <a:pt x="2" y="228"/>
                  </a:lnTo>
                  <a:lnTo>
                    <a:pt x="0" y="2"/>
                  </a:lnTo>
                  <a:lnTo>
                    <a:pt x="131" y="0"/>
                  </a:lnTo>
                  <a:lnTo>
                    <a:pt x="131" y="2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7" name="Freeform 333">
              <a:extLst>
                <a:ext uri="{FF2B5EF4-FFF2-40B4-BE49-F238E27FC236}">
                  <a16:creationId xmlns:a16="http://schemas.microsoft.com/office/drawing/2014/main" id="{8644CB98-0475-4C97-BFC1-F2897373CD1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52088" y="3992563"/>
              <a:ext cx="207963" cy="361950"/>
            </a:xfrm>
            <a:custGeom>
              <a:avLst/>
              <a:gdLst>
                <a:gd name="T0" fmla="*/ 131 w 131"/>
                <a:gd name="T1" fmla="*/ 228 h 228"/>
                <a:gd name="T2" fmla="*/ 2 w 131"/>
                <a:gd name="T3" fmla="*/ 228 h 228"/>
                <a:gd name="T4" fmla="*/ 0 w 131"/>
                <a:gd name="T5" fmla="*/ 2 h 228"/>
                <a:gd name="T6" fmla="*/ 131 w 131"/>
                <a:gd name="T7" fmla="*/ 0 h 228"/>
                <a:gd name="T8" fmla="*/ 131 w 131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228">
                  <a:moveTo>
                    <a:pt x="131" y="228"/>
                  </a:moveTo>
                  <a:lnTo>
                    <a:pt x="2" y="228"/>
                  </a:lnTo>
                  <a:lnTo>
                    <a:pt x="0" y="2"/>
                  </a:lnTo>
                  <a:lnTo>
                    <a:pt x="131" y="0"/>
                  </a:lnTo>
                  <a:lnTo>
                    <a:pt x="131" y="2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8" name="Freeform 334">
              <a:extLst>
                <a:ext uri="{FF2B5EF4-FFF2-40B4-BE49-F238E27FC236}">
                  <a16:creationId xmlns:a16="http://schemas.microsoft.com/office/drawing/2014/main" id="{8434BA79-7071-4519-9EA6-39C41B1714A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52088" y="3992563"/>
              <a:ext cx="207963" cy="288925"/>
            </a:xfrm>
            <a:custGeom>
              <a:avLst/>
              <a:gdLst>
                <a:gd name="T0" fmla="*/ 63 w 63"/>
                <a:gd name="T1" fmla="*/ 88 h 88"/>
                <a:gd name="T2" fmla="*/ 63 w 63"/>
                <a:gd name="T3" fmla="*/ 0 h 88"/>
                <a:gd name="T4" fmla="*/ 0 w 63"/>
                <a:gd name="T5" fmla="*/ 1 h 88"/>
                <a:gd name="T6" fmla="*/ 0 w 63"/>
                <a:gd name="T7" fmla="*/ 1 h 88"/>
                <a:gd name="T8" fmla="*/ 63 w 63"/>
                <a:gd name="T9" fmla="*/ 0 h 88"/>
                <a:gd name="T10" fmla="*/ 63 w 63"/>
                <a:gd name="T1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8">
                  <a:moveTo>
                    <a:pt x="63" y="88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88"/>
                    <a:pt x="63" y="88"/>
                    <a:pt x="63" y="88"/>
                  </a:cubicBezTo>
                </a:path>
              </a:pathLst>
            </a:custGeom>
            <a:solidFill>
              <a:srgbClr val="C6812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29" name="Freeform 335">
              <a:extLst>
                <a:ext uri="{FF2B5EF4-FFF2-40B4-BE49-F238E27FC236}">
                  <a16:creationId xmlns:a16="http://schemas.microsoft.com/office/drawing/2014/main" id="{A027310A-A420-4175-9F4A-3D742A59CE7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52088" y="3992563"/>
              <a:ext cx="207963" cy="361950"/>
            </a:xfrm>
            <a:custGeom>
              <a:avLst/>
              <a:gdLst>
                <a:gd name="T0" fmla="*/ 63 w 63"/>
                <a:gd name="T1" fmla="*/ 110 h 110"/>
                <a:gd name="T2" fmla="*/ 0 w 63"/>
                <a:gd name="T3" fmla="*/ 1 h 110"/>
                <a:gd name="T4" fmla="*/ 63 w 63"/>
                <a:gd name="T5" fmla="*/ 0 h 110"/>
                <a:gd name="T6" fmla="*/ 63 w 63"/>
                <a:gd name="T7" fmla="*/ 88 h 110"/>
                <a:gd name="T8" fmla="*/ 63 w 63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0">
                  <a:moveTo>
                    <a:pt x="63" y="110"/>
                  </a:moveTo>
                  <a:cubicBezTo>
                    <a:pt x="63" y="110"/>
                    <a:pt x="3" y="2"/>
                    <a:pt x="0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110"/>
                    <a:pt x="63" y="110"/>
                    <a:pt x="63" y="110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0" name="Freeform 336">
              <a:extLst>
                <a:ext uri="{FF2B5EF4-FFF2-40B4-BE49-F238E27FC236}">
                  <a16:creationId xmlns:a16="http://schemas.microsoft.com/office/drawing/2014/main" id="{3C9AF031-454C-48FF-BB72-E661F10D09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417176" y="4078288"/>
              <a:ext cx="103188" cy="223838"/>
            </a:xfrm>
            <a:custGeom>
              <a:avLst/>
              <a:gdLst>
                <a:gd name="T0" fmla="*/ 0 w 65"/>
                <a:gd name="T1" fmla="*/ 141 h 141"/>
                <a:gd name="T2" fmla="*/ 15 w 65"/>
                <a:gd name="T3" fmla="*/ 99 h 141"/>
                <a:gd name="T4" fmla="*/ 46 w 65"/>
                <a:gd name="T5" fmla="*/ 118 h 141"/>
                <a:gd name="T6" fmla="*/ 65 w 6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141">
                  <a:moveTo>
                    <a:pt x="0" y="141"/>
                  </a:moveTo>
                  <a:lnTo>
                    <a:pt x="15" y="99"/>
                  </a:lnTo>
                  <a:lnTo>
                    <a:pt x="46" y="118"/>
                  </a:lnTo>
                  <a:lnTo>
                    <a:pt x="65" y="0"/>
                  </a:lnTo>
                </a:path>
              </a:pathLst>
            </a:custGeom>
            <a:noFill/>
            <a:ln w="19050" cap="rnd">
              <a:solidFill>
                <a:schemeClr val="accent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1" name="Freeform 337">
              <a:extLst>
                <a:ext uri="{FF2B5EF4-FFF2-40B4-BE49-F238E27FC236}">
                  <a16:creationId xmlns:a16="http://schemas.microsoft.com/office/drawing/2014/main" id="{9D86ADEA-3D3A-4A49-AC00-8788EA0D44D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391776" y="4275138"/>
              <a:ext cx="49213" cy="49213"/>
            </a:xfrm>
            <a:custGeom>
              <a:avLst/>
              <a:gdLst>
                <a:gd name="T0" fmla="*/ 14 w 15"/>
                <a:gd name="T1" fmla="*/ 10 h 15"/>
                <a:gd name="T2" fmla="*/ 5 w 15"/>
                <a:gd name="T3" fmla="*/ 14 h 15"/>
                <a:gd name="T4" fmla="*/ 1 w 15"/>
                <a:gd name="T5" fmla="*/ 6 h 15"/>
                <a:gd name="T6" fmla="*/ 10 w 15"/>
                <a:gd name="T7" fmla="*/ 2 h 15"/>
                <a:gd name="T8" fmla="*/ 14 w 15"/>
                <a:gd name="T9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10"/>
                  </a:moveTo>
                  <a:cubicBezTo>
                    <a:pt x="13" y="13"/>
                    <a:pt x="9" y="15"/>
                    <a:pt x="5" y="14"/>
                  </a:cubicBezTo>
                  <a:cubicBezTo>
                    <a:pt x="2" y="13"/>
                    <a:pt x="0" y="9"/>
                    <a:pt x="1" y="6"/>
                  </a:cubicBezTo>
                  <a:cubicBezTo>
                    <a:pt x="3" y="2"/>
                    <a:pt x="6" y="0"/>
                    <a:pt x="10" y="2"/>
                  </a:cubicBezTo>
                  <a:cubicBezTo>
                    <a:pt x="13" y="3"/>
                    <a:pt x="15" y="7"/>
                    <a:pt x="14" y="1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2" name="Freeform 338">
              <a:extLst>
                <a:ext uri="{FF2B5EF4-FFF2-40B4-BE49-F238E27FC236}">
                  <a16:creationId xmlns:a16="http://schemas.microsoft.com/office/drawing/2014/main" id="{65E062C3-6FE9-44AE-9C67-8B64BAD03F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496551" y="4057650"/>
              <a:ext cx="46038" cy="46038"/>
            </a:xfrm>
            <a:custGeom>
              <a:avLst/>
              <a:gdLst>
                <a:gd name="T0" fmla="*/ 14 w 14"/>
                <a:gd name="T1" fmla="*/ 8 h 14"/>
                <a:gd name="T2" fmla="*/ 8 w 14"/>
                <a:gd name="T3" fmla="*/ 0 h 14"/>
                <a:gd name="T4" fmla="*/ 1 w 14"/>
                <a:gd name="T5" fmla="*/ 6 h 14"/>
                <a:gd name="T6" fmla="*/ 6 w 14"/>
                <a:gd name="T7" fmla="*/ 13 h 14"/>
                <a:gd name="T8" fmla="*/ 14 w 14"/>
                <a:gd name="T9" fmla="*/ 8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14">
                  <a:moveTo>
                    <a:pt x="14" y="8"/>
                  </a:moveTo>
                  <a:cubicBezTo>
                    <a:pt x="14" y="4"/>
                    <a:pt x="12" y="1"/>
                    <a:pt x="8" y="0"/>
                  </a:cubicBezTo>
                  <a:cubicBezTo>
                    <a:pt x="5" y="0"/>
                    <a:pt x="1" y="2"/>
                    <a:pt x="1" y="6"/>
                  </a:cubicBezTo>
                  <a:cubicBezTo>
                    <a:pt x="0" y="9"/>
                    <a:pt x="3" y="13"/>
                    <a:pt x="6" y="13"/>
                  </a:cubicBezTo>
                  <a:cubicBezTo>
                    <a:pt x="10" y="14"/>
                    <a:pt x="13" y="11"/>
                    <a:pt x="14" y="8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3" name="Line 360">
              <a:extLst>
                <a:ext uri="{FF2B5EF4-FFF2-40B4-BE49-F238E27FC236}">
                  <a16:creationId xmlns:a16="http://schemas.microsoft.com/office/drawing/2014/main" id="{6A8A3B70-5CA7-4F97-97C4-745A45E87433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7272338" y="2873375"/>
              <a:ext cx="141288" cy="177800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4" name="Line 361">
              <a:extLst>
                <a:ext uri="{FF2B5EF4-FFF2-40B4-BE49-F238E27FC236}">
                  <a16:creationId xmlns:a16="http://schemas.microsoft.com/office/drawing/2014/main" id="{AD10704F-B9B4-4723-8926-F9ABC7BDDD62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7215188" y="3065463"/>
              <a:ext cx="103188" cy="74613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5" name="Line 362">
              <a:extLst>
                <a:ext uri="{FF2B5EF4-FFF2-40B4-BE49-F238E27FC236}">
                  <a16:creationId xmlns:a16="http://schemas.microsoft.com/office/drawing/2014/main" id="{81FFA8FC-E373-4D96-954A-778759049511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6981826" y="3157538"/>
              <a:ext cx="300038" cy="68263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6" name="Line 363">
              <a:extLst>
                <a:ext uri="{FF2B5EF4-FFF2-40B4-BE49-F238E27FC236}">
                  <a16:creationId xmlns:a16="http://schemas.microsoft.com/office/drawing/2014/main" id="{B04C32CE-0527-4161-B471-A92430CD626A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073901" y="3338513"/>
              <a:ext cx="201613" cy="20638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7" name="Line 364">
              <a:extLst>
                <a:ext uri="{FF2B5EF4-FFF2-40B4-BE49-F238E27FC236}">
                  <a16:creationId xmlns:a16="http://schemas.microsoft.com/office/drawing/2014/main" id="{53C245AA-26F3-49FD-A2C2-04BDB88C0DF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186613" y="3440113"/>
              <a:ext cx="128588" cy="112713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8" name="Line 365">
              <a:extLst>
                <a:ext uri="{FF2B5EF4-FFF2-40B4-BE49-F238E27FC236}">
                  <a16:creationId xmlns:a16="http://schemas.microsoft.com/office/drawing/2014/main" id="{B03FA9E1-5EDD-449D-91A5-2B1C42847E67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242176" y="3522663"/>
              <a:ext cx="146050" cy="234950"/>
            </a:xfrm>
            <a:prstGeom prst="line">
              <a:avLst/>
            </a:prstGeom>
            <a:noFill/>
            <a:ln w="9525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39" name="Line 366">
              <a:extLst>
                <a:ext uri="{FF2B5EF4-FFF2-40B4-BE49-F238E27FC236}">
                  <a16:creationId xmlns:a16="http://schemas.microsoft.com/office/drawing/2014/main" id="{DC89CAD9-F9F1-4ADC-8D76-E27EDB218015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7288213" y="2892425"/>
              <a:ext cx="125413" cy="158750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0" name="Freeform 367">
              <a:extLst>
                <a:ext uri="{FF2B5EF4-FFF2-40B4-BE49-F238E27FC236}">
                  <a16:creationId xmlns:a16="http://schemas.microsoft.com/office/drawing/2014/main" id="{63DD9AB9-5B4B-41E6-A177-101C46FF36C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62813" y="2867025"/>
              <a:ext cx="52388" cy="52388"/>
            </a:xfrm>
            <a:custGeom>
              <a:avLst/>
              <a:gdLst>
                <a:gd name="T0" fmla="*/ 14 w 16"/>
                <a:gd name="T1" fmla="*/ 4 h 16"/>
                <a:gd name="T2" fmla="*/ 3 w 16"/>
                <a:gd name="T3" fmla="*/ 2 h 16"/>
                <a:gd name="T4" fmla="*/ 2 w 16"/>
                <a:gd name="T5" fmla="*/ 13 h 16"/>
                <a:gd name="T6" fmla="*/ 12 w 16"/>
                <a:gd name="T7" fmla="*/ 14 h 16"/>
                <a:gd name="T8" fmla="*/ 14 w 16"/>
                <a:gd name="T9" fmla="*/ 4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4" y="4"/>
                  </a:moveTo>
                  <a:cubicBezTo>
                    <a:pt x="11" y="0"/>
                    <a:pt x="6" y="0"/>
                    <a:pt x="3" y="2"/>
                  </a:cubicBezTo>
                  <a:cubicBezTo>
                    <a:pt x="0" y="5"/>
                    <a:pt x="0" y="10"/>
                    <a:pt x="2" y="13"/>
                  </a:cubicBezTo>
                  <a:cubicBezTo>
                    <a:pt x="5" y="16"/>
                    <a:pt x="9" y="16"/>
                    <a:pt x="12" y="14"/>
                  </a:cubicBezTo>
                  <a:cubicBezTo>
                    <a:pt x="16" y="11"/>
                    <a:pt x="16" y="7"/>
                    <a:pt x="14" y="4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1" name="Line 368">
              <a:extLst>
                <a:ext uri="{FF2B5EF4-FFF2-40B4-BE49-F238E27FC236}">
                  <a16:creationId xmlns:a16="http://schemas.microsoft.com/office/drawing/2014/main" id="{0BD04421-BACD-4FE1-A490-1A9B73013FEB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7232651" y="3078163"/>
              <a:ext cx="85725" cy="61913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2" name="Freeform 369">
              <a:extLst>
                <a:ext uri="{FF2B5EF4-FFF2-40B4-BE49-F238E27FC236}">
                  <a16:creationId xmlns:a16="http://schemas.microsoft.com/office/drawing/2014/main" id="{CA8952AC-5DF9-460C-AE55-7650BAD1F2F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5663" y="3051175"/>
              <a:ext cx="57150" cy="52388"/>
            </a:xfrm>
            <a:custGeom>
              <a:avLst/>
              <a:gdLst>
                <a:gd name="T0" fmla="*/ 13 w 17"/>
                <a:gd name="T1" fmla="*/ 2 h 16"/>
                <a:gd name="T2" fmla="*/ 3 w 17"/>
                <a:gd name="T3" fmla="*/ 4 h 16"/>
                <a:gd name="T4" fmla="*/ 4 w 17"/>
                <a:gd name="T5" fmla="*/ 14 h 16"/>
                <a:gd name="T6" fmla="*/ 15 w 17"/>
                <a:gd name="T7" fmla="*/ 13 h 16"/>
                <a:gd name="T8" fmla="*/ 13 w 17"/>
                <a:gd name="T9" fmla="*/ 2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6">
                  <a:moveTo>
                    <a:pt x="13" y="2"/>
                  </a:moveTo>
                  <a:cubicBezTo>
                    <a:pt x="10" y="0"/>
                    <a:pt x="5" y="0"/>
                    <a:pt x="3" y="4"/>
                  </a:cubicBezTo>
                  <a:cubicBezTo>
                    <a:pt x="0" y="7"/>
                    <a:pt x="1" y="12"/>
                    <a:pt x="4" y="14"/>
                  </a:cubicBezTo>
                  <a:cubicBezTo>
                    <a:pt x="8" y="16"/>
                    <a:pt x="12" y="16"/>
                    <a:pt x="15" y="13"/>
                  </a:cubicBezTo>
                  <a:cubicBezTo>
                    <a:pt x="17" y="9"/>
                    <a:pt x="16" y="5"/>
                    <a:pt x="13" y="2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3" name="Line 370">
              <a:extLst>
                <a:ext uri="{FF2B5EF4-FFF2-40B4-BE49-F238E27FC236}">
                  <a16:creationId xmlns:a16="http://schemas.microsoft.com/office/drawing/2014/main" id="{AAF7A087-022D-4C1D-9539-ACC8EF1E6D29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 flipV="1">
              <a:off x="7004051" y="3160713"/>
              <a:ext cx="277813" cy="65088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4" name="Freeform 371">
              <a:extLst>
                <a:ext uri="{FF2B5EF4-FFF2-40B4-BE49-F238E27FC236}">
                  <a16:creationId xmlns:a16="http://schemas.microsoft.com/office/drawing/2014/main" id="{2267ADA1-4368-4AEE-9D76-03319E1019C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78651" y="3136900"/>
              <a:ext cx="52388" cy="53975"/>
            </a:xfrm>
            <a:custGeom>
              <a:avLst/>
              <a:gdLst>
                <a:gd name="T0" fmla="*/ 10 w 16"/>
                <a:gd name="T1" fmla="*/ 0 h 16"/>
                <a:gd name="T2" fmla="*/ 1 w 16"/>
                <a:gd name="T3" fmla="*/ 6 h 16"/>
                <a:gd name="T4" fmla="*/ 6 w 16"/>
                <a:gd name="T5" fmla="*/ 15 h 16"/>
                <a:gd name="T6" fmla="*/ 15 w 16"/>
                <a:gd name="T7" fmla="*/ 9 h 16"/>
                <a:gd name="T8" fmla="*/ 10 w 16"/>
                <a:gd name="T9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" h="16">
                  <a:moveTo>
                    <a:pt x="10" y="0"/>
                  </a:moveTo>
                  <a:cubicBezTo>
                    <a:pt x="6" y="0"/>
                    <a:pt x="2" y="2"/>
                    <a:pt x="1" y="6"/>
                  </a:cubicBezTo>
                  <a:cubicBezTo>
                    <a:pt x="0" y="10"/>
                    <a:pt x="2" y="14"/>
                    <a:pt x="6" y="15"/>
                  </a:cubicBezTo>
                  <a:cubicBezTo>
                    <a:pt x="10" y="16"/>
                    <a:pt x="14" y="13"/>
                    <a:pt x="15" y="9"/>
                  </a:cubicBezTo>
                  <a:cubicBezTo>
                    <a:pt x="16" y="5"/>
                    <a:pt x="14" y="1"/>
                    <a:pt x="10" y="0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5" name="Line 372">
              <a:extLst>
                <a:ext uri="{FF2B5EF4-FFF2-40B4-BE49-F238E27FC236}">
                  <a16:creationId xmlns:a16="http://schemas.microsoft.com/office/drawing/2014/main" id="{BB0B0E9B-E616-435D-A4B2-0FBF88C093FC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097713" y="3338513"/>
              <a:ext cx="177800" cy="15875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6" name="Freeform 373">
              <a:extLst>
                <a:ext uri="{FF2B5EF4-FFF2-40B4-BE49-F238E27FC236}">
                  <a16:creationId xmlns:a16="http://schemas.microsoft.com/office/drawing/2014/main" id="{5E232B8D-0BBD-4477-9DBF-3FA0D72749C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73901" y="3332163"/>
              <a:ext cx="49213" cy="49213"/>
            </a:xfrm>
            <a:custGeom>
              <a:avLst/>
              <a:gdLst>
                <a:gd name="T0" fmla="*/ 7 w 15"/>
                <a:gd name="T1" fmla="*/ 0 h 15"/>
                <a:gd name="T2" fmla="*/ 0 w 15"/>
                <a:gd name="T3" fmla="*/ 8 h 15"/>
                <a:gd name="T4" fmla="*/ 8 w 15"/>
                <a:gd name="T5" fmla="*/ 15 h 15"/>
                <a:gd name="T6" fmla="*/ 15 w 15"/>
                <a:gd name="T7" fmla="*/ 7 h 15"/>
                <a:gd name="T8" fmla="*/ 7 w 15"/>
                <a:gd name="T9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7" y="0"/>
                  </a:moveTo>
                  <a:cubicBezTo>
                    <a:pt x="3" y="0"/>
                    <a:pt x="0" y="4"/>
                    <a:pt x="0" y="8"/>
                  </a:cubicBezTo>
                  <a:cubicBezTo>
                    <a:pt x="0" y="12"/>
                    <a:pt x="4" y="15"/>
                    <a:pt x="8" y="15"/>
                  </a:cubicBezTo>
                  <a:cubicBezTo>
                    <a:pt x="12" y="14"/>
                    <a:pt x="15" y="11"/>
                    <a:pt x="15" y="7"/>
                  </a:cubicBezTo>
                  <a:cubicBezTo>
                    <a:pt x="14" y="3"/>
                    <a:pt x="11" y="0"/>
                    <a:pt x="7" y="0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7" name="Line 374">
              <a:extLst>
                <a:ext uri="{FF2B5EF4-FFF2-40B4-BE49-F238E27FC236}">
                  <a16:creationId xmlns:a16="http://schemas.microsoft.com/office/drawing/2014/main" id="{3C993186-6A3E-4203-9673-9EC06E15D04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202488" y="3440113"/>
              <a:ext cx="112713" cy="100013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8" name="Freeform 375">
              <a:extLst>
                <a:ext uri="{FF2B5EF4-FFF2-40B4-BE49-F238E27FC236}">
                  <a16:creationId xmlns:a16="http://schemas.microsoft.com/office/drawing/2014/main" id="{84F0AED8-4B01-4A49-AB64-2880E4E207F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75501" y="3509963"/>
              <a:ext cx="57150" cy="55563"/>
            </a:xfrm>
            <a:custGeom>
              <a:avLst/>
              <a:gdLst>
                <a:gd name="T0" fmla="*/ 4 w 17"/>
                <a:gd name="T1" fmla="*/ 3 h 17"/>
                <a:gd name="T2" fmla="*/ 3 w 17"/>
                <a:gd name="T3" fmla="*/ 13 h 17"/>
                <a:gd name="T4" fmla="*/ 13 w 17"/>
                <a:gd name="T5" fmla="*/ 14 h 17"/>
                <a:gd name="T6" fmla="*/ 14 w 17"/>
                <a:gd name="T7" fmla="*/ 4 h 17"/>
                <a:gd name="T8" fmla="*/ 4 w 17"/>
                <a:gd name="T9" fmla="*/ 3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4" y="3"/>
                  </a:moveTo>
                  <a:cubicBezTo>
                    <a:pt x="1" y="6"/>
                    <a:pt x="0" y="10"/>
                    <a:pt x="3" y="13"/>
                  </a:cubicBezTo>
                  <a:cubicBezTo>
                    <a:pt x="6" y="16"/>
                    <a:pt x="10" y="17"/>
                    <a:pt x="13" y="14"/>
                  </a:cubicBezTo>
                  <a:cubicBezTo>
                    <a:pt x="16" y="11"/>
                    <a:pt x="17" y="7"/>
                    <a:pt x="14" y="4"/>
                  </a:cubicBezTo>
                  <a:cubicBezTo>
                    <a:pt x="11" y="1"/>
                    <a:pt x="7" y="0"/>
                    <a:pt x="4" y="3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49" name="Line 376">
              <a:extLst>
                <a:ext uri="{FF2B5EF4-FFF2-40B4-BE49-F238E27FC236}">
                  <a16:creationId xmlns:a16="http://schemas.microsoft.com/office/drawing/2014/main" id="{4E8B43BF-3A69-4440-BDA2-4B6F4B5FE64D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 flipH="1">
              <a:off x="7251701" y="3522663"/>
              <a:ext cx="136525" cy="215900"/>
            </a:xfrm>
            <a:prstGeom prst="line">
              <a:avLst/>
            </a:prstGeom>
            <a:noFill/>
            <a:ln w="12700" cap="flat">
              <a:solidFill>
                <a:schemeClr val="accent4"/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0" name="Freeform 377">
              <a:extLst>
                <a:ext uri="{FF2B5EF4-FFF2-40B4-BE49-F238E27FC236}">
                  <a16:creationId xmlns:a16="http://schemas.microsoft.com/office/drawing/2014/main" id="{AE6895D4-4C75-4419-9AF8-4053A969BA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26301" y="3708400"/>
              <a:ext cx="55563" cy="55563"/>
            </a:xfrm>
            <a:custGeom>
              <a:avLst/>
              <a:gdLst>
                <a:gd name="T0" fmla="*/ 2 w 17"/>
                <a:gd name="T1" fmla="*/ 4 h 17"/>
                <a:gd name="T2" fmla="*/ 5 w 17"/>
                <a:gd name="T3" fmla="*/ 15 h 17"/>
                <a:gd name="T4" fmla="*/ 15 w 17"/>
                <a:gd name="T5" fmla="*/ 12 h 17"/>
                <a:gd name="T6" fmla="*/ 12 w 17"/>
                <a:gd name="T7" fmla="*/ 2 h 17"/>
                <a:gd name="T8" fmla="*/ 2 w 17"/>
                <a:gd name="T9" fmla="*/ 4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17">
                  <a:moveTo>
                    <a:pt x="2" y="4"/>
                  </a:moveTo>
                  <a:cubicBezTo>
                    <a:pt x="0" y="8"/>
                    <a:pt x="1" y="12"/>
                    <a:pt x="5" y="15"/>
                  </a:cubicBezTo>
                  <a:cubicBezTo>
                    <a:pt x="8" y="17"/>
                    <a:pt x="13" y="16"/>
                    <a:pt x="15" y="12"/>
                  </a:cubicBezTo>
                  <a:cubicBezTo>
                    <a:pt x="17" y="9"/>
                    <a:pt x="16" y="4"/>
                    <a:pt x="12" y="2"/>
                  </a:cubicBezTo>
                  <a:cubicBezTo>
                    <a:pt x="9" y="0"/>
                    <a:pt x="4" y="1"/>
                    <a:pt x="2" y="4"/>
                  </a:cubicBezTo>
                </a:path>
              </a:pathLst>
            </a:custGeom>
            <a:solidFill>
              <a:schemeClr val="accent4"/>
            </a:solidFill>
            <a:ln>
              <a:solidFill>
                <a:schemeClr val="accent4"/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1" name="Freeform 381">
              <a:extLst>
                <a:ext uri="{FF2B5EF4-FFF2-40B4-BE49-F238E27FC236}">
                  <a16:creationId xmlns:a16="http://schemas.microsoft.com/office/drawing/2014/main" id="{BAA21378-6B57-493A-946E-6AB4E902E21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59838" y="5122863"/>
              <a:ext cx="152400" cy="42863"/>
            </a:xfrm>
            <a:custGeom>
              <a:avLst/>
              <a:gdLst>
                <a:gd name="T0" fmla="*/ 36 w 46"/>
                <a:gd name="T1" fmla="*/ 13 h 13"/>
                <a:gd name="T2" fmla="*/ 0 w 46"/>
                <a:gd name="T3" fmla="*/ 0 h 13"/>
                <a:gd name="T4" fmla="*/ 8 w 46"/>
                <a:gd name="T5" fmla="*/ 0 h 13"/>
                <a:gd name="T6" fmla="*/ 46 w 46"/>
                <a:gd name="T7" fmla="*/ 9 h 13"/>
                <a:gd name="T8" fmla="*/ 44 w 46"/>
                <a:gd name="T9" fmla="*/ 12 h 13"/>
                <a:gd name="T10" fmla="*/ 36 w 46"/>
                <a:gd name="T11" fmla="*/ 13 h 13"/>
                <a:gd name="T12" fmla="*/ 36 w 46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6" h="13">
                  <a:moveTo>
                    <a:pt x="36" y="13"/>
                  </a:moveTo>
                  <a:cubicBezTo>
                    <a:pt x="22" y="13"/>
                    <a:pt x="10" y="8"/>
                    <a:pt x="0" y="0"/>
                  </a:cubicBezTo>
                  <a:cubicBezTo>
                    <a:pt x="3" y="0"/>
                    <a:pt x="5" y="0"/>
                    <a:pt x="8" y="0"/>
                  </a:cubicBezTo>
                  <a:cubicBezTo>
                    <a:pt x="29" y="0"/>
                    <a:pt x="46" y="4"/>
                    <a:pt x="46" y="9"/>
                  </a:cubicBezTo>
                  <a:cubicBezTo>
                    <a:pt x="46" y="10"/>
                    <a:pt x="46" y="11"/>
                    <a:pt x="44" y="12"/>
                  </a:cubicBezTo>
                  <a:cubicBezTo>
                    <a:pt x="42" y="12"/>
                    <a:pt x="39" y="13"/>
                    <a:pt x="36" y="13"/>
                  </a:cubicBezTo>
                  <a:cubicBezTo>
                    <a:pt x="36" y="13"/>
                    <a:pt x="36" y="13"/>
                    <a:pt x="36" y="13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2" name="Freeform 383">
              <a:extLst>
                <a:ext uri="{FF2B5EF4-FFF2-40B4-BE49-F238E27FC236}">
                  <a16:creationId xmlns:a16="http://schemas.microsoft.com/office/drawing/2014/main" id="{EDEBB8B8-4713-4C3D-9967-626AFF38F70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969501" y="5122863"/>
              <a:ext cx="134938" cy="26988"/>
            </a:xfrm>
            <a:custGeom>
              <a:avLst/>
              <a:gdLst>
                <a:gd name="T0" fmla="*/ 30 w 41"/>
                <a:gd name="T1" fmla="*/ 8 h 8"/>
                <a:gd name="T2" fmla="*/ 0 w 41"/>
                <a:gd name="T3" fmla="*/ 0 h 8"/>
                <a:gd name="T4" fmla="*/ 4 w 41"/>
                <a:gd name="T5" fmla="*/ 0 h 8"/>
                <a:gd name="T6" fmla="*/ 41 w 41"/>
                <a:gd name="T7" fmla="*/ 7 h 8"/>
                <a:gd name="T8" fmla="*/ 31 w 41"/>
                <a:gd name="T9" fmla="*/ 8 h 8"/>
                <a:gd name="T10" fmla="*/ 30 w 41"/>
                <a:gd name="T11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8">
                  <a:moveTo>
                    <a:pt x="30" y="8"/>
                  </a:moveTo>
                  <a:cubicBezTo>
                    <a:pt x="19" y="8"/>
                    <a:pt x="9" y="5"/>
                    <a:pt x="0" y="0"/>
                  </a:cubicBezTo>
                  <a:cubicBezTo>
                    <a:pt x="1" y="0"/>
                    <a:pt x="3" y="0"/>
                    <a:pt x="4" y="0"/>
                  </a:cubicBezTo>
                  <a:cubicBezTo>
                    <a:pt x="22" y="0"/>
                    <a:pt x="38" y="3"/>
                    <a:pt x="41" y="7"/>
                  </a:cubicBezTo>
                  <a:cubicBezTo>
                    <a:pt x="38" y="8"/>
                    <a:pt x="34" y="8"/>
                    <a:pt x="31" y="8"/>
                  </a:cubicBezTo>
                  <a:cubicBezTo>
                    <a:pt x="30" y="8"/>
                    <a:pt x="30" y="8"/>
                    <a:pt x="30" y="8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grpSp>
          <p:nvGrpSpPr>
            <p:cNvPr id="253" name="Group 252">
              <a:extLst>
                <a:ext uri="{FF2B5EF4-FFF2-40B4-BE49-F238E27FC236}">
                  <a16:creationId xmlns:a16="http://schemas.microsoft.com/office/drawing/2014/main" id="{FB529563-E7CD-4CD5-9AD1-3A763BA14391}"/>
                </a:ext>
              </a:extLst>
            </p:cNvPr>
            <p:cNvGrpSpPr/>
            <p:nvPr userDrawn="1"/>
          </p:nvGrpSpPr>
          <p:grpSpPr>
            <a:xfrm>
              <a:off x="8142289" y="3282950"/>
              <a:ext cx="339726" cy="68263"/>
              <a:chOff x="8142289" y="3282950"/>
              <a:chExt cx="339726" cy="68263"/>
            </a:xfrm>
          </p:grpSpPr>
          <p:sp>
            <p:nvSpPr>
              <p:cNvPr id="356" name="Line 407">
                <a:extLst>
                  <a:ext uri="{FF2B5EF4-FFF2-40B4-BE49-F238E27FC236}">
                    <a16:creationId xmlns:a16="http://schemas.microsoft.com/office/drawing/2014/main" id="{54C4524C-17F6-4651-B8C4-9613D80FD4F2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57" name="Freeform 408">
                <a:extLst>
                  <a:ext uri="{FF2B5EF4-FFF2-40B4-BE49-F238E27FC236}">
                    <a16:creationId xmlns:a16="http://schemas.microsoft.com/office/drawing/2014/main" id="{CA8C149D-ECF3-453D-9443-DDC19E58C2A5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sp>
          <p:nvSpPr>
            <p:cNvPr id="254" name="Freeform 415">
              <a:extLst>
                <a:ext uri="{FF2B5EF4-FFF2-40B4-BE49-F238E27FC236}">
                  <a16:creationId xmlns:a16="http://schemas.microsoft.com/office/drawing/2014/main" id="{CFA8F2EB-EAFC-4574-9BA5-4393F4D2136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633076" y="4473575"/>
              <a:ext cx="42863" cy="73025"/>
            </a:xfrm>
            <a:custGeom>
              <a:avLst/>
              <a:gdLst>
                <a:gd name="T0" fmla="*/ 2 w 27"/>
                <a:gd name="T1" fmla="*/ 46 h 46"/>
                <a:gd name="T2" fmla="*/ 0 w 27"/>
                <a:gd name="T3" fmla="*/ 42 h 46"/>
                <a:gd name="T4" fmla="*/ 18 w 27"/>
                <a:gd name="T5" fmla="*/ 23 h 46"/>
                <a:gd name="T6" fmla="*/ 0 w 27"/>
                <a:gd name="T7" fmla="*/ 4 h 46"/>
                <a:gd name="T8" fmla="*/ 2 w 27"/>
                <a:gd name="T9" fmla="*/ 0 h 46"/>
                <a:gd name="T10" fmla="*/ 27 w 27"/>
                <a:gd name="T11" fmla="*/ 23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6">
                  <a:moveTo>
                    <a:pt x="2" y="46"/>
                  </a:moveTo>
                  <a:lnTo>
                    <a:pt x="0" y="42"/>
                  </a:lnTo>
                  <a:lnTo>
                    <a:pt x="18" y="23"/>
                  </a:lnTo>
                  <a:lnTo>
                    <a:pt x="0" y="4"/>
                  </a:lnTo>
                  <a:lnTo>
                    <a:pt x="2" y="0"/>
                  </a:lnTo>
                  <a:lnTo>
                    <a:pt x="27" y="2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5" name="Freeform 418">
              <a:extLst>
                <a:ext uri="{FF2B5EF4-FFF2-40B4-BE49-F238E27FC236}">
                  <a16:creationId xmlns:a16="http://schemas.microsoft.com/office/drawing/2014/main" id="{D7BE1C0D-6CF1-4F3B-B3B0-034422D38B0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91513" y="2576513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39 h 44"/>
                <a:gd name="T4" fmla="*/ 19 w 27"/>
                <a:gd name="T5" fmla="*/ 21 h 44"/>
                <a:gd name="T6" fmla="*/ 0 w 27"/>
                <a:gd name="T7" fmla="*/ 4 h 44"/>
                <a:gd name="T8" fmla="*/ 4 w 27"/>
                <a:gd name="T9" fmla="*/ 0 h 44"/>
                <a:gd name="T10" fmla="*/ 27 w 27"/>
                <a:gd name="T11" fmla="*/ 21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39"/>
                  </a:lnTo>
                  <a:lnTo>
                    <a:pt x="19" y="21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6" name="Rectangle 437">
              <a:extLst>
                <a:ext uri="{FF2B5EF4-FFF2-40B4-BE49-F238E27FC236}">
                  <a16:creationId xmlns:a16="http://schemas.microsoft.com/office/drawing/2014/main" id="{647463D0-6ADC-41EE-A405-F3617D91AE2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10252076" y="2922588"/>
              <a:ext cx="14288" cy="15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7" name="Freeform 445">
              <a:extLst>
                <a:ext uri="{FF2B5EF4-FFF2-40B4-BE49-F238E27FC236}">
                  <a16:creationId xmlns:a16="http://schemas.microsoft.com/office/drawing/2014/main" id="{5D178EE7-A293-4A86-9485-7C36D2A647A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1876" y="2432050"/>
              <a:ext cx="12700" cy="3175"/>
            </a:xfrm>
            <a:custGeom>
              <a:avLst/>
              <a:gdLst>
                <a:gd name="T0" fmla="*/ 4 w 4"/>
                <a:gd name="T1" fmla="*/ 1 h 1"/>
                <a:gd name="T2" fmla="*/ 0 w 4"/>
                <a:gd name="T3" fmla="*/ 0 h 1"/>
                <a:gd name="T4" fmla="*/ 0 w 4"/>
                <a:gd name="T5" fmla="*/ 0 h 1"/>
                <a:gd name="T6" fmla="*/ 4 w 4"/>
                <a:gd name="T7" fmla="*/ 0 h 1"/>
                <a:gd name="T8" fmla="*/ 4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4" y="1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8" name="Freeform 446">
              <a:extLst>
                <a:ext uri="{FF2B5EF4-FFF2-40B4-BE49-F238E27FC236}">
                  <a16:creationId xmlns:a16="http://schemas.microsoft.com/office/drawing/2014/main" id="{698CB8DF-97F9-493D-8A29-5F1289E35FA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1876" y="2432050"/>
              <a:ext cx="12700" cy="28575"/>
            </a:xfrm>
            <a:custGeom>
              <a:avLst/>
              <a:gdLst>
                <a:gd name="T0" fmla="*/ 4 w 4"/>
                <a:gd name="T1" fmla="*/ 9 h 9"/>
                <a:gd name="T2" fmla="*/ 0 w 4"/>
                <a:gd name="T3" fmla="*/ 8 h 9"/>
                <a:gd name="T4" fmla="*/ 0 w 4"/>
                <a:gd name="T5" fmla="*/ 0 h 9"/>
                <a:gd name="T6" fmla="*/ 4 w 4"/>
                <a:gd name="T7" fmla="*/ 1 h 9"/>
                <a:gd name="T8" fmla="*/ 4 w 4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9">
                  <a:moveTo>
                    <a:pt x="4" y="9"/>
                  </a:moveTo>
                  <a:cubicBezTo>
                    <a:pt x="3" y="9"/>
                    <a:pt x="2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" y="9"/>
                    <a:pt x="4" y="9"/>
                    <a:pt x="4" y="9"/>
                  </a:cubicBezTo>
                </a:path>
              </a:pathLst>
            </a:custGeom>
            <a:solidFill>
              <a:srgbClr val="C0C9D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59" name="Freeform 447">
              <a:extLst>
                <a:ext uri="{FF2B5EF4-FFF2-40B4-BE49-F238E27FC236}">
                  <a16:creationId xmlns:a16="http://schemas.microsoft.com/office/drawing/2014/main" id="{9B05E31C-861A-4090-A255-58406D9E872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1876" y="2457450"/>
              <a:ext cx="12700" cy="20638"/>
            </a:xfrm>
            <a:custGeom>
              <a:avLst/>
              <a:gdLst>
                <a:gd name="T0" fmla="*/ 4 w 4"/>
                <a:gd name="T1" fmla="*/ 6 h 6"/>
                <a:gd name="T2" fmla="*/ 0 w 4"/>
                <a:gd name="T3" fmla="*/ 5 h 6"/>
                <a:gd name="T4" fmla="*/ 0 w 4"/>
                <a:gd name="T5" fmla="*/ 0 h 6"/>
                <a:gd name="T6" fmla="*/ 4 w 4"/>
                <a:gd name="T7" fmla="*/ 1 h 6"/>
                <a:gd name="T8" fmla="*/ 4 w 4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cubicBezTo>
                    <a:pt x="3" y="6"/>
                    <a:pt x="2" y="6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4" y="6"/>
                    <a:pt x="4" y="6"/>
                    <a:pt x="4" y="6"/>
                  </a:cubicBezTo>
                </a:path>
              </a:pathLst>
            </a:custGeom>
            <a:solidFill>
              <a:srgbClr val="C0C9D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0" name="Freeform 448">
              <a:extLst>
                <a:ext uri="{FF2B5EF4-FFF2-40B4-BE49-F238E27FC236}">
                  <a16:creationId xmlns:a16="http://schemas.microsoft.com/office/drawing/2014/main" id="{449CAE99-8F19-45CB-A5A9-6D2211A0A7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1876" y="2474913"/>
              <a:ext cx="112713" cy="160338"/>
            </a:xfrm>
            <a:custGeom>
              <a:avLst/>
              <a:gdLst>
                <a:gd name="T0" fmla="*/ 34 w 34"/>
                <a:gd name="T1" fmla="*/ 49 h 49"/>
                <a:gd name="T2" fmla="*/ 0 w 34"/>
                <a:gd name="T3" fmla="*/ 49 h 49"/>
                <a:gd name="T4" fmla="*/ 0 w 34"/>
                <a:gd name="T5" fmla="*/ 29 h 49"/>
                <a:gd name="T6" fmla="*/ 0 w 34"/>
                <a:gd name="T7" fmla="*/ 29 h 49"/>
                <a:gd name="T8" fmla="*/ 0 w 34"/>
                <a:gd name="T9" fmla="*/ 25 h 49"/>
                <a:gd name="T10" fmla="*/ 0 w 34"/>
                <a:gd name="T11" fmla="*/ 25 h 49"/>
                <a:gd name="T12" fmla="*/ 0 w 34"/>
                <a:gd name="T13" fmla="*/ 0 h 49"/>
                <a:gd name="T14" fmla="*/ 4 w 34"/>
                <a:gd name="T15" fmla="*/ 1 h 49"/>
                <a:gd name="T16" fmla="*/ 4 w 34"/>
                <a:gd name="T17" fmla="*/ 46 h 49"/>
                <a:gd name="T18" fmla="*/ 34 w 34"/>
                <a:gd name="T19" fmla="*/ 46 h 49"/>
                <a:gd name="T20" fmla="*/ 34 w 34"/>
                <a:gd name="T21" fmla="*/ 47 h 49"/>
                <a:gd name="T22" fmla="*/ 34 w 34"/>
                <a:gd name="T2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49">
                  <a:moveTo>
                    <a:pt x="34" y="49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6"/>
                    <a:pt x="34" y="47"/>
                    <a:pt x="34" y="47"/>
                  </a:cubicBezTo>
                  <a:cubicBezTo>
                    <a:pt x="34" y="48"/>
                    <a:pt x="34" y="49"/>
                    <a:pt x="34" y="49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1" name="Freeform 449">
              <a:extLst>
                <a:ext uri="{FF2B5EF4-FFF2-40B4-BE49-F238E27FC236}">
                  <a16:creationId xmlns:a16="http://schemas.microsoft.com/office/drawing/2014/main" id="{3DA6FF30-1965-4075-ACE0-4739F5785B6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64588" y="2606675"/>
              <a:ext cx="46038" cy="49213"/>
            </a:xfrm>
            <a:custGeom>
              <a:avLst/>
              <a:gdLst>
                <a:gd name="T0" fmla="*/ 7 w 14"/>
                <a:gd name="T1" fmla="*/ 15 h 15"/>
                <a:gd name="T2" fmla="*/ 0 w 14"/>
                <a:gd name="T3" fmla="*/ 9 h 15"/>
                <a:gd name="T4" fmla="*/ 0 w 14"/>
                <a:gd name="T5" fmla="*/ 8 h 15"/>
                <a:gd name="T6" fmla="*/ 0 w 14"/>
                <a:gd name="T7" fmla="*/ 6 h 15"/>
                <a:gd name="T8" fmla="*/ 7 w 14"/>
                <a:gd name="T9" fmla="*/ 0 h 15"/>
                <a:gd name="T10" fmla="*/ 14 w 14"/>
                <a:gd name="T11" fmla="*/ 7 h 15"/>
                <a:gd name="T12" fmla="*/ 14 w 14"/>
                <a:gd name="T13" fmla="*/ 8 h 15"/>
                <a:gd name="T14" fmla="*/ 7 w 14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5">
                  <a:moveTo>
                    <a:pt x="7" y="15"/>
                  </a:moveTo>
                  <a:cubicBezTo>
                    <a:pt x="4" y="15"/>
                    <a:pt x="1" y="13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1" y="2"/>
                    <a:pt x="4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12"/>
                    <a:pt x="11" y="15"/>
                    <a:pt x="7" y="15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2" name="Freeform 450">
              <a:extLst>
                <a:ext uri="{FF2B5EF4-FFF2-40B4-BE49-F238E27FC236}">
                  <a16:creationId xmlns:a16="http://schemas.microsoft.com/office/drawing/2014/main" id="{57B29A12-AA60-4546-9427-D5EE7390462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88376" y="2555875"/>
              <a:ext cx="63500" cy="14288"/>
            </a:xfrm>
            <a:custGeom>
              <a:avLst/>
              <a:gdLst>
                <a:gd name="T0" fmla="*/ 19 w 19"/>
                <a:gd name="T1" fmla="*/ 4 h 4"/>
                <a:gd name="T2" fmla="*/ 0 w 19"/>
                <a:gd name="T3" fmla="*/ 4 h 4"/>
                <a:gd name="T4" fmla="*/ 0 w 19"/>
                <a:gd name="T5" fmla="*/ 2 h 4"/>
                <a:gd name="T6" fmla="*/ 0 w 19"/>
                <a:gd name="T7" fmla="*/ 0 h 4"/>
                <a:gd name="T8" fmla="*/ 19 w 19"/>
                <a:gd name="T9" fmla="*/ 0 h 4"/>
                <a:gd name="T10" fmla="*/ 19 w 19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">
                  <a:moveTo>
                    <a:pt x="19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4"/>
                    <a:pt x="19" y="4"/>
                    <a:pt x="19" y="4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3" name="Rectangle 451">
              <a:extLst>
                <a:ext uri="{FF2B5EF4-FFF2-40B4-BE49-F238E27FC236}">
                  <a16:creationId xmlns:a16="http://schemas.microsoft.com/office/drawing/2014/main" id="{E3D5B2A8-8C82-431A-B28D-1FC53D5279C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651876" y="2555875"/>
              <a:ext cx="1588" cy="14288"/>
            </a:xfrm>
            <a:prstGeom prst="rect">
              <a:avLst/>
            </a:prstGeom>
            <a:solidFill>
              <a:srgbClr val="8791A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4" name="Freeform 452">
              <a:extLst>
                <a:ext uri="{FF2B5EF4-FFF2-40B4-BE49-F238E27FC236}">
                  <a16:creationId xmlns:a16="http://schemas.microsoft.com/office/drawing/2014/main" id="{D35716DE-3CD0-4607-80C9-DE3C847DD49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42338" y="2536825"/>
              <a:ext cx="46038" cy="49213"/>
            </a:xfrm>
            <a:custGeom>
              <a:avLst/>
              <a:gdLst>
                <a:gd name="T0" fmla="*/ 7 w 14"/>
                <a:gd name="T1" fmla="*/ 15 h 15"/>
                <a:gd name="T2" fmla="*/ 7 w 14"/>
                <a:gd name="T3" fmla="*/ 15 h 15"/>
                <a:gd name="T4" fmla="*/ 0 w 14"/>
                <a:gd name="T5" fmla="*/ 8 h 15"/>
                <a:gd name="T6" fmla="*/ 0 w 14"/>
                <a:gd name="T7" fmla="*/ 8 h 15"/>
                <a:gd name="T8" fmla="*/ 7 w 14"/>
                <a:gd name="T9" fmla="*/ 0 h 15"/>
                <a:gd name="T10" fmla="*/ 14 w 14"/>
                <a:gd name="T11" fmla="*/ 6 h 15"/>
                <a:gd name="T12" fmla="*/ 14 w 14"/>
                <a:gd name="T13" fmla="*/ 8 h 15"/>
                <a:gd name="T14" fmla="*/ 14 w 14"/>
                <a:gd name="T15" fmla="*/ 10 h 15"/>
                <a:gd name="T16" fmla="*/ 7 w 14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5"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0" y="0"/>
                    <a:pt x="13" y="3"/>
                    <a:pt x="14" y="6"/>
                  </a:cubicBezTo>
                  <a:cubicBezTo>
                    <a:pt x="14" y="6"/>
                    <a:pt x="14" y="7"/>
                    <a:pt x="14" y="8"/>
                  </a:cubicBezTo>
                  <a:cubicBezTo>
                    <a:pt x="14" y="8"/>
                    <a:pt x="14" y="9"/>
                    <a:pt x="14" y="10"/>
                  </a:cubicBezTo>
                  <a:cubicBezTo>
                    <a:pt x="13" y="13"/>
                    <a:pt x="10" y="15"/>
                    <a:pt x="7" y="15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5" name="Freeform 453">
              <a:extLst>
                <a:ext uri="{FF2B5EF4-FFF2-40B4-BE49-F238E27FC236}">
                  <a16:creationId xmlns:a16="http://schemas.microsoft.com/office/drawing/2014/main" id="{869B4EDE-EB28-44F5-8EDD-227CE71A598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56613" y="2200275"/>
              <a:ext cx="379413" cy="101600"/>
            </a:xfrm>
            <a:custGeom>
              <a:avLst/>
              <a:gdLst>
                <a:gd name="T0" fmla="*/ 6 w 115"/>
                <a:gd name="T1" fmla="*/ 31 h 31"/>
                <a:gd name="T2" fmla="*/ 0 w 115"/>
                <a:gd name="T3" fmla="*/ 24 h 31"/>
                <a:gd name="T4" fmla="*/ 58 w 115"/>
                <a:gd name="T5" fmla="*/ 0 h 31"/>
                <a:gd name="T6" fmla="*/ 115 w 115"/>
                <a:gd name="T7" fmla="*/ 23 h 31"/>
                <a:gd name="T8" fmla="*/ 115 w 115"/>
                <a:gd name="T9" fmla="*/ 23 h 31"/>
                <a:gd name="T10" fmla="*/ 108 w 115"/>
                <a:gd name="T11" fmla="*/ 30 h 31"/>
                <a:gd name="T12" fmla="*/ 58 w 115"/>
                <a:gd name="T13" fmla="*/ 9 h 31"/>
                <a:gd name="T14" fmla="*/ 6 w 115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31">
                  <a:moveTo>
                    <a:pt x="6" y="31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6" y="8"/>
                    <a:pt x="37" y="0"/>
                    <a:pt x="58" y="0"/>
                  </a:cubicBezTo>
                  <a:cubicBezTo>
                    <a:pt x="78" y="0"/>
                    <a:pt x="99" y="8"/>
                    <a:pt x="115" y="23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94" y="16"/>
                    <a:pt x="76" y="9"/>
                    <a:pt x="58" y="9"/>
                  </a:cubicBezTo>
                  <a:cubicBezTo>
                    <a:pt x="39" y="9"/>
                    <a:pt x="21" y="16"/>
                    <a:pt x="6" y="3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6" name="Freeform 454">
              <a:extLst>
                <a:ext uri="{FF2B5EF4-FFF2-40B4-BE49-F238E27FC236}">
                  <a16:creationId xmlns:a16="http://schemas.microsoft.com/office/drawing/2014/main" id="{3D76EFDB-C43D-4C2F-96E4-FCE2A6C18E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99476" y="2263775"/>
              <a:ext cx="293688" cy="80963"/>
            </a:xfrm>
            <a:custGeom>
              <a:avLst/>
              <a:gdLst>
                <a:gd name="T0" fmla="*/ 7 w 89"/>
                <a:gd name="T1" fmla="*/ 25 h 25"/>
                <a:gd name="T2" fmla="*/ 0 w 89"/>
                <a:gd name="T3" fmla="*/ 18 h 25"/>
                <a:gd name="T4" fmla="*/ 45 w 89"/>
                <a:gd name="T5" fmla="*/ 0 h 25"/>
                <a:gd name="T6" fmla="*/ 89 w 89"/>
                <a:gd name="T7" fmla="*/ 18 h 25"/>
                <a:gd name="T8" fmla="*/ 89 w 89"/>
                <a:gd name="T9" fmla="*/ 18 h 25"/>
                <a:gd name="T10" fmla="*/ 82 w 89"/>
                <a:gd name="T11" fmla="*/ 25 h 25"/>
                <a:gd name="T12" fmla="*/ 45 w 89"/>
                <a:gd name="T13" fmla="*/ 10 h 25"/>
                <a:gd name="T14" fmla="*/ 7 w 89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5">
                  <a:moveTo>
                    <a:pt x="7" y="25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2" y="6"/>
                    <a:pt x="29" y="0"/>
                    <a:pt x="45" y="0"/>
                  </a:cubicBezTo>
                  <a:cubicBezTo>
                    <a:pt x="61" y="0"/>
                    <a:pt x="76" y="6"/>
                    <a:pt x="89" y="18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72" y="15"/>
                    <a:pt x="58" y="10"/>
                    <a:pt x="45" y="10"/>
                  </a:cubicBezTo>
                  <a:cubicBezTo>
                    <a:pt x="31" y="10"/>
                    <a:pt x="17" y="15"/>
                    <a:pt x="7" y="25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7" name="Freeform 455">
              <a:extLst>
                <a:ext uri="{FF2B5EF4-FFF2-40B4-BE49-F238E27FC236}">
                  <a16:creationId xmlns:a16="http://schemas.microsoft.com/office/drawing/2014/main" id="{048AFCAF-3FB8-434A-A92F-BFD96D486C5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45513" y="2325688"/>
              <a:ext cx="201613" cy="66675"/>
            </a:xfrm>
            <a:custGeom>
              <a:avLst/>
              <a:gdLst>
                <a:gd name="T0" fmla="*/ 7 w 61"/>
                <a:gd name="T1" fmla="*/ 20 h 20"/>
                <a:gd name="T2" fmla="*/ 0 w 61"/>
                <a:gd name="T3" fmla="*/ 13 h 20"/>
                <a:gd name="T4" fmla="*/ 0 w 61"/>
                <a:gd name="T5" fmla="*/ 13 h 20"/>
                <a:gd name="T6" fmla="*/ 31 w 61"/>
                <a:gd name="T7" fmla="*/ 0 h 20"/>
                <a:gd name="T8" fmla="*/ 61 w 61"/>
                <a:gd name="T9" fmla="*/ 13 h 20"/>
                <a:gd name="T10" fmla="*/ 54 w 61"/>
                <a:gd name="T11" fmla="*/ 20 h 20"/>
                <a:gd name="T12" fmla="*/ 31 w 61"/>
                <a:gd name="T13" fmla="*/ 10 h 20"/>
                <a:gd name="T14" fmla="*/ 7 w 6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0">
                  <a:moveTo>
                    <a:pt x="7" y="2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4"/>
                    <a:pt x="19" y="0"/>
                    <a:pt x="31" y="0"/>
                  </a:cubicBezTo>
                  <a:cubicBezTo>
                    <a:pt x="42" y="0"/>
                    <a:pt x="53" y="4"/>
                    <a:pt x="61" y="13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48" y="13"/>
                    <a:pt x="39" y="10"/>
                    <a:pt x="31" y="10"/>
                  </a:cubicBezTo>
                  <a:cubicBezTo>
                    <a:pt x="22" y="10"/>
                    <a:pt x="13" y="13"/>
                    <a:pt x="7" y="2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8" name="Freeform 457">
              <a:extLst>
                <a:ext uri="{FF2B5EF4-FFF2-40B4-BE49-F238E27FC236}">
                  <a16:creationId xmlns:a16="http://schemas.microsoft.com/office/drawing/2014/main" id="{422F4C7B-4D1B-4857-863C-773E906CB83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783513" y="5057775"/>
              <a:ext cx="158750" cy="161925"/>
            </a:xfrm>
            <a:custGeom>
              <a:avLst/>
              <a:gdLst>
                <a:gd name="T0" fmla="*/ 28 w 48"/>
                <a:gd name="T1" fmla="*/ 45 h 49"/>
                <a:gd name="T2" fmla="*/ 35 w 48"/>
                <a:gd name="T3" fmla="*/ 42 h 49"/>
                <a:gd name="T4" fmla="*/ 38 w 48"/>
                <a:gd name="T5" fmla="*/ 45 h 49"/>
                <a:gd name="T6" fmla="*/ 44 w 48"/>
                <a:gd name="T7" fmla="*/ 39 h 49"/>
                <a:gd name="T8" fmla="*/ 41 w 48"/>
                <a:gd name="T9" fmla="*/ 36 h 49"/>
                <a:gd name="T10" fmla="*/ 44 w 48"/>
                <a:gd name="T11" fmla="*/ 29 h 49"/>
                <a:gd name="T12" fmla="*/ 48 w 48"/>
                <a:gd name="T13" fmla="*/ 29 h 49"/>
                <a:gd name="T14" fmla="*/ 48 w 48"/>
                <a:gd name="T15" fmla="*/ 21 h 49"/>
                <a:gd name="T16" fmla="*/ 44 w 48"/>
                <a:gd name="T17" fmla="*/ 21 h 49"/>
                <a:gd name="T18" fmla="*/ 41 w 48"/>
                <a:gd name="T19" fmla="*/ 14 h 49"/>
                <a:gd name="T20" fmla="*/ 44 w 48"/>
                <a:gd name="T21" fmla="*/ 10 h 49"/>
                <a:gd name="T22" fmla="*/ 38 w 48"/>
                <a:gd name="T23" fmla="*/ 5 h 49"/>
                <a:gd name="T24" fmla="*/ 35 w 48"/>
                <a:gd name="T25" fmla="*/ 8 h 49"/>
                <a:gd name="T26" fmla="*/ 28 w 48"/>
                <a:gd name="T27" fmla="*/ 5 h 49"/>
                <a:gd name="T28" fmla="*/ 28 w 48"/>
                <a:gd name="T29" fmla="*/ 0 h 49"/>
                <a:gd name="T30" fmla="*/ 20 w 48"/>
                <a:gd name="T31" fmla="*/ 0 h 49"/>
                <a:gd name="T32" fmla="*/ 20 w 48"/>
                <a:gd name="T33" fmla="*/ 5 h 49"/>
                <a:gd name="T34" fmla="*/ 13 w 48"/>
                <a:gd name="T35" fmla="*/ 8 h 49"/>
                <a:gd name="T36" fmla="*/ 10 w 48"/>
                <a:gd name="T37" fmla="*/ 5 h 49"/>
                <a:gd name="T38" fmla="*/ 4 w 48"/>
                <a:gd name="T39" fmla="*/ 10 h 49"/>
                <a:gd name="T40" fmla="*/ 7 w 48"/>
                <a:gd name="T41" fmla="*/ 14 h 49"/>
                <a:gd name="T42" fmla="*/ 4 w 48"/>
                <a:gd name="T43" fmla="*/ 21 h 49"/>
                <a:gd name="T44" fmla="*/ 0 w 48"/>
                <a:gd name="T45" fmla="*/ 21 h 49"/>
                <a:gd name="T46" fmla="*/ 0 w 48"/>
                <a:gd name="T47" fmla="*/ 29 h 49"/>
                <a:gd name="T48" fmla="*/ 4 w 48"/>
                <a:gd name="T49" fmla="*/ 29 h 49"/>
                <a:gd name="T50" fmla="*/ 7 w 48"/>
                <a:gd name="T51" fmla="*/ 36 h 49"/>
                <a:gd name="T52" fmla="*/ 4 w 48"/>
                <a:gd name="T53" fmla="*/ 39 h 49"/>
                <a:gd name="T54" fmla="*/ 10 w 48"/>
                <a:gd name="T55" fmla="*/ 45 h 49"/>
                <a:gd name="T56" fmla="*/ 13 w 48"/>
                <a:gd name="T57" fmla="*/ 42 h 49"/>
                <a:gd name="T58" fmla="*/ 20 w 48"/>
                <a:gd name="T59" fmla="*/ 45 h 49"/>
                <a:gd name="T60" fmla="*/ 20 w 48"/>
                <a:gd name="T61" fmla="*/ 49 h 49"/>
                <a:gd name="T62" fmla="*/ 28 w 48"/>
                <a:gd name="T63" fmla="*/ 49 h 49"/>
                <a:gd name="T64" fmla="*/ 28 w 48"/>
                <a:gd name="T65" fmla="*/ 45 h 49"/>
                <a:gd name="T66" fmla="*/ 24 w 48"/>
                <a:gd name="T67" fmla="*/ 11 h 49"/>
                <a:gd name="T68" fmla="*/ 38 w 48"/>
                <a:gd name="T69" fmla="*/ 25 h 49"/>
                <a:gd name="T70" fmla="*/ 24 w 48"/>
                <a:gd name="T71" fmla="*/ 39 h 49"/>
                <a:gd name="T72" fmla="*/ 10 w 48"/>
                <a:gd name="T73" fmla="*/ 25 h 49"/>
                <a:gd name="T74" fmla="*/ 24 w 48"/>
                <a:gd name="T75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9">
                  <a:moveTo>
                    <a:pt x="28" y="45"/>
                  </a:moveTo>
                  <a:cubicBezTo>
                    <a:pt x="31" y="44"/>
                    <a:pt x="33" y="43"/>
                    <a:pt x="35" y="42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1"/>
                    <a:pt x="44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3" y="18"/>
                    <a:pt x="42" y="16"/>
                    <a:pt x="41" y="14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3" y="6"/>
                    <a:pt x="31" y="5"/>
                    <a:pt x="28" y="5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7" y="5"/>
                    <a:pt x="15" y="6"/>
                    <a:pt x="13" y="8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6"/>
                    <a:pt x="5" y="18"/>
                    <a:pt x="4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5" y="31"/>
                    <a:pt x="6" y="34"/>
                    <a:pt x="7" y="36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3"/>
                    <a:pt x="17" y="44"/>
                    <a:pt x="20" y="45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5"/>
                    <a:pt x="28" y="45"/>
                    <a:pt x="28" y="45"/>
                  </a:cubicBezTo>
                  <a:moveTo>
                    <a:pt x="24" y="11"/>
                  </a:moveTo>
                  <a:cubicBezTo>
                    <a:pt x="32" y="11"/>
                    <a:pt x="38" y="17"/>
                    <a:pt x="38" y="25"/>
                  </a:cubicBezTo>
                  <a:cubicBezTo>
                    <a:pt x="38" y="33"/>
                    <a:pt x="32" y="39"/>
                    <a:pt x="24" y="39"/>
                  </a:cubicBezTo>
                  <a:cubicBezTo>
                    <a:pt x="16" y="39"/>
                    <a:pt x="10" y="33"/>
                    <a:pt x="10" y="25"/>
                  </a:cubicBezTo>
                  <a:cubicBezTo>
                    <a:pt x="10" y="17"/>
                    <a:pt x="16" y="11"/>
                    <a:pt x="24" y="11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69" name="Freeform 458">
              <a:extLst>
                <a:ext uri="{FF2B5EF4-FFF2-40B4-BE49-F238E27FC236}">
                  <a16:creationId xmlns:a16="http://schemas.microsoft.com/office/drawing/2014/main" id="{B10CF529-8AD3-471B-AC56-9E2A6008406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889876" y="4846638"/>
              <a:ext cx="266700" cy="266700"/>
            </a:xfrm>
            <a:custGeom>
              <a:avLst/>
              <a:gdLst>
                <a:gd name="T0" fmla="*/ 29 w 81"/>
                <a:gd name="T1" fmla="*/ 72 h 81"/>
                <a:gd name="T2" fmla="*/ 34 w 81"/>
                <a:gd name="T3" fmla="*/ 74 h 81"/>
                <a:gd name="T4" fmla="*/ 34 w 81"/>
                <a:gd name="T5" fmla="*/ 81 h 81"/>
                <a:gd name="T6" fmla="*/ 47 w 81"/>
                <a:gd name="T7" fmla="*/ 81 h 81"/>
                <a:gd name="T8" fmla="*/ 47 w 81"/>
                <a:gd name="T9" fmla="*/ 74 h 81"/>
                <a:gd name="T10" fmla="*/ 52 w 81"/>
                <a:gd name="T11" fmla="*/ 72 h 81"/>
                <a:gd name="T12" fmla="*/ 55 w 81"/>
                <a:gd name="T13" fmla="*/ 78 h 81"/>
                <a:gd name="T14" fmla="*/ 66 w 81"/>
                <a:gd name="T15" fmla="*/ 72 h 81"/>
                <a:gd name="T16" fmla="*/ 63 w 81"/>
                <a:gd name="T17" fmla="*/ 66 h 81"/>
                <a:gd name="T18" fmla="*/ 67 w 81"/>
                <a:gd name="T19" fmla="*/ 62 h 81"/>
                <a:gd name="T20" fmla="*/ 72 w 81"/>
                <a:gd name="T21" fmla="*/ 66 h 81"/>
                <a:gd name="T22" fmla="*/ 79 w 81"/>
                <a:gd name="T23" fmla="*/ 55 h 81"/>
                <a:gd name="T24" fmla="*/ 73 w 81"/>
                <a:gd name="T25" fmla="*/ 52 h 81"/>
                <a:gd name="T26" fmla="*/ 74 w 81"/>
                <a:gd name="T27" fmla="*/ 46 h 81"/>
                <a:gd name="T28" fmla="*/ 81 w 81"/>
                <a:gd name="T29" fmla="*/ 46 h 81"/>
                <a:gd name="T30" fmla="*/ 81 w 81"/>
                <a:gd name="T31" fmla="*/ 34 h 81"/>
                <a:gd name="T32" fmla="*/ 74 w 81"/>
                <a:gd name="T33" fmla="*/ 34 h 81"/>
                <a:gd name="T34" fmla="*/ 73 w 81"/>
                <a:gd name="T35" fmla="*/ 28 h 81"/>
                <a:gd name="T36" fmla="*/ 79 w 81"/>
                <a:gd name="T37" fmla="*/ 25 h 81"/>
                <a:gd name="T38" fmla="*/ 72 w 81"/>
                <a:gd name="T39" fmla="*/ 15 h 81"/>
                <a:gd name="T40" fmla="*/ 67 w 81"/>
                <a:gd name="T41" fmla="*/ 18 h 81"/>
                <a:gd name="T42" fmla="*/ 63 w 81"/>
                <a:gd name="T43" fmla="*/ 14 h 81"/>
                <a:gd name="T44" fmla="*/ 66 w 81"/>
                <a:gd name="T45" fmla="*/ 8 h 81"/>
                <a:gd name="T46" fmla="*/ 55 w 81"/>
                <a:gd name="T47" fmla="*/ 2 h 81"/>
                <a:gd name="T48" fmla="*/ 52 w 81"/>
                <a:gd name="T49" fmla="*/ 8 h 81"/>
                <a:gd name="T50" fmla="*/ 47 w 81"/>
                <a:gd name="T51" fmla="*/ 6 h 81"/>
                <a:gd name="T52" fmla="*/ 47 w 81"/>
                <a:gd name="T53" fmla="*/ 0 h 81"/>
                <a:gd name="T54" fmla="*/ 34 w 81"/>
                <a:gd name="T55" fmla="*/ 0 h 81"/>
                <a:gd name="T56" fmla="*/ 34 w 81"/>
                <a:gd name="T57" fmla="*/ 6 h 81"/>
                <a:gd name="T58" fmla="*/ 29 w 81"/>
                <a:gd name="T59" fmla="*/ 8 h 81"/>
                <a:gd name="T60" fmla="*/ 26 w 81"/>
                <a:gd name="T61" fmla="*/ 2 h 81"/>
                <a:gd name="T62" fmla="*/ 15 w 81"/>
                <a:gd name="T63" fmla="*/ 8 h 81"/>
                <a:gd name="T64" fmla="*/ 18 w 81"/>
                <a:gd name="T65" fmla="*/ 14 h 81"/>
                <a:gd name="T66" fmla="*/ 14 w 81"/>
                <a:gd name="T67" fmla="*/ 18 h 81"/>
                <a:gd name="T68" fmla="*/ 8 w 81"/>
                <a:gd name="T69" fmla="*/ 15 h 81"/>
                <a:gd name="T70" fmla="*/ 2 w 81"/>
                <a:gd name="T71" fmla="*/ 25 h 81"/>
                <a:gd name="T72" fmla="*/ 8 w 81"/>
                <a:gd name="T73" fmla="*/ 28 h 81"/>
                <a:gd name="T74" fmla="*/ 7 w 81"/>
                <a:gd name="T75" fmla="*/ 34 h 81"/>
                <a:gd name="T76" fmla="*/ 0 w 81"/>
                <a:gd name="T77" fmla="*/ 34 h 81"/>
                <a:gd name="T78" fmla="*/ 0 w 81"/>
                <a:gd name="T79" fmla="*/ 46 h 81"/>
                <a:gd name="T80" fmla="*/ 7 w 81"/>
                <a:gd name="T81" fmla="*/ 46 h 81"/>
                <a:gd name="T82" fmla="*/ 8 w 81"/>
                <a:gd name="T83" fmla="*/ 52 h 81"/>
                <a:gd name="T84" fmla="*/ 2 w 81"/>
                <a:gd name="T85" fmla="*/ 55 h 81"/>
                <a:gd name="T86" fmla="*/ 8 w 81"/>
                <a:gd name="T87" fmla="*/ 66 h 81"/>
                <a:gd name="T88" fmla="*/ 14 w 81"/>
                <a:gd name="T89" fmla="*/ 62 h 81"/>
                <a:gd name="T90" fmla="*/ 18 w 81"/>
                <a:gd name="T91" fmla="*/ 66 h 81"/>
                <a:gd name="T92" fmla="*/ 15 w 81"/>
                <a:gd name="T93" fmla="*/ 72 h 81"/>
                <a:gd name="T94" fmla="*/ 26 w 81"/>
                <a:gd name="T95" fmla="*/ 78 h 81"/>
                <a:gd name="T96" fmla="*/ 29 w 81"/>
                <a:gd name="T97" fmla="*/ 72 h 81"/>
                <a:gd name="T98" fmla="*/ 69 w 81"/>
                <a:gd name="T99" fmla="*/ 40 h 81"/>
                <a:gd name="T100" fmla="*/ 40 w 81"/>
                <a:gd name="T101" fmla="*/ 68 h 81"/>
                <a:gd name="T102" fmla="*/ 12 w 81"/>
                <a:gd name="T103" fmla="*/ 40 h 81"/>
                <a:gd name="T104" fmla="*/ 40 w 81"/>
                <a:gd name="T105" fmla="*/ 12 h 81"/>
                <a:gd name="T106" fmla="*/ 69 w 81"/>
                <a:gd name="T107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" h="81">
                  <a:moveTo>
                    <a:pt x="29" y="72"/>
                  </a:moveTo>
                  <a:cubicBezTo>
                    <a:pt x="31" y="73"/>
                    <a:pt x="32" y="74"/>
                    <a:pt x="34" y="74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47" y="81"/>
                    <a:pt x="47" y="81"/>
                    <a:pt x="47" y="81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8" y="74"/>
                    <a:pt x="50" y="73"/>
                    <a:pt x="52" y="72"/>
                  </a:cubicBezTo>
                  <a:cubicBezTo>
                    <a:pt x="55" y="78"/>
                    <a:pt x="55" y="78"/>
                    <a:pt x="55" y="78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3" y="66"/>
                    <a:pt x="63" y="66"/>
                    <a:pt x="63" y="66"/>
                  </a:cubicBezTo>
                  <a:cubicBezTo>
                    <a:pt x="64" y="65"/>
                    <a:pt x="65" y="64"/>
                    <a:pt x="67" y="62"/>
                  </a:cubicBezTo>
                  <a:cubicBezTo>
                    <a:pt x="72" y="66"/>
                    <a:pt x="72" y="66"/>
                    <a:pt x="72" y="66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73" y="50"/>
                    <a:pt x="74" y="48"/>
                    <a:pt x="74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34"/>
                    <a:pt x="81" y="34"/>
                    <a:pt x="81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2"/>
                    <a:pt x="73" y="30"/>
                    <a:pt x="73" y="28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5" y="17"/>
                    <a:pt x="64" y="15"/>
                    <a:pt x="63" y="14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0" y="7"/>
                    <a:pt x="48" y="7"/>
                    <a:pt x="47" y="6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2" y="7"/>
                    <a:pt x="31" y="7"/>
                    <a:pt x="29" y="8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7" y="15"/>
                    <a:pt x="15" y="17"/>
                    <a:pt x="14" y="18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30"/>
                    <a:pt x="7" y="32"/>
                    <a:pt x="7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8"/>
                    <a:pt x="8" y="50"/>
                    <a:pt x="8" y="5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5" y="64"/>
                    <a:pt x="17" y="65"/>
                    <a:pt x="18" y="66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9" y="72"/>
                    <a:pt x="29" y="72"/>
                    <a:pt x="29" y="72"/>
                  </a:cubicBezTo>
                  <a:moveTo>
                    <a:pt x="69" y="40"/>
                  </a:moveTo>
                  <a:cubicBezTo>
                    <a:pt x="69" y="56"/>
                    <a:pt x="56" y="68"/>
                    <a:pt x="40" y="68"/>
                  </a:cubicBezTo>
                  <a:cubicBezTo>
                    <a:pt x="25" y="68"/>
                    <a:pt x="12" y="56"/>
                    <a:pt x="12" y="40"/>
                  </a:cubicBezTo>
                  <a:cubicBezTo>
                    <a:pt x="12" y="25"/>
                    <a:pt x="25" y="12"/>
                    <a:pt x="40" y="12"/>
                  </a:cubicBezTo>
                  <a:cubicBezTo>
                    <a:pt x="56" y="12"/>
                    <a:pt x="69" y="25"/>
                    <a:pt x="69" y="40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0" name="Oval 459">
              <a:extLst>
                <a:ext uri="{FF2B5EF4-FFF2-40B4-BE49-F238E27FC236}">
                  <a16:creationId xmlns:a16="http://schemas.microsoft.com/office/drawing/2014/main" id="{AAFEE688-EFE6-4D11-A5FC-676CA5351B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7948613" y="4905375"/>
              <a:ext cx="149225" cy="146050"/>
            </a:xfrm>
            <a:prstGeom prst="ellipse">
              <a:avLst/>
            </a:pr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1" name="Freeform 460">
              <a:extLst>
                <a:ext uri="{FF2B5EF4-FFF2-40B4-BE49-F238E27FC236}">
                  <a16:creationId xmlns:a16="http://schemas.microsoft.com/office/drawing/2014/main" id="{2B21AD48-44DA-4354-86CE-75623FA1420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43863" y="5091113"/>
              <a:ext cx="7938" cy="12700"/>
            </a:xfrm>
            <a:custGeom>
              <a:avLst/>
              <a:gdLst>
                <a:gd name="T0" fmla="*/ 0 w 2"/>
                <a:gd name="T1" fmla="*/ 4 h 4"/>
                <a:gd name="T2" fmla="*/ 0 w 2"/>
                <a:gd name="T3" fmla="*/ 0 h 4"/>
                <a:gd name="T4" fmla="*/ 2 w 2"/>
                <a:gd name="T5" fmla="*/ 0 h 4"/>
                <a:gd name="T6" fmla="*/ 0 w 2"/>
                <a:gd name="T7" fmla="*/ 0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2" name="Freeform 461">
              <a:extLst>
                <a:ext uri="{FF2B5EF4-FFF2-40B4-BE49-F238E27FC236}">
                  <a16:creationId xmlns:a16="http://schemas.microsoft.com/office/drawing/2014/main" id="{275F9D25-D2F5-4EA1-B502-9AF090CB585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8463" y="5103813"/>
              <a:ext cx="25400" cy="9525"/>
            </a:xfrm>
            <a:custGeom>
              <a:avLst/>
              <a:gdLst>
                <a:gd name="T0" fmla="*/ 16 w 16"/>
                <a:gd name="T1" fmla="*/ 6 h 6"/>
                <a:gd name="T2" fmla="*/ 0 w 16"/>
                <a:gd name="T3" fmla="*/ 6 h 6"/>
                <a:gd name="T4" fmla="*/ 0 w 16"/>
                <a:gd name="T5" fmla="*/ 6 h 6"/>
                <a:gd name="T6" fmla="*/ 16 w 16"/>
                <a:gd name="T7" fmla="*/ 6 h 6"/>
                <a:gd name="T8" fmla="*/ 16 w 16"/>
                <a:gd name="T9" fmla="*/ 0 h 6"/>
                <a:gd name="T10" fmla="*/ 16 w 16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6">
                  <a:moveTo>
                    <a:pt x="16" y="6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3" name="Freeform 462">
              <a:extLst>
                <a:ext uri="{FF2B5EF4-FFF2-40B4-BE49-F238E27FC236}">
                  <a16:creationId xmlns:a16="http://schemas.microsoft.com/office/drawing/2014/main" id="{248F0A42-B87F-4982-8115-3E38F765F7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018463" y="5103813"/>
              <a:ext cx="25400" cy="9525"/>
            </a:xfrm>
            <a:custGeom>
              <a:avLst/>
              <a:gdLst>
                <a:gd name="T0" fmla="*/ 16 w 16"/>
                <a:gd name="T1" fmla="*/ 6 h 6"/>
                <a:gd name="T2" fmla="*/ 0 w 16"/>
                <a:gd name="T3" fmla="*/ 6 h 6"/>
                <a:gd name="T4" fmla="*/ 0 w 16"/>
                <a:gd name="T5" fmla="*/ 6 h 6"/>
                <a:gd name="T6" fmla="*/ 16 w 16"/>
                <a:gd name="T7" fmla="*/ 6 h 6"/>
                <a:gd name="T8" fmla="*/ 16 w 16"/>
                <a:gd name="T9" fmla="*/ 0 h 6"/>
                <a:gd name="T10" fmla="*/ 16 w 16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6">
                  <a:moveTo>
                    <a:pt x="16" y="6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16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4" name="Freeform 463">
              <a:extLst>
                <a:ext uri="{FF2B5EF4-FFF2-40B4-BE49-F238E27FC236}">
                  <a16:creationId xmlns:a16="http://schemas.microsoft.com/office/drawing/2014/main" id="{979BECC4-418F-4E72-93F7-4198C8ABF256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18463" y="4846638"/>
              <a:ext cx="131763" cy="247650"/>
            </a:xfrm>
            <a:custGeom>
              <a:avLst/>
              <a:gdLst>
                <a:gd name="T0" fmla="*/ 9 w 40"/>
                <a:gd name="T1" fmla="*/ 7 h 75"/>
                <a:gd name="T2" fmla="*/ 8 w 40"/>
                <a:gd name="T3" fmla="*/ 6 h 75"/>
                <a:gd name="T4" fmla="*/ 8 w 40"/>
                <a:gd name="T5" fmla="*/ 0 h 75"/>
                <a:gd name="T6" fmla="*/ 0 w 40"/>
                <a:gd name="T7" fmla="*/ 0 h 75"/>
                <a:gd name="T8" fmla="*/ 0 w 40"/>
                <a:gd name="T9" fmla="*/ 0 h 75"/>
                <a:gd name="T10" fmla="*/ 8 w 40"/>
                <a:gd name="T11" fmla="*/ 0 h 75"/>
                <a:gd name="T12" fmla="*/ 8 w 40"/>
                <a:gd name="T13" fmla="*/ 6 h 75"/>
                <a:gd name="T14" fmla="*/ 9 w 40"/>
                <a:gd name="T15" fmla="*/ 7 h 75"/>
                <a:gd name="T16" fmla="*/ 13 w 40"/>
                <a:gd name="T17" fmla="*/ 8 h 75"/>
                <a:gd name="T18" fmla="*/ 12 w 40"/>
                <a:gd name="T19" fmla="*/ 7 h 75"/>
                <a:gd name="T20" fmla="*/ 13 w 40"/>
                <a:gd name="T21" fmla="*/ 8 h 75"/>
                <a:gd name="T22" fmla="*/ 16 w 40"/>
                <a:gd name="T23" fmla="*/ 4 h 75"/>
                <a:gd name="T24" fmla="*/ 13 w 40"/>
                <a:gd name="T25" fmla="*/ 8 h 75"/>
                <a:gd name="T26" fmla="*/ 0 w 40"/>
                <a:gd name="T27" fmla="*/ 12 h 75"/>
                <a:gd name="T28" fmla="*/ 0 w 40"/>
                <a:gd name="T29" fmla="*/ 12 h 75"/>
                <a:gd name="T30" fmla="*/ 1 w 40"/>
                <a:gd name="T31" fmla="*/ 12 h 75"/>
                <a:gd name="T32" fmla="*/ 0 w 40"/>
                <a:gd name="T33" fmla="*/ 12 h 75"/>
                <a:gd name="T34" fmla="*/ 24 w 40"/>
                <a:gd name="T35" fmla="*/ 14 h 75"/>
                <a:gd name="T36" fmla="*/ 24 w 40"/>
                <a:gd name="T37" fmla="*/ 14 h 75"/>
                <a:gd name="T38" fmla="*/ 27 w 40"/>
                <a:gd name="T39" fmla="*/ 8 h 75"/>
                <a:gd name="T40" fmla="*/ 24 w 40"/>
                <a:gd name="T41" fmla="*/ 14 h 75"/>
                <a:gd name="T42" fmla="*/ 28 w 40"/>
                <a:gd name="T43" fmla="*/ 18 h 75"/>
                <a:gd name="T44" fmla="*/ 30 w 40"/>
                <a:gd name="T45" fmla="*/ 16 h 75"/>
                <a:gd name="T46" fmla="*/ 28 w 40"/>
                <a:gd name="T47" fmla="*/ 18 h 75"/>
                <a:gd name="T48" fmla="*/ 40 w 40"/>
                <a:gd name="T49" fmla="*/ 25 h 75"/>
                <a:gd name="T50" fmla="*/ 35 w 40"/>
                <a:gd name="T51" fmla="*/ 17 h 75"/>
                <a:gd name="T52" fmla="*/ 40 w 40"/>
                <a:gd name="T53" fmla="*/ 25 h 75"/>
                <a:gd name="T54" fmla="*/ 34 w 40"/>
                <a:gd name="T55" fmla="*/ 28 h 75"/>
                <a:gd name="T56" fmla="*/ 34 w 40"/>
                <a:gd name="T57" fmla="*/ 28 h 75"/>
                <a:gd name="T58" fmla="*/ 36 w 40"/>
                <a:gd name="T59" fmla="*/ 27 h 75"/>
                <a:gd name="T60" fmla="*/ 34 w 40"/>
                <a:gd name="T61" fmla="*/ 28 h 75"/>
                <a:gd name="T62" fmla="*/ 30 w 40"/>
                <a:gd name="T63" fmla="*/ 40 h 75"/>
                <a:gd name="T64" fmla="*/ 22 w 40"/>
                <a:gd name="T65" fmla="*/ 20 h 75"/>
                <a:gd name="T66" fmla="*/ 30 w 40"/>
                <a:gd name="T67" fmla="*/ 40 h 75"/>
                <a:gd name="T68" fmla="*/ 38 w 40"/>
                <a:gd name="T69" fmla="*/ 54 h 75"/>
                <a:gd name="T70" fmla="*/ 34 w 40"/>
                <a:gd name="T71" fmla="*/ 52 h 75"/>
                <a:gd name="T72" fmla="*/ 34 w 40"/>
                <a:gd name="T73" fmla="*/ 52 h 75"/>
                <a:gd name="T74" fmla="*/ 38 w 40"/>
                <a:gd name="T75" fmla="*/ 54 h 75"/>
                <a:gd name="T76" fmla="*/ 33 w 40"/>
                <a:gd name="T77" fmla="*/ 66 h 75"/>
                <a:gd name="T78" fmla="*/ 28 w 40"/>
                <a:gd name="T79" fmla="*/ 62 h 75"/>
                <a:gd name="T80" fmla="*/ 33 w 40"/>
                <a:gd name="T81" fmla="*/ 66 h 75"/>
                <a:gd name="T82" fmla="*/ 40 w 40"/>
                <a:gd name="T83" fmla="*/ 55 h 75"/>
                <a:gd name="T84" fmla="*/ 33 w 40"/>
                <a:gd name="T85" fmla="*/ 66 h 75"/>
                <a:gd name="T86" fmla="*/ 24 w 40"/>
                <a:gd name="T87" fmla="*/ 66 h 75"/>
                <a:gd name="T88" fmla="*/ 25 w 40"/>
                <a:gd name="T89" fmla="*/ 65 h 75"/>
                <a:gd name="T90" fmla="*/ 24 w 40"/>
                <a:gd name="T91" fmla="*/ 66 h 75"/>
                <a:gd name="T92" fmla="*/ 1 w 40"/>
                <a:gd name="T93" fmla="*/ 68 h 75"/>
                <a:gd name="T94" fmla="*/ 0 w 40"/>
                <a:gd name="T95" fmla="*/ 68 h 75"/>
                <a:gd name="T96" fmla="*/ 0 w 40"/>
                <a:gd name="T97" fmla="*/ 68 h 75"/>
                <a:gd name="T98" fmla="*/ 1 w 40"/>
                <a:gd name="T99" fmla="*/ 68 h 75"/>
                <a:gd name="T100" fmla="*/ 14 w 40"/>
                <a:gd name="T101" fmla="*/ 74 h 75"/>
                <a:gd name="T102" fmla="*/ 13 w 40"/>
                <a:gd name="T103" fmla="*/ 72 h 75"/>
                <a:gd name="T104" fmla="*/ 13 w 40"/>
                <a:gd name="T105" fmla="*/ 73 h 75"/>
                <a:gd name="T106" fmla="*/ 13 w 40"/>
                <a:gd name="T107" fmla="*/ 72 h 75"/>
                <a:gd name="T108" fmla="*/ 14 w 40"/>
                <a:gd name="T109" fmla="*/ 74 h 75"/>
                <a:gd name="T110" fmla="*/ 23 w 40"/>
                <a:gd name="T111" fmla="*/ 75 h 75"/>
                <a:gd name="T112" fmla="*/ 27 w 40"/>
                <a:gd name="T113" fmla="*/ 72 h 75"/>
                <a:gd name="T114" fmla="*/ 27 w 40"/>
                <a:gd name="T115" fmla="*/ 72 h 75"/>
                <a:gd name="T116" fmla="*/ 23 w 40"/>
                <a:gd name="T1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" h="75">
                  <a:moveTo>
                    <a:pt x="9" y="7"/>
                  </a:moveTo>
                  <a:cubicBezTo>
                    <a:pt x="9" y="7"/>
                    <a:pt x="8" y="6"/>
                    <a:pt x="8" y="6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9" y="7"/>
                    <a:pt x="9" y="7"/>
                  </a:cubicBezTo>
                  <a:moveTo>
                    <a:pt x="13" y="8"/>
                  </a:moveTo>
                  <a:cubicBezTo>
                    <a:pt x="13" y="8"/>
                    <a:pt x="12" y="7"/>
                    <a:pt x="12" y="7"/>
                  </a:cubicBezTo>
                  <a:cubicBezTo>
                    <a:pt x="12" y="7"/>
                    <a:pt x="13" y="8"/>
                    <a:pt x="13" y="8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3" y="8"/>
                    <a:pt x="13" y="8"/>
                    <a:pt x="13" y="8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2"/>
                    <a:pt x="1" y="12"/>
                  </a:cubicBezTo>
                  <a:cubicBezTo>
                    <a:pt x="1" y="12"/>
                    <a:pt x="0" y="12"/>
                    <a:pt x="0" y="12"/>
                  </a:cubicBezTo>
                  <a:moveTo>
                    <a:pt x="24" y="14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4" y="14"/>
                    <a:pt x="24" y="14"/>
                    <a:pt x="24" y="14"/>
                  </a:cubicBezTo>
                  <a:moveTo>
                    <a:pt x="28" y="18"/>
                  </a:moveTo>
                  <a:cubicBezTo>
                    <a:pt x="30" y="16"/>
                    <a:pt x="30" y="16"/>
                    <a:pt x="30" y="16"/>
                  </a:cubicBezTo>
                  <a:cubicBezTo>
                    <a:pt x="28" y="18"/>
                    <a:pt x="28" y="18"/>
                    <a:pt x="28" y="18"/>
                  </a:cubicBezTo>
                  <a:moveTo>
                    <a:pt x="40" y="25"/>
                  </a:moveTo>
                  <a:cubicBezTo>
                    <a:pt x="35" y="17"/>
                    <a:pt x="35" y="17"/>
                    <a:pt x="35" y="17"/>
                  </a:cubicBezTo>
                  <a:cubicBezTo>
                    <a:pt x="40" y="25"/>
                    <a:pt x="40" y="25"/>
                    <a:pt x="40" y="25"/>
                  </a:cubicBezTo>
                  <a:moveTo>
                    <a:pt x="34" y="28"/>
                  </a:moveTo>
                  <a:cubicBezTo>
                    <a:pt x="34" y="28"/>
                    <a:pt x="34" y="28"/>
                    <a:pt x="34" y="28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34" y="28"/>
                    <a:pt x="34" y="28"/>
                    <a:pt x="34" y="28"/>
                  </a:cubicBezTo>
                  <a:moveTo>
                    <a:pt x="30" y="40"/>
                  </a:moveTo>
                  <a:cubicBezTo>
                    <a:pt x="30" y="32"/>
                    <a:pt x="27" y="25"/>
                    <a:pt x="22" y="20"/>
                  </a:cubicBezTo>
                  <a:cubicBezTo>
                    <a:pt x="27" y="25"/>
                    <a:pt x="30" y="32"/>
                    <a:pt x="30" y="40"/>
                  </a:cubicBezTo>
                  <a:moveTo>
                    <a:pt x="38" y="54"/>
                  </a:moveTo>
                  <a:cubicBezTo>
                    <a:pt x="34" y="52"/>
                    <a:pt x="34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8" y="54"/>
                    <a:pt x="38" y="54"/>
                    <a:pt x="38" y="54"/>
                  </a:cubicBezTo>
                  <a:moveTo>
                    <a:pt x="33" y="66"/>
                  </a:moveTo>
                  <a:cubicBezTo>
                    <a:pt x="28" y="62"/>
                    <a:pt x="28" y="62"/>
                    <a:pt x="28" y="62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40" y="55"/>
                    <a:pt x="40" y="55"/>
                    <a:pt x="40" y="55"/>
                  </a:cubicBezTo>
                  <a:cubicBezTo>
                    <a:pt x="33" y="66"/>
                    <a:pt x="33" y="66"/>
                    <a:pt x="33" y="66"/>
                  </a:cubicBezTo>
                  <a:moveTo>
                    <a:pt x="24" y="66"/>
                  </a:moveTo>
                  <a:cubicBezTo>
                    <a:pt x="24" y="66"/>
                    <a:pt x="25" y="65"/>
                    <a:pt x="25" y="65"/>
                  </a:cubicBezTo>
                  <a:cubicBezTo>
                    <a:pt x="25" y="65"/>
                    <a:pt x="24" y="66"/>
                    <a:pt x="24" y="66"/>
                  </a:cubicBezTo>
                  <a:moveTo>
                    <a:pt x="1" y="68"/>
                  </a:moveTo>
                  <a:cubicBezTo>
                    <a:pt x="1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1" y="68"/>
                    <a:pt x="1" y="68"/>
                  </a:cubicBezTo>
                  <a:moveTo>
                    <a:pt x="14" y="74"/>
                  </a:moveTo>
                  <a:cubicBezTo>
                    <a:pt x="13" y="72"/>
                    <a:pt x="13" y="72"/>
                    <a:pt x="13" y="72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2"/>
                  </a:cubicBezTo>
                  <a:cubicBezTo>
                    <a:pt x="14" y="74"/>
                    <a:pt x="14" y="74"/>
                    <a:pt x="14" y="74"/>
                  </a:cubicBezTo>
                  <a:moveTo>
                    <a:pt x="23" y="75"/>
                  </a:moveTo>
                  <a:cubicBezTo>
                    <a:pt x="27" y="72"/>
                    <a:pt x="27" y="72"/>
                    <a:pt x="27" y="72"/>
                  </a:cubicBezTo>
                  <a:cubicBezTo>
                    <a:pt x="27" y="72"/>
                    <a:pt x="27" y="72"/>
                    <a:pt x="27" y="72"/>
                  </a:cubicBezTo>
                  <a:cubicBezTo>
                    <a:pt x="23" y="75"/>
                    <a:pt x="23" y="75"/>
                    <a:pt x="23" y="7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5" name="Freeform 465">
              <a:extLst>
                <a:ext uri="{FF2B5EF4-FFF2-40B4-BE49-F238E27FC236}">
                  <a16:creationId xmlns:a16="http://schemas.microsoft.com/office/drawing/2014/main" id="{5F24DB00-1A8C-4C71-AA47-9449DD72958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21638" y="4905375"/>
              <a:ext cx="0" cy="146050"/>
            </a:xfrm>
            <a:custGeom>
              <a:avLst/>
              <a:gdLst>
                <a:gd name="T0" fmla="*/ 0 h 92"/>
                <a:gd name="T1" fmla="*/ 0 h 92"/>
                <a:gd name="T2" fmla="*/ 92 h 92"/>
                <a:gd name="T3" fmla="*/ 92 h 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92">
                  <a:moveTo>
                    <a:pt x="0" y="0"/>
                  </a:moveTo>
                  <a:lnTo>
                    <a:pt x="0" y="0"/>
                  </a:lnTo>
                  <a:close/>
                  <a:moveTo>
                    <a:pt x="0" y="92"/>
                  </a:moveTo>
                  <a:lnTo>
                    <a:pt x="0" y="92"/>
                  </a:lnTo>
                  <a:close/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6" name="Freeform 466">
              <a:extLst>
                <a:ext uri="{FF2B5EF4-FFF2-40B4-BE49-F238E27FC236}">
                  <a16:creationId xmlns:a16="http://schemas.microsoft.com/office/drawing/2014/main" id="{B9AC5D5F-8B59-47B3-BA81-0E1F1760160F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021638" y="4905375"/>
              <a:ext cx="0" cy="146050"/>
            </a:xfrm>
            <a:custGeom>
              <a:avLst/>
              <a:gdLst>
                <a:gd name="T0" fmla="*/ 0 h 92"/>
                <a:gd name="T1" fmla="*/ 0 h 92"/>
                <a:gd name="T2" fmla="*/ 92 h 92"/>
                <a:gd name="T3" fmla="*/ 92 h 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92">
                  <a:moveTo>
                    <a:pt x="0" y="0"/>
                  </a:moveTo>
                  <a:lnTo>
                    <a:pt x="0" y="0"/>
                  </a:lnTo>
                  <a:moveTo>
                    <a:pt x="0" y="92"/>
                  </a:moveTo>
                  <a:lnTo>
                    <a:pt x="0" y="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7" name="Freeform 468">
              <a:extLst>
                <a:ext uri="{FF2B5EF4-FFF2-40B4-BE49-F238E27FC236}">
                  <a16:creationId xmlns:a16="http://schemas.microsoft.com/office/drawing/2014/main" id="{5A8A7336-0274-485E-BC3C-4F79B55AD58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62888" y="5156200"/>
              <a:ext cx="19050" cy="9525"/>
            </a:xfrm>
            <a:custGeom>
              <a:avLst/>
              <a:gdLst>
                <a:gd name="T0" fmla="*/ 0 w 6"/>
                <a:gd name="T1" fmla="*/ 3 h 3"/>
                <a:gd name="T2" fmla="*/ 0 w 6"/>
                <a:gd name="T3" fmla="*/ 3 h 3"/>
                <a:gd name="T4" fmla="*/ 0 w 6"/>
                <a:gd name="T5" fmla="*/ 3 h 3"/>
                <a:gd name="T6" fmla="*/ 6 w 6"/>
                <a:gd name="T7" fmla="*/ 0 h 3"/>
                <a:gd name="T8" fmla="*/ 0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" y="3"/>
                    <a:pt x="4" y="2"/>
                    <a:pt x="6" y="0"/>
                  </a:cubicBezTo>
                  <a:cubicBezTo>
                    <a:pt x="4" y="2"/>
                    <a:pt x="2" y="3"/>
                    <a:pt x="0" y="3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8" name="Freeform 469">
              <a:extLst>
                <a:ext uri="{FF2B5EF4-FFF2-40B4-BE49-F238E27FC236}">
                  <a16:creationId xmlns:a16="http://schemas.microsoft.com/office/drawing/2014/main" id="{C1C84052-3DF1-4A36-B3D4-E7B2C8036C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62888" y="5113338"/>
              <a:ext cx="9525" cy="0"/>
            </a:xfrm>
            <a:custGeom>
              <a:avLst/>
              <a:gdLst>
                <a:gd name="T0" fmla="*/ 3 w 3"/>
                <a:gd name="T1" fmla="*/ 0 w 3"/>
                <a:gd name="T2" fmla="*/ 0 w 3"/>
                <a:gd name="T3" fmla="*/ 0 w 3"/>
                <a:gd name="T4" fmla="*/ 3 w 3"/>
                <a:gd name="T5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79" name="Freeform 470">
              <a:extLst>
                <a:ext uri="{FF2B5EF4-FFF2-40B4-BE49-F238E27FC236}">
                  <a16:creationId xmlns:a16="http://schemas.microsoft.com/office/drawing/2014/main" id="{FB07711A-2ABD-42B0-A371-2A8AF28C745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72413" y="5113338"/>
              <a:ext cx="6350" cy="6350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1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1"/>
                    <a:pt x="2" y="2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0" name="Freeform 471">
              <a:extLst>
                <a:ext uri="{FF2B5EF4-FFF2-40B4-BE49-F238E27FC236}">
                  <a16:creationId xmlns:a16="http://schemas.microsoft.com/office/drawing/2014/main" id="{FB3995F8-883D-458A-B128-056B4506094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59713" y="5113338"/>
              <a:ext cx="30163" cy="52388"/>
            </a:xfrm>
            <a:custGeom>
              <a:avLst/>
              <a:gdLst>
                <a:gd name="T0" fmla="*/ 1 w 9"/>
                <a:gd name="T1" fmla="*/ 16 h 16"/>
                <a:gd name="T2" fmla="*/ 1 w 9"/>
                <a:gd name="T3" fmla="*/ 16 h 16"/>
                <a:gd name="T4" fmla="*/ 0 w 9"/>
                <a:gd name="T5" fmla="*/ 16 h 16"/>
                <a:gd name="T6" fmla="*/ 0 w 9"/>
                <a:gd name="T7" fmla="*/ 0 h 16"/>
                <a:gd name="T8" fmla="*/ 1 w 9"/>
                <a:gd name="T9" fmla="*/ 0 h 16"/>
                <a:gd name="T10" fmla="*/ 1 w 9"/>
                <a:gd name="T11" fmla="*/ 0 h 16"/>
                <a:gd name="T12" fmla="*/ 4 w 9"/>
                <a:gd name="T13" fmla="*/ 0 h 16"/>
                <a:gd name="T14" fmla="*/ 6 w 9"/>
                <a:gd name="T15" fmla="*/ 2 h 16"/>
                <a:gd name="T16" fmla="*/ 9 w 9"/>
                <a:gd name="T17" fmla="*/ 8 h 16"/>
                <a:gd name="T18" fmla="*/ 7 w 9"/>
                <a:gd name="T19" fmla="*/ 13 h 16"/>
                <a:gd name="T20" fmla="*/ 1 w 9"/>
                <a:gd name="T2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6"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5" y="1"/>
                    <a:pt x="6" y="1"/>
                    <a:pt x="6" y="2"/>
                  </a:cubicBezTo>
                  <a:cubicBezTo>
                    <a:pt x="8" y="3"/>
                    <a:pt x="9" y="5"/>
                    <a:pt x="9" y="8"/>
                  </a:cubicBezTo>
                  <a:cubicBezTo>
                    <a:pt x="9" y="10"/>
                    <a:pt x="8" y="12"/>
                    <a:pt x="7" y="13"/>
                  </a:cubicBezTo>
                  <a:cubicBezTo>
                    <a:pt x="5" y="15"/>
                    <a:pt x="3" y="16"/>
                    <a:pt x="1" y="16"/>
                  </a:cubicBezTo>
                </a:path>
              </a:pathLst>
            </a:custGeom>
            <a:solidFill>
              <a:srgbClr val="2928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1" name="Freeform 472">
              <a:extLst>
                <a:ext uri="{FF2B5EF4-FFF2-40B4-BE49-F238E27FC236}">
                  <a16:creationId xmlns:a16="http://schemas.microsoft.com/office/drawing/2014/main" id="{67AF3B86-CA82-4138-A2C0-26240C6FC2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859713" y="5153025"/>
              <a:ext cx="69850" cy="66675"/>
            </a:xfrm>
            <a:custGeom>
              <a:avLst/>
              <a:gdLst>
                <a:gd name="T0" fmla="*/ 18 w 21"/>
                <a:gd name="T1" fmla="*/ 7 h 20"/>
                <a:gd name="T2" fmla="*/ 18 w 21"/>
                <a:gd name="T3" fmla="*/ 7 h 20"/>
                <a:gd name="T4" fmla="*/ 21 w 21"/>
                <a:gd name="T5" fmla="*/ 0 h 20"/>
                <a:gd name="T6" fmla="*/ 18 w 21"/>
                <a:gd name="T7" fmla="*/ 7 h 20"/>
                <a:gd name="T8" fmla="*/ 1 w 21"/>
                <a:gd name="T9" fmla="*/ 10 h 20"/>
                <a:gd name="T10" fmla="*/ 0 w 21"/>
                <a:gd name="T11" fmla="*/ 10 h 20"/>
                <a:gd name="T12" fmla="*/ 0 w 21"/>
                <a:gd name="T13" fmla="*/ 10 h 20"/>
                <a:gd name="T14" fmla="*/ 1 w 21"/>
                <a:gd name="T15" fmla="*/ 10 h 20"/>
                <a:gd name="T16" fmla="*/ 5 w 21"/>
                <a:gd name="T17" fmla="*/ 20 h 20"/>
                <a:gd name="T18" fmla="*/ 0 w 21"/>
                <a:gd name="T19" fmla="*/ 20 h 20"/>
                <a:gd name="T20" fmla="*/ 0 w 21"/>
                <a:gd name="T21" fmla="*/ 20 h 20"/>
                <a:gd name="T22" fmla="*/ 5 w 21"/>
                <a:gd name="T23" fmla="*/ 20 h 20"/>
                <a:gd name="T24" fmla="*/ 5 w 21"/>
                <a:gd name="T25" fmla="*/ 16 h 20"/>
                <a:gd name="T26" fmla="*/ 12 w 21"/>
                <a:gd name="T27" fmla="*/ 13 h 20"/>
                <a:gd name="T28" fmla="*/ 15 w 21"/>
                <a:gd name="T29" fmla="*/ 16 h 20"/>
                <a:gd name="T30" fmla="*/ 20 w 21"/>
                <a:gd name="T31" fmla="*/ 11 h 20"/>
                <a:gd name="T32" fmla="*/ 15 w 21"/>
                <a:gd name="T33" fmla="*/ 16 h 20"/>
                <a:gd name="T34" fmla="*/ 12 w 21"/>
                <a:gd name="T35" fmla="*/ 13 h 20"/>
                <a:gd name="T36" fmla="*/ 5 w 21"/>
                <a:gd name="T37" fmla="*/ 16 h 20"/>
                <a:gd name="T38" fmla="*/ 5 w 21"/>
                <a:gd name="T3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20">
                  <a:moveTo>
                    <a:pt x="18" y="7"/>
                  </a:moveTo>
                  <a:cubicBezTo>
                    <a:pt x="18" y="7"/>
                    <a:pt x="18" y="7"/>
                    <a:pt x="18" y="7"/>
                  </a:cubicBezTo>
                  <a:cubicBezTo>
                    <a:pt x="19" y="5"/>
                    <a:pt x="20" y="2"/>
                    <a:pt x="21" y="0"/>
                  </a:cubicBezTo>
                  <a:cubicBezTo>
                    <a:pt x="20" y="2"/>
                    <a:pt x="19" y="5"/>
                    <a:pt x="18" y="7"/>
                  </a:cubicBezTo>
                  <a:moveTo>
                    <a:pt x="1" y="10"/>
                  </a:moveTo>
                  <a:cubicBezTo>
                    <a:pt x="1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5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8" y="15"/>
                    <a:pt x="10" y="14"/>
                    <a:pt x="12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0" y="14"/>
                    <a:pt x="8" y="15"/>
                    <a:pt x="5" y="16"/>
                  </a:cubicBezTo>
                  <a:cubicBezTo>
                    <a:pt x="5" y="20"/>
                    <a:pt x="5" y="20"/>
                    <a:pt x="5" y="20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2" name="Freeform 473">
              <a:extLst>
                <a:ext uri="{FF2B5EF4-FFF2-40B4-BE49-F238E27FC236}">
                  <a16:creationId xmlns:a16="http://schemas.microsoft.com/office/drawing/2014/main" id="{B45D0648-70CC-4639-8D81-EB9398CAA79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18451" y="5094288"/>
              <a:ext cx="7938" cy="15875"/>
            </a:xfrm>
            <a:custGeom>
              <a:avLst/>
              <a:gdLst>
                <a:gd name="T0" fmla="*/ 1 w 2"/>
                <a:gd name="T1" fmla="*/ 5 h 5"/>
                <a:gd name="T2" fmla="*/ 0 w 2"/>
                <a:gd name="T3" fmla="*/ 3 h 5"/>
                <a:gd name="T4" fmla="*/ 2 w 2"/>
                <a:gd name="T5" fmla="*/ 0 h 5"/>
                <a:gd name="T6" fmla="*/ 0 w 2"/>
                <a:gd name="T7" fmla="*/ 3 h 5"/>
                <a:gd name="T8" fmla="*/ 1 w 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cubicBezTo>
                    <a:pt x="1" y="4"/>
                    <a:pt x="0" y="3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4"/>
                    <a:pt x="1" y="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3" name="Freeform 474">
              <a:extLst>
                <a:ext uri="{FF2B5EF4-FFF2-40B4-BE49-F238E27FC236}">
                  <a16:creationId xmlns:a16="http://schemas.microsoft.com/office/drawing/2014/main" id="{592C8A94-B421-4A77-A9CB-FE5D7097F91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1626" y="5110163"/>
              <a:ext cx="20638" cy="42863"/>
            </a:xfrm>
            <a:custGeom>
              <a:avLst/>
              <a:gdLst>
                <a:gd name="T0" fmla="*/ 6 w 6"/>
                <a:gd name="T1" fmla="*/ 13 h 13"/>
                <a:gd name="T2" fmla="*/ 6 w 6"/>
                <a:gd name="T3" fmla="*/ 5 h 13"/>
                <a:gd name="T4" fmla="*/ 2 w 6"/>
                <a:gd name="T5" fmla="*/ 5 h 13"/>
                <a:gd name="T6" fmla="*/ 0 w 6"/>
                <a:gd name="T7" fmla="*/ 0 h 13"/>
                <a:gd name="T8" fmla="*/ 2 w 6"/>
                <a:gd name="T9" fmla="*/ 5 h 13"/>
                <a:gd name="T10" fmla="*/ 6 w 6"/>
                <a:gd name="T11" fmla="*/ 5 h 13"/>
                <a:gd name="T12" fmla="*/ 6 w 6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13">
                  <a:moveTo>
                    <a:pt x="6" y="13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3"/>
                    <a:pt x="1" y="2"/>
                    <a:pt x="0" y="0"/>
                  </a:cubicBezTo>
                  <a:cubicBezTo>
                    <a:pt x="1" y="2"/>
                    <a:pt x="1" y="3"/>
                    <a:pt x="2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4" name="Freeform 475">
              <a:extLst>
                <a:ext uri="{FF2B5EF4-FFF2-40B4-BE49-F238E27FC236}">
                  <a16:creationId xmlns:a16="http://schemas.microsoft.com/office/drawing/2014/main" id="{BB971B3F-DD7C-43B9-A864-0B2108969F40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7859713" y="5057775"/>
              <a:ext cx="58738" cy="49213"/>
            </a:xfrm>
            <a:custGeom>
              <a:avLst/>
              <a:gdLst>
                <a:gd name="T0" fmla="*/ 5 w 18"/>
                <a:gd name="T1" fmla="*/ 5 h 15"/>
                <a:gd name="T2" fmla="*/ 5 w 18"/>
                <a:gd name="T3" fmla="*/ 5 h 15"/>
                <a:gd name="T4" fmla="*/ 5 w 18"/>
                <a:gd name="T5" fmla="*/ 0 h 15"/>
                <a:gd name="T6" fmla="*/ 5 w 18"/>
                <a:gd name="T7" fmla="*/ 0 h 15"/>
                <a:gd name="T8" fmla="*/ 5 w 18"/>
                <a:gd name="T9" fmla="*/ 5 h 15"/>
                <a:gd name="T10" fmla="*/ 9 w 18"/>
                <a:gd name="T11" fmla="*/ 6 h 15"/>
                <a:gd name="T12" fmla="*/ 5 w 18"/>
                <a:gd name="T13" fmla="*/ 5 h 15"/>
                <a:gd name="T14" fmla="*/ 9 w 18"/>
                <a:gd name="T15" fmla="*/ 6 h 15"/>
                <a:gd name="T16" fmla="*/ 18 w 18"/>
                <a:gd name="T17" fmla="*/ 8 h 15"/>
                <a:gd name="T18" fmla="*/ 15 w 18"/>
                <a:gd name="T19" fmla="*/ 5 h 15"/>
                <a:gd name="T20" fmla="*/ 15 w 18"/>
                <a:gd name="T21" fmla="*/ 5 h 15"/>
                <a:gd name="T22" fmla="*/ 15 w 18"/>
                <a:gd name="T23" fmla="*/ 5 h 15"/>
                <a:gd name="T24" fmla="*/ 18 w 18"/>
                <a:gd name="T25" fmla="*/ 8 h 15"/>
                <a:gd name="T26" fmla="*/ 11 w 18"/>
                <a:gd name="T27" fmla="*/ 15 h 15"/>
                <a:gd name="T28" fmla="*/ 1 w 18"/>
                <a:gd name="T29" fmla="*/ 11 h 15"/>
                <a:gd name="T30" fmla="*/ 0 w 18"/>
                <a:gd name="T31" fmla="*/ 11 h 15"/>
                <a:gd name="T32" fmla="*/ 0 w 18"/>
                <a:gd name="T33" fmla="*/ 11 h 15"/>
                <a:gd name="T34" fmla="*/ 1 w 18"/>
                <a:gd name="T35" fmla="*/ 11 h 15"/>
                <a:gd name="T36" fmla="*/ 11 w 18"/>
                <a:gd name="T3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15">
                  <a:moveTo>
                    <a:pt x="5" y="5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"/>
                    <a:pt x="5" y="5"/>
                    <a:pt x="5" y="5"/>
                  </a:cubicBezTo>
                  <a:moveTo>
                    <a:pt x="9" y="6"/>
                  </a:moveTo>
                  <a:cubicBezTo>
                    <a:pt x="8" y="6"/>
                    <a:pt x="6" y="5"/>
                    <a:pt x="5" y="5"/>
                  </a:cubicBezTo>
                  <a:cubicBezTo>
                    <a:pt x="6" y="5"/>
                    <a:pt x="8" y="6"/>
                    <a:pt x="9" y="6"/>
                  </a:cubicBezTo>
                  <a:moveTo>
                    <a:pt x="18" y="8"/>
                  </a:move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8" y="8"/>
                    <a:pt x="18" y="8"/>
                    <a:pt x="18" y="8"/>
                  </a:cubicBezTo>
                  <a:moveTo>
                    <a:pt x="11" y="15"/>
                  </a:moveTo>
                  <a:cubicBezTo>
                    <a:pt x="8" y="12"/>
                    <a:pt x="5" y="11"/>
                    <a:pt x="1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" y="11"/>
                    <a:pt x="1" y="11"/>
                  </a:cubicBezTo>
                  <a:cubicBezTo>
                    <a:pt x="5" y="11"/>
                    <a:pt x="8" y="12"/>
                    <a:pt x="11" y="1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5" name="Freeform 476">
              <a:extLst>
                <a:ext uri="{FF2B5EF4-FFF2-40B4-BE49-F238E27FC236}">
                  <a16:creationId xmlns:a16="http://schemas.microsoft.com/office/drawing/2014/main" id="{4CC0CE87-F4E0-4BFC-BE1F-EAF24E3614D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859713" y="5057775"/>
              <a:ext cx="82550" cy="161925"/>
            </a:xfrm>
            <a:custGeom>
              <a:avLst/>
              <a:gdLst>
                <a:gd name="T0" fmla="*/ 5 w 25"/>
                <a:gd name="T1" fmla="*/ 49 h 49"/>
                <a:gd name="T2" fmla="*/ 0 w 25"/>
                <a:gd name="T3" fmla="*/ 49 h 49"/>
                <a:gd name="T4" fmla="*/ 0 w 25"/>
                <a:gd name="T5" fmla="*/ 39 h 49"/>
                <a:gd name="T6" fmla="*/ 1 w 25"/>
                <a:gd name="T7" fmla="*/ 39 h 49"/>
                <a:gd name="T8" fmla="*/ 1 w 25"/>
                <a:gd name="T9" fmla="*/ 39 h 49"/>
                <a:gd name="T10" fmla="*/ 15 w 25"/>
                <a:gd name="T11" fmla="*/ 25 h 49"/>
                <a:gd name="T12" fmla="*/ 11 w 25"/>
                <a:gd name="T13" fmla="*/ 15 h 49"/>
                <a:gd name="T14" fmla="*/ 1 w 25"/>
                <a:gd name="T15" fmla="*/ 11 h 49"/>
                <a:gd name="T16" fmla="*/ 0 w 25"/>
                <a:gd name="T17" fmla="*/ 11 h 49"/>
                <a:gd name="T18" fmla="*/ 0 w 25"/>
                <a:gd name="T19" fmla="*/ 0 h 49"/>
                <a:gd name="T20" fmla="*/ 5 w 25"/>
                <a:gd name="T21" fmla="*/ 0 h 49"/>
                <a:gd name="T22" fmla="*/ 5 w 25"/>
                <a:gd name="T23" fmla="*/ 5 h 49"/>
                <a:gd name="T24" fmla="*/ 5 w 25"/>
                <a:gd name="T25" fmla="*/ 5 h 49"/>
                <a:gd name="T26" fmla="*/ 5 w 25"/>
                <a:gd name="T27" fmla="*/ 5 h 49"/>
                <a:gd name="T28" fmla="*/ 9 w 25"/>
                <a:gd name="T29" fmla="*/ 6 h 49"/>
                <a:gd name="T30" fmla="*/ 12 w 25"/>
                <a:gd name="T31" fmla="*/ 8 h 49"/>
                <a:gd name="T32" fmla="*/ 15 w 25"/>
                <a:gd name="T33" fmla="*/ 5 h 49"/>
                <a:gd name="T34" fmla="*/ 15 w 25"/>
                <a:gd name="T35" fmla="*/ 5 h 49"/>
                <a:gd name="T36" fmla="*/ 18 w 25"/>
                <a:gd name="T37" fmla="*/ 8 h 49"/>
                <a:gd name="T38" fmla="*/ 21 w 25"/>
                <a:gd name="T39" fmla="*/ 10 h 49"/>
                <a:gd name="T40" fmla="*/ 20 w 25"/>
                <a:gd name="T41" fmla="*/ 11 h 49"/>
                <a:gd name="T42" fmla="*/ 18 w 25"/>
                <a:gd name="T43" fmla="*/ 14 h 49"/>
                <a:gd name="T44" fmla="*/ 19 w 25"/>
                <a:gd name="T45" fmla="*/ 16 h 49"/>
                <a:gd name="T46" fmla="*/ 21 w 25"/>
                <a:gd name="T47" fmla="*/ 21 h 49"/>
                <a:gd name="T48" fmla="*/ 25 w 25"/>
                <a:gd name="T49" fmla="*/ 21 h 49"/>
                <a:gd name="T50" fmla="*/ 25 w 25"/>
                <a:gd name="T51" fmla="*/ 29 h 49"/>
                <a:gd name="T52" fmla="*/ 21 w 25"/>
                <a:gd name="T53" fmla="*/ 29 h 49"/>
                <a:gd name="T54" fmla="*/ 21 w 25"/>
                <a:gd name="T55" fmla="*/ 29 h 49"/>
                <a:gd name="T56" fmla="*/ 18 w 25"/>
                <a:gd name="T57" fmla="*/ 36 h 49"/>
                <a:gd name="T58" fmla="*/ 18 w 25"/>
                <a:gd name="T59" fmla="*/ 36 h 49"/>
                <a:gd name="T60" fmla="*/ 21 w 25"/>
                <a:gd name="T61" fmla="*/ 39 h 49"/>
                <a:gd name="T62" fmla="*/ 20 w 25"/>
                <a:gd name="T63" fmla="*/ 40 h 49"/>
                <a:gd name="T64" fmla="*/ 15 w 25"/>
                <a:gd name="T65" fmla="*/ 45 h 49"/>
                <a:gd name="T66" fmla="*/ 12 w 25"/>
                <a:gd name="T67" fmla="*/ 42 h 49"/>
                <a:gd name="T68" fmla="*/ 5 w 25"/>
                <a:gd name="T69" fmla="*/ 45 h 49"/>
                <a:gd name="T70" fmla="*/ 5 w 25"/>
                <a:gd name="T7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" h="49">
                  <a:moveTo>
                    <a:pt x="5" y="49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9" y="39"/>
                    <a:pt x="15" y="33"/>
                    <a:pt x="15" y="25"/>
                  </a:cubicBezTo>
                  <a:cubicBezTo>
                    <a:pt x="15" y="21"/>
                    <a:pt x="13" y="17"/>
                    <a:pt x="11" y="15"/>
                  </a:cubicBezTo>
                  <a:cubicBezTo>
                    <a:pt x="8" y="12"/>
                    <a:pt x="5" y="11"/>
                    <a:pt x="1" y="11"/>
                  </a:cubicBezTo>
                  <a:cubicBezTo>
                    <a:pt x="1" y="11"/>
                    <a:pt x="0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8" y="6"/>
                    <a:pt x="9" y="6"/>
                  </a:cubicBezTo>
                  <a:cubicBezTo>
                    <a:pt x="10" y="6"/>
                    <a:pt x="11" y="7"/>
                    <a:pt x="12" y="8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9" y="15"/>
                    <a:pt x="19" y="16"/>
                  </a:cubicBezTo>
                  <a:cubicBezTo>
                    <a:pt x="20" y="18"/>
                    <a:pt x="20" y="19"/>
                    <a:pt x="21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0" y="31"/>
                    <a:pt x="19" y="34"/>
                    <a:pt x="18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0" y="43"/>
                    <a:pt x="8" y="44"/>
                    <a:pt x="5" y="45"/>
                  </a:cubicBezTo>
                  <a:cubicBezTo>
                    <a:pt x="5" y="49"/>
                    <a:pt x="5" y="49"/>
                    <a:pt x="5" y="49"/>
                  </a:cubicBezTo>
                </a:path>
              </a:pathLst>
            </a:custGeom>
            <a:solidFill>
              <a:srgbClr val="2928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6" name="Freeform 477">
              <a:extLst>
                <a:ext uri="{FF2B5EF4-FFF2-40B4-BE49-F238E27FC236}">
                  <a16:creationId xmlns:a16="http://schemas.microsoft.com/office/drawing/2014/main" id="{D507CCC8-4993-4D46-AE52-59B1730A9D0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0426" y="3925888"/>
              <a:ext cx="825500" cy="1204913"/>
            </a:xfrm>
            <a:custGeom>
              <a:avLst/>
              <a:gdLst>
                <a:gd name="T0" fmla="*/ 225 w 250"/>
                <a:gd name="T1" fmla="*/ 308 h 365"/>
                <a:gd name="T2" fmla="*/ 206 w 250"/>
                <a:gd name="T3" fmla="*/ 236 h 365"/>
                <a:gd name="T4" fmla="*/ 194 w 250"/>
                <a:gd name="T5" fmla="*/ 162 h 365"/>
                <a:gd name="T6" fmla="*/ 191 w 250"/>
                <a:gd name="T7" fmla="*/ 155 h 365"/>
                <a:gd name="T8" fmla="*/ 191 w 250"/>
                <a:gd name="T9" fmla="*/ 155 h 365"/>
                <a:gd name="T10" fmla="*/ 176 w 250"/>
                <a:gd name="T11" fmla="*/ 115 h 365"/>
                <a:gd name="T12" fmla="*/ 176 w 250"/>
                <a:gd name="T13" fmla="*/ 115 h 365"/>
                <a:gd name="T14" fmla="*/ 139 w 250"/>
                <a:gd name="T15" fmla="*/ 25 h 365"/>
                <a:gd name="T16" fmla="*/ 137 w 250"/>
                <a:gd name="T17" fmla="*/ 21 h 365"/>
                <a:gd name="T18" fmla="*/ 138 w 250"/>
                <a:gd name="T19" fmla="*/ 5 h 365"/>
                <a:gd name="T20" fmla="*/ 43 w 250"/>
                <a:gd name="T21" fmla="*/ 0 h 365"/>
                <a:gd name="T22" fmla="*/ 34 w 250"/>
                <a:gd name="T23" fmla="*/ 39 h 365"/>
                <a:gd name="T24" fmla="*/ 33 w 250"/>
                <a:gd name="T25" fmla="*/ 120 h 365"/>
                <a:gd name="T26" fmla="*/ 38 w 250"/>
                <a:gd name="T27" fmla="*/ 179 h 365"/>
                <a:gd name="T28" fmla="*/ 17 w 250"/>
                <a:gd name="T29" fmla="*/ 238 h 365"/>
                <a:gd name="T30" fmla="*/ 6 w 250"/>
                <a:gd name="T31" fmla="*/ 298 h 365"/>
                <a:gd name="T32" fmla="*/ 7 w 250"/>
                <a:gd name="T33" fmla="*/ 340 h 365"/>
                <a:gd name="T34" fmla="*/ 32 w 250"/>
                <a:gd name="T35" fmla="*/ 365 h 365"/>
                <a:gd name="T36" fmla="*/ 35 w 250"/>
                <a:gd name="T37" fmla="*/ 310 h 365"/>
                <a:gd name="T38" fmla="*/ 58 w 250"/>
                <a:gd name="T39" fmla="*/ 243 h 365"/>
                <a:gd name="T40" fmla="*/ 59 w 250"/>
                <a:gd name="T41" fmla="*/ 242 h 365"/>
                <a:gd name="T42" fmla="*/ 87 w 250"/>
                <a:gd name="T43" fmla="*/ 173 h 365"/>
                <a:gd name="T44" fmla="*/ 101 w 250"/>
                <a:gd name="T45" fmla="*/ 103 h 365"/>
                <a:gd name="T46" fmla="*/ 119 w 250"/>
                <a:gd name="T47" fmla="*/ 134 h 365"/>
                <a:gd name="T48" fmla="*/ 156 w 250"/>
                <a:gd name="T49" fmla="*/ 192 h 365"/>
                <a:gd name="T50" fmla="*/ 168 w 250"/>
                <a:gd name="T51" fmla="*/ 254 h 365"/>
                <a:gd name="T52" fmla="*/ 194 w 250"/>
                <a:gd name="T53" fmla="*/ 313 h 365"/>
                <a:gd name="T54" fmla="*/ 216 w 250"/>
                <a:gd name="T55" fmla="*/ 347 h 365"/>
                <a:gd name="T56" fmla="*/ 250 w 250"/>
                <a:gd name="T57" fmla="*/ 356 h 365"/>
                <a:gd name="T58" fmla="*/ 225 w 250"/>
                <a:gd name="T59" fmla="*/ 308 h 3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365">
                  <a:moveTo>
                    <a:pt x="225" y="308"/>
                  </a:moveTo>
                  <a:cubicBezTo>
                    <a:pt x="217" y="291"/>
                    <a:pt x="206" y="236"/>
                    <a:pt x="206" y="236"/>
                  </a:cubicBezTo>
                  <a:cubicBezTo>
                    <a:pt x="206" y="236"/>
                    <a:pt x="202" y="180"/>
                    <a:pt x="194" y="162"/>
                  </a:cubicBezTo>
                  <a:cubicBezTo>
                    <a:pt x="193" y="160"/>
                    <a:pt x="192" y="157"/>
                    <a:pt x="191" y="155"/>
                  </a:cubicBezTo>
                  <a:cubicBezTo>
                    <a:pt x="191" y="155"/>
                    <a:pt x="191" y="155"/>
                    <a:pt x="191" y="155"/>
                  </a:cubicBezTo>
                  <a:cubicBezTo>
                    <a:pt x="188" y="146"/>
                    <a:pt x="182" y="132"/>
                    <a:pt x="176" y="115"/>
                  </a:cubicBezTo>
                  <a:cubicBezTo>
                    <a:pt x="176" y="115"/>
                    <a:pt x="176" y="115"/>
                    <a:pt x="176" y="115"/>
                  </a:cubicBezTo>
                  <a:cubicBezTo>
                    <a:pt x="163" y="80"/>
                    <a:pt x="146" y="36"/>
                    <a:pt x="139" y="25"/>
                  </a:cubicBezTo>
                  <a:cubicBezTo>
                    <a:pt x="138" y="24"/>
                    <a:pt x="138" y="22"/>
                    <a:pt x="137" y="21"/>
                  </a:cubicBezTo>
                  <a:cubicBezTo>
                    <a:pt x="137" y="19"/>
                    <a:pt x="138" y="8"/>
                    <a:pt x="138" y="5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15"/>
                    <a:pt x="34" y="30"/>
                    <a:pt x="34" y="39"/>
                  </a:cubicBezTo>
                  <a:cubicBezTo>
                    <a:pt x="34" y="39"/>
                    <a:pt x="29" y="80"/>
                    <a:pt x="33" y="120"/>
                  </a:cubicBezTo>
                  <a:cubicBezTo>
                    <a:pt x="34" y="148"/>
                    <a:pt x="38" y="179"/>
                    <a:pt x="38" y="179"/>
                  </a:cubicBezTo>
                  <a:cubicBezTo>
                    <a:pt x="38" y="179"/>
                    <a:pt x="21" y="204"/>
                    <a:pt x="17" y="238"/>
                  </a:cubicBezTo>
                  <a:cubicBezTo>
                    <a:pt x="13" y="270"/>
                    <a:pt x="14" y="265"/>
                    <a:pt x="6" y="298"/>
                  </a:cubicBezTo>
                  <a:cubicBezTo>
                    <a:pt x="4" y="318"/>
                    <a:pt x="0" y="315"/>
                    <a:pt x="7" y="340"/>
                  </a:cubicBezTo>
                  <a:cubicBezTo>
                    <a:pt x="13" y="363"/>
                    <a:pt x="17" y="362"/>
                    <a:pt x="32" y="365"/>
                  </a:cubicBezTo>
                  <a:cubicBezTo>
                    <a:pt x="23" y="351"/>
                    <a:pt x="35" y="310"/>
                    <a:pt x="35" y="310"/>
                  </a:cubicBezTo>
                  <a:cubicBezTo>
                    <a:pt x="40" y="293"/>
                    <a:pt x="56" y="249"/>
                    <a:pt x="58" y="243"/>
                  </a:cubicBezTo>
                  <a:cubicBezTo>
                    <a:pt x="59" y="243"/>
                    <a:pt x="59" y="243"/>
                    <a:pt x="59" y="242"/>
                  </a:cubicBezTo>
                  <a:cubicBezTo>
                    <a:pt x="62" y="237"/>
                    <a:pt x="84" y="191"/>
                    <a:pt x="87" y="173"/>
                  </a:cubicBezTo>
                  <a:cubicBezTo>
                    <a:pt x="89" y="154"/>
                    <a:pt x="101" y="103"/>
                    <a:pt x="101" y="103"/>
                  </a:cubicBezTo>
                  <a:cubicBezTo>
                    <a:pt x="119" y="134"/>
                    <a:pt x="119" y="134"/>
                    <a:pt x="119" y="134"/>
                  </a:cubicBezTo>
                  <a:cubicBezTo>
                    <a:pt x="130" y="160"/>
                    <a:pt x="156" y="192"/>
                    <a:pt x="156" y="192"/>
                  </a:cubicBezTo>
                  <a:cubicBezTo>
                    <a:pt x="156" y="192"/>
                    <a:pt x="154" y="222"/>
                    <a:pt x="168" y="254"/>
                  </a:cubicBezTo>
                  <a:cubicBezTo>
                    <a:pt x="181" y="283"/>
                    <a:pt x="184" y="280"/>
                    <a:pt x="194" y="313"/>
                  </a:cubicBezTo>
                  <a:cubicBezTo>
                    <a:pt x="203" y="331"/>
                    <a:pt x="198" y="330"/>
                    <a:pt x="216" y="347"/>
                  </a:cubicBezTo>
                  <a:cubicBezTo>
                    <a:pt x="233" y="364"/>
                    <a:pt x="236" y="362"/>
                    <a:pt x="250" y="356"/>
                  </a:cubicBezTo>
                  <a:cubicBezTo>
                    <a:pt x="236" y="349"/>
                    <a:pt x="225" y="308"/>
                    <a:pt x="225" y="308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7" name="Freeform 478">
              <a:extLst>
                <a:ext uri="{FF2B5EF4-FFF2-40B4-BE49-F238E27FC236}">
                  <a16:creationId xmlns:a16="http://schemas.microsoft.com/office/drawing/2014/main" id="{A4461F3C-768E-4FA6-B25B-7AABC0ED257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251951" y="5100638"/>
              <a:ext cx="53975" cy="12700"/>
            </a:xfrm>
            <a:custGeom>
              <a:avLst/>
              <a:gdLst>
                <a:gd name="T0" fmla="*/ 2 w 16"/>
                <a:gd name="T1" fmla="*/ 4 h 4"/>
                <a:gd name="T2" fmla="*/ 2 w 16"/>
                <a:gd name="T3" fmla="*/ 4 h 4"/>
                <a:gd name="T4" fmla="*/ 0 w 16"/>
                <a:gd name="T5" fmla="*/ 4 h 4"/>
                <a:gd name="T6" fmla="*/ 2 w 16"/>
                <a:gd name="T7" fmla="*/ 4 h 4"/>
                <a:gd name="T8" fmla="*/ 2 w 16"/>
                <a:gd name="T9" fmla="*/ 4 h 4"/>
                <a:gd name="T10" fmla="*/ 2 w 16"/>
                <a:gd name="T11" fmla="*/ 4 h 4"/>
                <a:gd name="T12" fmla="*/ 16 w 16"/>
                <a:gd name="T13" fmla="*/ 0 h 4"/>
                <a:gd name="T14" fmla="*/ 16 w 16"/>
                <a:gd name="T15" fmla="*/ 0 h 4"/>
                <a:gd name="T16" fmla="*/ 2 w 16"/>
                <a:gd name="T17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6" h="4"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1" y="4"/>
                    <a:pt x="1" y="4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moveTo>
                    <a:pt x="2" y="4"/>
                  </a:moveTo>
                  <a:cubicBezTo>
                    <a:pt x="2" y="4"/>
                    <a:pt x="2" y="4"/>
                    <a:pt x="2" y="4"/>
                  </a:cubicBezTo>
                  <a:cubicBezTo>
                    <a:pt x="6" y="4"/>
                    <a:pt x="10" y="2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0" y="2"/>
                    <a:pt x="6" y="4"/>
                    <a:pt x="2" y="4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8" name="Freeform 479">
              <a:extLst>
                <a:ext uri="{FF2B5EF4-FFF2-40B4-BE49-F238E27FC236}">
                  <a16:creationId xmlns:a16="http://schemas.microsoft.com/office/drawing/2014/main" id="{D420A818-3778-4E29-8492-8F683CAD8F0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32901" y="4975225"/>
              <a:ext cx="46038" cy="98425"/>
            </a:xfrm>
            <a:custGeom>
              <a:avLst/>
              <a:gdLst>
                <a:gd name="T0" fmla="*/ 14 w 14"/>
                <a:gd name="T1" fmla="*/ 30 h 30"/>
                <a:gd name="T2" fmla="*/ 14 w 14"/>
                <a:gd name="T3" fmla="*/ 30 h 30"/>
                <a:gd name="T4" fmla="*/ 0 w 14"/>
                <a:gd name="T5" fmla="*/ 0 h 30"/>
                <a:gd name="T6" fmla="*/ 14 w 14"/>
                <a:gd name="T7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30">
                  <a:moveTo>
                    <a:pt x="14" y="30"/>
                  </a:moveTo>
                  <a:cubicBezTo>
                    <a:pt x="14" y="30"/>
                    <a:pt x="14" y="30"/>
                    <a:pt x="14" y="30"/>
                  </a:cubicBezTo>
                  <a:cubicBezTo>
                    <a:pt x="8" y="21"/>
                    <a:pt x="3" y="8"/>
                    <a:pt x="0" y="0"/>
                  </a:cubicBezTo>
                  <a:cubicBezTo>
                    <a:pt x="3" y="8"/>
                    <a:pt x="8" y="21"/>
                    <a:pt x="14" y="30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89" name="Freeform 480">
              <a:extLst>
                <a:ext uri="{FF2B5EF4-FFF2-40B4-BE49-F238E27FC236}">
                  <a16:creationId xmlns:a16="http://schemas.microsoft.com/office/drawing/2014/main" id="{89617E16-8BC3-4044-BA3D-E8AD3721EA4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78938" y="5073650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1" y="1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0" name="Freeform 481">
              <a:extLst>
                <a:ext uri="{FF2B5EF4-FFF2-40B4-BE49-F238E27FC236}">
                  <a16:creationId xmlns:a16="http://schemas.microsoft.com/office/drawing/2014/main" id="{D464A1C0-6A56-46C9-ABDC-A692EB25BF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232901" y="49752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1F428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1" name="Freeform 482">
              <a:extLst>
                <a:ext uri="{FF2B5EF4-FFF2-40B4-BE49-F238E27FC236}">
                  <a16:creationId xmlns:a16="http://schemas.microsoft.com/office/drawing/2014/main" id="{D087BD3A-BD17-4C2B-99F6-51D8EDF46E4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59876" y="4703763"/>
              <a:ext cx="73025" cy="271463"/>
            </a:xfrm>
            <a:custGeom>
              <a:avLst/>
              <a:gdLst>
                <a:gd name="T0" fmla="*/ 22 w 22"/>
                <a:gd name="T1" fmla="*/ 82 h 82"/>
                <a:gd name="T2" fmla="*/ 19 w 22"/>
                <a:gd name="T3" fmla="*/ 72 h 82"/>
                <a:gd name="T4" fmla="*/ 0 w 22"/>
                <a:gd name="T5" fmla="*/ 0 h 82"/>
                <a:gd name="T6" fmla="*/ 0 w 22"/>
                <a:gd name="T7" fmla="*/ 0 h 82"/>
                <a:gd name="T8" fmla="*/ 0 w 22"/>
                <a:gd name="T9" fmla="*/ 0 h 82"/>
                <a:gd name="T10" fmla="*/ 19 w 22"/>
                <a:gd name="T11" fmla="*/ 72 h 82"/>
                <a:gd name="T12" fmla="*/ 22 w 22"/>
                <a:gd name="T13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" h="82">
                  <a:moveTo>
                    <a:pt x="22" y="82"/>
                  </a:moveTo>
                  <a:cubicBezTo>
                    <a:pt x="20" y="76"/>
                    <a:pt x="19" y="72"/>
                    <a:pt x="19" y="72"/>
                  </a:cubicBezTo>
                  <a:cubicBezTo>
                    <a:pt x="11" y="55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1" y="55"/>
                    <a:pt x="19" y="72"/>
                  </a:cubicBezTo>
                  <a:cubicBezTo>
                    <a:pt x="19" y="72"/>
                    <a:pt x="20" y="76"/>
                    <a:pt x="22" y="82"/>
                  </a:cubicBezTo>
                </a:path>
              </a:pathLst>
            </a:custGeom>
            <a:solidFill>
              <a:srgbClr val="1550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2" name="Freeform 483">
              <a:extLst>
                <a:ext uri="{FF2B5EF4-FFF2-40B4-BE49-F238E27FC236}">
                  <a16:creationId xmlns:a16="http://schemas.microsoft.com/office/drawing/2014/main" id="{12EC55FC-A313-46EF-9AB4-0BF0785B9B3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31288" y="4757738"/>
              <a:ext cx="23813" cy="49213"/>
            </a:xfrm>
            <a:custGeom>
              <a:avLst/>
              <a:gdLst>
                <a:gd name="T0" fmla="*/ 7 w 7"/>
                <a:gd name="T1" fmla="*/ 15 h 15"/>
                <a:gd name="T2" fmla="*/ 1 w 7"/>
                <a:gd name="T3" fmla="*/ 2 h 15"/>
                <a:gd name="T4" fmla="*/ 0 w 7"/>
                <a:gd name="T5" fmla="*/ 0 h 15"/>
                <a:gd name="T6" fmla="*/ 0 w 7"/>
                <a:gd name="T7" fmla="*/ 0 h 15"/>
                <a:gd name="T8" fmla="*/ 1 w 7"/>
                <a:gd name="T9" fmla="*/ 2 h 15"/>
                <a:gd name="T10" fmla="*/ 7 w 7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" h="15">
                  <a:moveTo>
                    <a:pt x="7" y="15"/>
                  </a:moveTo>
                  <a:cubicBezTo>
                    <a:pt x="5" y="11"/>
                    <a:pt x="3" y="7"/>
                    <a:pt x="1" y="2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ubicBezTo>
                    <a:pt x="3" y="7"/>
                    <a:pt x="5" y="11"/>
                    <a:pt x="7" y="15"/>
                  </a:cubicBezTo>
                </a:path>
              </a:pathLst>
            </a:custGeom>
            <a:solidFill>
              <a:srgbClr val="1F428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3" name="Freeform 484">
              <a:extLst>
                <a:ext uri="{FF2B5EF4-FFF2-40B4-BE49-F238E27FC236}">
                  <a16:creationId xmlns:a16="http://schemas.microsoft.com/office/drawing/2014/main" id="{54F05588-128A-4E1A-9642-57380EC0BAD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55101" y="4806950"/>
              <a:ext cx="82550" cy="190500"/>
            </a:xfrm>
            <a:custGeom>
              <a:avLst/>
              <a:gdLst>
                <a:gd name="T0" fmla="*/ 25 w 25"/>
                <a:gd name="T1" fmla="*/ 58 h 58"/>
                <a:gd name="T2" fmla="*/ 20 w 25"/>
                <a:gd name="T3" fmla="*/ 46 h 58"/>
                <a:gd name="T4" fmla="*/ 0 w 25"/>
                <a:gd name="T5" fmla="*/ 0 h 58"/>
                <a:gd name="T6" fmla="*/ 20 w 25"/>
                <a:gd name="T7" fmla="*/ 46 h 58"/>
                <a:gd name="T8" fmla="*/ 25 w 25"/>
                <a:gd name="T9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58">
                  <a:moveTo>
                    <a:pt x="25" y="58"/>
                  </a:moveTo>
                  <a:cubicBezTo>
                    <a:pt x="24" y="55"/>
                    <a:pt x="23" y="51"/>
                    <a:pt x="20" y="46"/>
                  </a:cubicBezTo>
                  <a:cubicBezTo>
                    <a:pt x="12" y="19"/>
                    <a:pt x="8" y="16"/>
                    <a:pt x="0" y="0"/>
                  </a:cubicBezTo>
                  <a:cubicBezTo>
                    <a:pt x="8" y="16"/>
                    <a:pt x="12" y="19"/>
                    <a:pt x="20" y="46"/>
                  </a:cubicBezTo>
                  <a:cubicBezTo>
                    <a:pt x="23" y="51"/>
                    <a:pt x="24" y="55"/>
                    <a:pt x="25" y="58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4" name="Oval 485">
              <a:extLst>
                <a:ext uri="{FF2B5EF4-FFF2-40B4-BE49-F238E27FC236}">
                  <a16:creationId xmlns:a16="http://schemas.microsoft.com/office/drawing/2014/main" id="{CBE6F7AA-C9C7-4AA2-8EE1-441DDD1D6B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9031288" y="4757738"/>
              <a:ext cx="1588" cy="1588"/>
            </a:xfrm>
            <a:prstGeom prst="ellipse">
              <a:avLst/>
            </a:pr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5" name="Freeform 486">
              <a:extLst>
                <a:ext uri="{FF2B5EF4-FFF2-40B4-BE49-F238E27FC236}">
                  <a16:creationId xmlns:a16="http://schemas.microsoft.com/office/drawing/2014/main" id="{789FA8B3-1D04-4FB3-8A79-38F0F28D5F8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09063" y="4691063"/>
              <a:ext cx="22225" cy="66675"/>
            </a:xfrm>
            <a:custGeom>
              <a:avLst/>
              <a:gdLst>
                <a:gd name="T0" fmla="*/ 7 w 7"/>
                <a:gd name="T1" fmla="*/ 20 h 20"/>
                <a:gd name="T2" fmla="*/ 7 w 7"/>
                <a:gd name="T3" fmla="*/ 20 h 20"/>
                <a:gd name="T4" fmla="*/ 0 w 7"/>
                <a:gd name="T5" fmla="*/ 0 h 20"/>
                <a:gd name="T6" fmla="*/ 7 w 7"/>
                <a:gd name="T7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20">
                  <a:moveTo>
                    <a:pt x="7" y="20"/>
                  </a:moveTo>
                  <a:cubicBezTo>
                    <a:pt x="7" y="20"/>
                    <a:pt x="7" y="20"/>
                    <a:pt x="7" y="20"/>
                  </a:cubicBezTo>
                  <a:cubicBezTo>
                    <a:pt x="4" y="13"/>
                    <a:pt x="2" y="6"/>
                    <a:pt x="0" y="0"/>
                  </a:cubicBezTo>
                  <a:cubicBezTo>
                    <a:pt x="2" y="6"/>
                    <a:pt x="4" y="13"/>
                    <a:pt x="7" y="20"/>
                  </a:cubicBezTo>
                </a:path>
              </a:pathLst>
            </a:custGeom>
            <a:solidFill>
              <a:srgbClr val="1550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6" name="Freeform 487">
              <a:extLst>
                <a:ext uri="{FF2B5EF4-FFF2-40B4-BE49-F238E27FC236}">
                  <a16:creationId xmlns:a16="http://schemas.microsoft.com/office/drawing/2014/main" id="{4073C992-6FDE-4CD6-91A3-2754C144507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464050"/>
              <a:ext cx="366713" cy="649288"/>
            </a:xfrm>
            <a:custGeom>
              <a:avLst/>
              <a:gdLst>
                <a:gd name="T0" fmla="*/ 97 w 111"/>
                <a:gd name="T1" fmla="*/ 197 h 197"/>
                <a:gd name="T2" fmla="*/ 97 w 111"/>
                <a:gd name="T3" fmla="*/ 197 h 197"/>
                <a:gd name="T4" fmla="*/ 95 w 111"/>
                <a:gd name="T5" fmla="*/ 197 h 197"/>
                <a:gd name="T6" fmla="*/ 77 w 111"/>
                <a:gd name="T7" fmla="*/ 184 h 197"/>
                <a:gd name="T8" fmla="*/ 60 w 111"/>
                <a:gd name="T9" fmla="*/ 162 h 197"/>
                <a:gd name="T10" fmla="*/ 55 w 111"/>
                <a:gd name="T11" fmla="*/ 150 h 197"/>
                <a:gd name="T12" fmla="*/ 35 w 111"/>
                <a:gd name="T13" fmla="*/ 104 h 197"/>
                <a:gd name="T14" fmla="*/ 29 w 111"/>
                <a:gd name="T15" fmla="*/ 91 h 197"/>
                <a:gd name="T16" fmla="*/ 28 w 111"/>
                <a:gd name="T17" fmla="*/ 89 h 197"/>
                <a:gd name="T18" fmla="*/ 28 w 111"/>
                <a:gd name="T19" fmla="*/ 89 h 197"/>
                <a:gd name="T20" fmla="*/ 21 w 111"/>
                <a:gd name="T21" fmla="*/ 69 h 197"/>
                <a:gd name="T22" fmla="*/ 17 w 111"/>
                <a:gd name="T23" fmla="*/ 29 h 197"/>
                <a:gd name="T24" fmla="*/ 0 w 111"/>
                <a:gd name="T25" fmla="*/ 7 h 197"/>
                <a:gd name="T26" fmla="*/ 25 w 111"/>
                <a:gd name="T27" fmla="*/ 7 h 197"/>
                <a:gd name="T28" fmla="*/ 34 w 111"/>
                <a:gd name="T29" fmla="*/ 0 h 197"/>
                <a:gd name="T30" fmla="*/ 55 w 111"/>
                <a:gd name="T31" fmla="*/ 18 h 197"/>
                <a:gd name="T32" fmla="*/ 56 w 111"/>
                <a:gd name="T33" fmla="*/ 21 h 197"/>
                <a:gd name="T34" fmla="*/ 67 w 111"/>
                <a:gd name="T35" fmla="*/ 73 h 197"/>
                <a:gd name="T36" fmla="*/ 67 w 111"/>
                <a:gd name="T37" fmla="*/ 73 h 197"/>
                <a:gd name="T38" fmla="*/ 86 w 111"/>
                <a:gd name="T39" fmla="*/ 145 h 197"/>
                <a:gd name="T40" fmla="*/ 89 w 111"/>
                <a:gd name="T41" fmla="*/ 155 h 197"/>
                <a:gd name="T42" fmla="*/ 89 w 111"/>
                <a:gd name="T43" fmla="*/ 155 h 197"/>
                <a:gd name="T44" fmla="*/ 103 w 111"/>
                <a:gd name="T45" fmla="*/ 185 h 197"/>
                <a:gd name="T46" fmla="*/ 104 w 111"/>
                <a:gd name="T47" fmla="*/ 186 h 197"/>
                <a:gd name="T48" fmla="*/ 111 w 111"/>
                <a:gd name="T49" fmla="*/ 193 h 197"/>
                <a:gd name="T50" fmla="*/ 97 w 111"/>
                <a:gd name="T51" fmla="*/ 197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1" h="197">
                  <a:moveTo>
                    <a:pt x="97" y="197"/>
                  </a:moveTo>
                  <a:cubicBezTo>
                    <a:pt x="97" y="197"/>
                    <a:pt x="97" y="197"/>
                    <a:pt x="97" y="197"/>
                  </a:cubicBezTo>
                  <a:cubicBezTo>
                    <a:pt x="96" y="197"/>
                    <a:pt x="96" y="197"/>
                    <a:pt x="95" y="197"/>
                  </a:cubicBezTo>
                  <a:cubicBezTo>
                    <a:pt x="90" y="196"/>
                    <a:pt x="85" y="193"/>
                    <a:pt x="77" y="184"/>
                  </a:cubicBezTo>
                  <a:cubicBezTo>
                    <a:pt x="65" y="172"/>
                    <a:pt x="63" y="169"/>
                    <a:pt x="60" y="162"/>
                  </a:cubicBezTo>
                  <a:cubicBezTo>
                    <a:pt x="59" y="159"/>
                    <a:pt x="58" y="155"/>
                    <a:pt x="55" y="150"/>
                  </a:cubicBezTo>
                  <a:cubicBezTo>
                    <a:pt x="47" y="123"/>
                    <a:pt x="43" y="120"/>
                    <a:pt x="35" y="104"/>
                  </a:cubicBezTo>
                  <a:cubicBezTo>
                    <a:pt x="33" y="100"/>
                    <a:pt x="31" y="96"/>
                    <a:pt x="29" y="91"/>
                  </a:cubicBezTo>
                  <a:cubicBezTo>
                    <a:pt x="28" y="90"/>
                    <a:pt x="28" y="90"/>
                    <a:pt x="28" y="89"/>
                  </a:cubicBezTo>
                  <a:cubicBezTo>
                    <a:pt x="28" y="89"/>
                    <a:pt x="28" y="89"/>
                    <a:pt x="28" y="89"/>
                  </a:cubicBezTo>
                  <a:cubicBezTo>
                    <a:pt x="25" y="82"/>
                    <a:pt x="23" y="75"/>
                    <a:pt x="21" y="69"/>
                  </a:cubicBezTo>
                  <a:cubicBezTo>
                    <a:pt x="15" y="47"/>
                    <a:pt x="17" y="29"/>
                    <a:pt x="17" y="29"/>
                  </a:cubicBezTo>
                  <a:cubicBezTo>
                    <a:pt x="17" y="29"/>
                    <a:pt x="9" y="19"/>
                    <a:pt x="0" y="7"/>
                  </a:cubicBezTo>
                  <a:cubicBezTo>
                    <a:pt x="25" y="7"/>
                    <a:pt x="25" y="7"/>
                    <a:pt x="25" y="7"/>
                  </a:cubicBezTo>
                  <a:cubicBezTo>
                    <a:pt x="29" y="7"/>
                    <a:pt x="32" y="4"/>
                    <a:pt x="34" y="0"/>
                  </a:cubicBezTo>
                  <a:cubicBezTo>
                    <a:pt x="55" y="18"/>
                    <a:pt x="55" y="18"/>
                    <a:pt x="55" y="18"/>
                  </a:cubicBezTo>
                  <a:cubicBezTo>
                    <a:pt x="56" y="21"/>
                    <a:pt x="56" y="19"/>
                    <a:pt x="56" y="21"/>
                  </a:cubicBezTo>
                  <a:cubicBezTo>
                    <a:pt x="64" y="38"/>
                    <a:pt x="67" y="70"/>
                    <a:pt x="67" y="73"/>
                  </a:cubicBezTo>
                  <a:cubicBezTo>
                    <a:pt x="67" y="73"/>
                    <a:pt x="67" y="73"/>
                    <a:pt x="67" y="73"/>
                  </a:cubicBezTo>
                  <a:cubicBezTo>
                    <a:pt x="67" y="73"/>
                    <a:pt x="78" y="128"/>
                    <a:pt x="86" y="145"/>
                  </a:cubicBezTo>
                  <a:cubicBezTo>
                    <a:pt x="86" y="145"/>
                    <a:pt x="87" y="149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92" y="163"/>
                    <a:pt x="97" y="176"/>
                    <a:pt x="103" y="185"/>
                  </a:cubicBezTo>
                  <a:cubicBezTo>
                    <a:pt x="103" y="185"/>
                    <a:pt x="103" y="186"/>
                    <a:pt x="104" y="186"/>
                  </a:cubicBezTo>
                  <a:cubicBezTo>
                    <a:pt x="106" y="189"/>
                    <a:pt x="109" y="192"/>
                    <a:pt x="111" y="193"/>
                  </a:cubicBezTo>
                  <a:cubicBezTo>
                    <a:pt x="105" y="195"/>
                    <a:pt x="101" y="197"/>
                    <a:pt x="97" y="197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7" name="Freeform 488">
              <a:extLst>
                <a:ext uri="{FF2B5EF4-FFF2-40B4-BE49-F238E27FC236}">
                  <a16:creationId xmlns:a16="http://schemas.microsoft.com/office/drawing/2014/main" id="{90DF1114-58F1-4DE5-950E-77E89B94881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3476" y="4094163"/>
              <a:ext cx="198438" cy="155575"/>
            </a:xfrm>
            <a:custGeom>
              <a:avLst/>
              <a:gdLst>
                <a:gd name="T0" fmla="*/ 49 w 60"/>
                <a:gd name="T1" fmla="*/ 43 h 47"/>
                <a:gd name="T2" fmla="*/ 49 w 60"/>
                <a:gd name="T3" fmla="*/ 47 h 47"/>
                <a:gd name="T4" fmla="*/ 12 w 60"/>
                <a:gd name="T5" fmla="*/ 47 h 47"/>
                <a:gd name="T6" fmla="*/ 0 w 60"/>
                <a:gd name="T7" fmla="*/ 35 h 47"/>
                <a:gd name="T8" fmla="*/ 0 w 60"/>
                <a:gd name="T9" fmla="*/ 12 h 47"/>
                <a:gd name="T10" fmla="*/ 12 w 60"/>
                <a:gd name="T11" fmla="*/ 0 h 47"/>
                <a:gd name="T12" fmla="*/ 49 w 60"/>
                <a:gd name="T13" fmla="*/ 0 h 47"/>
                <a:gd name="T14" fmla="*/ 60 w 60"/>
                <a:gd name="T15" fmla="*/ 12 h 47"/>
                <a:gd name="T16" fmla="*/ 60 w 60"/>
                <a:gd name="T17" fmla="*/ 35 h 47"/>
                <a:gd name="T18" fmla="*/ 49 w 60"/>
                <a:gd name="T19" fmla="*/ 47 h 47"/>
                <a:gd name="T20" fmla="*/ 49 w 60"/>
                <a:gd name="T21" fmla="*/ 39 h 47"/>
                <a:gd name="T22" fmla="*/ 51 w 60"/>
                <a:gd name="T23" fmla="*/ 38 h 47"/>
                <a:gd name="T24" fmla="*/ 52 w 60"/>
                <a:gd name="T25" fmla="*/ 35 h 47"/>
                <a:gd name="T26" fmla="*/ 52 w 60"/>
                <a:gd name="T27" fmla="*/ 12 h 47"/>
                <a:gd name="T28" fmla="*/ 51 w 60"/>
                <a:gd name="T29" fmla="*/ 9 h 47"/>
                <a:gd name="T30" fmla="*/ 49 w 60"/>
                <a:gd name="T31" fmla="*/ 8 h 47"/>
                <a:gd name="T32" fmla="*/ 12 w 60"/>
                <a:gd name="T33" fmla="*/ 8 h 47"/>
                <a:gd name="T34" fmla="*/ 9 w 60"/>
                <a:gd name="T35" fmla="*/ 9 h 47"/>
                <a:gd name="T36" fmla="*/ 8 w 60"/>
                <a:gd name="T37" fmla="*/ 12 h 47"/>
                <a:gd name="T38" fmla="*/ 8 w 60"/>
                <a:gd name="T39" fmla="*/ 35 h 47"/>
                <a:gd name="T40" fmla="*/ 9 w 60"/>
                <a:gd name="T41" fmla="*/ 38 h 47"/>
                <a:gd name="T42" fmla="*/ 12 w 60"/>
                <a:gd name="T43" fmla="*/ 39 h 47"/>
                <a:gd name="T44" fmla="*/ 49 w 60"/>
                <a:gd name="T45" fmla="*/ 39 h 47"/>
                <a:gd name="T46" fmla="*/ 49 w 60"/>
                <a:gd name="T47" fmla="*/ 43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60" h="47">
                  <a:moveTo>
                    <a:pt x="49" y="43"/>
                  </a:moveTo>
                  <a:cubicBezTo>
                    <a:pt x="49" y="47"/>
                    <a:pt x="49" y="47"/>
                    <a:pt x="49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5" y="47"/>
                    <a:pt x="0" y="42"/>
                    <a:pt x="0" y="35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49" y="0"/>
                    <a:pt x="49" y="0"/>
                    <a:pt x="49" y="0"/>
                  </a:cubicBezTo>
                  <a:cubicBezTo>
                    <a:pt x="55" y="0"/>
                    <a:pt x="60" y="5"/>
                    <a:pt x="60" y="12"/>
                  </a:cubicBezTo>
                  <a:cubicBezTo>
                    <a:pt x="60" y="35"/>
                    <a:pt x="60" y="35"/>
                    <a:pt x="60" y="35"/>
                  </a:cubicBezTo>
                  <a:cubicBezTo>
                    <a:pt x="60" y="42"/>
                    <a:pt x="55" y="47"/>
                    <a:pt x="49" y="47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50" y="39"/>
                    <a:pt x="51" y="39"/>
                    <a:pt x="51" y="38"/>
                  </a:cubicBezTo>
                  <a:cubicBezTo>
                    <a:pt x="52" y="37"/>
                    <a:pt x="52" y="36"/>
                    <a:pt x="52" y="35"/>
                  </a:cubicBezTo>
                  <a:cubicBezTo>
                    <a:pt x="52" y="12"/>
                    <a:pt x="52" y="12"/>
                    <a:pt x="52" y="12"/>
                  </a:cubicBezTo>
                  <a:cubicBezTo>
                    <a:pt x="52" y="11"/>
                    <a:pt x="52" y="10"/>
                    <a:pt x="51" y="9"/>
                  </a:cubicBezTo>
                  <a:cubicBezTo>
                    <a:pt x="51" y="8"/>
                    <a:pt x="50" y="8"/>
                    <a:pt x="49" y="8"/>
                  </a:cubicBezTo>
                  <a:cubicBezTo>
                    <a:pt x="12" y="8"/>
                    <a:pt x="12" y="8"/>
                    <a:pt x="12" y="8"/>
                  </a:cubicBezTo>
                  <a:cubicBezTo>
                    <a:pt x="11" y="8"/>
                    <a:pt x="10" y="8"/>
                    <a:pt x="9" y="9"/>
                  </a:cubicBezTo>
                  <a:cubicBezTo>
                    <a:pt x="8" y="10"/>
                    <a:pt x="8" y="11"/>
                    <a:pt x="8" y="12"/>
                  </a:cubicBezTo>
                  <a:cubicBezTo>
                    <a:pt x="8" y="35"/>
                    <a:pt x="8" y="35"/>
                    <a:pt x="8" y="35"/>
                  </a:cubicBezTo>
                  <a:cubicBezTo>
                    <a:pt x="8" y="36"/>
                    <a:pt x="8" y="37"/>
                    <a:pt x="9" y="38"/>
                  </a:cubicBezTo>
                  <a:cubicBezTo>
                    <a:pt x="10" y="39"/>
                    <a:pt x="11" y="39"/>
                    <a:pt x="12" y="39"/>
                  </a:cubicBezTo>
                  <a:cubicBezTo>
                    <a:pt x="49" y="39"/>
                    <a:pt x="49" y="39"/>
                    <a:pt x="49" y="39"/>
                  </a:cubicBezTo>
                  <a:cubicBezTo>
                    <a:pt x="49" y="43"/>
                    <a:pt x="49" y="43"/>
                    <a:pt x="49" y="43"/>
                  </a:cubicBezTo>
                </a:path>
              </a:pathLst>
            </a:custGeom>
            <a:solidFill>
              <a:srgbClr val="F4A5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8" name="Freeform 489">
              <a:extLst>
                <a:ext uri="{FF2B5EF4-FFF2-40B4-BE49-F238E27FC236}">
                  <a16:creationId xmlns:a16="http://schemas.microsoft.com/office/drawing/2014/main" id="{66D74E46-B22D-4ADB-8681-8A78E4909F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36001" y="4173538"/>
              <a:ext cx="419100" cy="312738"/>
            </a:xfrm>
            <a:custGeom>
              <a:avLst/>
              <a:gdLst>
                <a:gd name="T0" fmla="*/ 117 w 127"/>
                <a:gd name="T1" fmla="*/ 95 h 95"/>
                <a:gd name="T2" fmla="*/ 10 w 127"/>
                <a:gd name="T3" fmla="*/ 95 h 95"/>
                <a:gd name="T4" fmla="*/ 0 w 127"/>
                <a:gd name="T5" fmla="*/ 85 h 95"/>
                <a:gd name="T6" fmla="*/ 0 w 127"/>
                <a:gd name="T7" fmla="*/ 10 h 95"/>
                <a:gd name="T8" fmla="*/ 10 w 127"/>
                <a:gd name="T9" fmla="*/ 0 h 95"/>
                <a:gd name="T10" fmla="*/ 117 w 127"/>
                <a:gd name="T11" fmla="*/ 0 h 95"/>
                <a:gd name="T12" fmla="*/ 127 w 127"/>
                <a:gd name="T13" fmla="*/ 10 h 95"/>
                <a:gd name="T14" fmla="*/ 127 w 127"/>
                <a:gd name="T15" fmla="*/ 85 h 95"/>
                <a:gd name="T16" fmla="*/ 117 w 127"/>
                <a:gd name="T1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7" h="95">
                  <a:moveTo>
                    <a:pt x="117" y="95"/>
                  </a:moveTo>
                  <a:cubicBezTo>
                    <a:pt x="10" y="95"/>
                    <a:pt x="10" y="95"/>
                    <a:pt x="10" y="95"/>
                  </a:cubicBezTo>
                  <a:cubicBezTo>
                    <a:pt x="5" y="95"/>
                    <a:pt x="0" y="90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22" y="0"/>
                    <a:pt x="127" y="4"/>
                    <a:pt x="127" y="10"/>
                  </a:cubicBezTo>
                  <a:cubicBezTo>
                    <a:pt x="127" y="85"/>
                    <a:pt x="127" y="85"/>
                    <a:pt x="127" y="85"/>
                  </a:cubicBezTo>
                  <a:cubicBezTo>
                    <a:pt x="127" y="90"/>
                    <a:pt x="122" y="95"/>
                    <a:pt x="117" y="95"/>
                  </a:cubicBezTo>
                </a:path>
              </a:pathLst>
            </a:custGeom>
            <a:solidFill>
              <a:srgbClr val="07343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299" name="Freeform 490">
              <a:extLst>
                <a:ext uri="{FF2B5EF4-FFF2-40B4-BE49-F238E27FC236}">
                  <a16:creationId xmlns:a16="http://schemas.microsoft.com/office/drawing/2014/main" id="{80B35367-37C0-43A9-BF46-4A075ED9C9D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8226" y="4192588"/>
              <a:ext cx="369888" cy="174625"/>
            </a:xfrm>
            <a:custGeom>
              <a:avLst/>
              <a:gdLst>
                <a:gd name="T0" fmla="*/ 105 w 112"/>
                <a:gd name="T1" fmla="*/ 53 h 53"/>
                <a:gd name="T2" fmla="*/ 7 w 112"/>
                <a:gd name="T3" fmla="*/ 53 h 53"/>
                <a:gd name="T4" fmla="*/ 0 w 112"/>
                <a:gd name="T5" fmla="*/ 45 h 53"/>
                <a:gd name="T6" fmla="*/ 0 w 112"/>
                <a:gd name="T7" fmla="*/ 7 h 53"/>
                <a:gd name="T8" fmla="*/ 7 w 112"/>
                <a:gd name="T9" fmla="*/ 0 h 53"/>
                <a:gd name="T10" fmla="*/ 105 w 112"/>
                <a:gd name="T11" fmla="*/ 0 h 53"/>
                <a:gd name="T12" fmla="*/ 112 w 112"/>
                <a:gd name="T13" fmla="*/ 7 h 53"/>
                <a:gd name="T14" fmla="*/ 112 w 112"/>
                <a:gd name="T15" fmla="*/ 45 h 53"/>
                <a:gd name="T16" fmla="*/ 105 w 112"/>
                <a:gd name="T17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53">
                  <a:moveTo>
                    <a:pt x="105" y="53"/>
                  </a:moveTo>
                  <a:cubicBezTo>
                    <a:pt x="7" y="53"/>
                    <a:pt x="7" y="53"/>
                    <a:pt x="7" y="53"/>
                  </a:cubicBezTo>
                  <a:cubicBezTo>
                    <a:pt x="4" y="53"/>
                    <a:pt x="0" y="49"/>
                    <a:pt x="0" y="4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9" y="0"/>
                    <a:pt x="112" y="3"/>
                    <a:pt x="112" y="7"/>
                  </a:cubicBezTo>
                  <a:cubicBezTo>
                    <a:pt x="112" y="45"/>
                    <a:pt x="112" y="45"/>
                    <a:pt x="112" y="45"/>
                  </a:cubicBezTo>
                  <a:cubicBezTo>
                    <a:pt x="112" y="49"/>
                    <a:pt x="109" y="53"/>
                    <a:pt x="105" y="53"/>
                  </a:cubicBezTo>
                </a:path>
              </a:pathLst>
            </a:custGeom>
            <a:solidFill>
              <a:srgbClr val="17586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0" name="Freeform 491">
              <a:extLst>
                <a:ext uri="{FF2B5EF4-FFF2-40B4-BE49-F238E27FC236}">
                  <a16:creationId xmlns:a16="http://schemas.microsoft.com/office/drawing/2014/main" id="{C65505E0-27C3-4078-A4EF-9417A957917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8226" y="4381500"/>
              <a:ext cx="369888" cy="85725"/>
            </a:xfrm>
            <a:custGeom>
              <a:avLst/>
              <a:gdLst>
                <a:gd name="T0" fmla="*/ 105 w 112"/>
                <a:gd name="T1" fmla="*/ 26 h 26"/>
                <a:gd name="T2" fmla="*/ 7 w 112"/>
                <a:gd name="T3" fmla="*/ 26 h 26"/>
                <a:gd name="T4" fmla="*/ 0 w 112"/>
                <a:gd name="T5" fmla="*/ 18 h 26"/>
                <a:gd name="T6" fmla="*/ 0 w 112"/>
                <a:gd name="T7" fmla="*/ 7 h 26"/>
                <a:gd name="T8" fmla="*/ 7 w 112"/>
                <a:gd name="T9" fmla="*/ 0 h 26"/>
                <a:gd name="T10" fmla="*/ 105 w 112"/>
                <a:gd name="T11" fmla="*/ 0 h 26"/>
                <a:gd name="T12" fmla="*/ 112 w 112"/>
                <a:gd name="T13" fmla="*/ 7 h 26"/>
                <a:gd name="T14" fmla="*/ 112 w 112"/>
                <a:gd name="T15" fmla="*/ 18 h 26"/>
                <a:gd name="T16" fmla="*/ 105 w 112"/>
                <a:gd name="T1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26">
                  <a:moveTo>
                    <a:pt x="105" y="26"/>
                  </a:moveTo>
                  <a:cubicBezTo>
                    <a:pt x="7" y="26"/>
                    <a:pt x="7" y="26"/>
                    <a:pt x="7" y="26"/>
                  </a:cubicBezTo>
                  <a:cubicBezTo>
                    <a:pt x="4" y="26"/>
                    <a:pt x="0" y="22"/>
                    <a:pt x="0" y="1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9" y="0"/>
                    <a:pt x="112" y="3"/>
                    <a:pt x="112" y="7"/>
                  </a:cubicBezTo>
                  <a:cubicBezTo>
                    <a:pt x="112" y="18"/>
                    <a:pt x="112" y="18"/>
                    <a:pt x="112" y="18"/>
                  </a:cubicBezTo>
                  <a:cubicBezTo>
                    <a:pt x="112" y="22"/>
                    <a:pt x="109" y="26"/>
                    <a:pt x="105" y="26"/>
                  </a:cubicBezTo>
                </a:path>
              </a:pathLst>
            </a:custGeom>
            <a:solidFill>
              <a:srgbClr val="17586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1" name="Freeform 492">
              <a:extLst>
                <a:ext uri="{FF2B5EF4-FFF2-40B4-BE49-F238E27FC236}">
                  <a16:creationId xmlns:a16="http://schemas.microsoft.com/office/drawing/2014/main" id="{5B464ACB-2118-4E66-8056-A8237E32D8A5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021763" y="41735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245E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2" name="Freeform 493">
              <a:extLst>
                <a:ext uri="{FF2B5EF4-FFF2-40B4-BE49-F238E27FC236}">
                  <a16:creationId xmlns:a16="http://schemas.microsoft.com/office/drawing/2014/main" id="{C20D0AE9-B961-4970-BDA2-EE6C780A71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36001" y="4173538"/>
              <a:ext cx="404813" cy="303213"/>
            </a:xfrm>
            <a:custGeom>
              <a:avLst/>
              <a:gdLst>
                <a:gd name="T0" fmla="*/ 4 w 123"/>
                <a:gd name="T1" fmla="*/ 92 h 92"/>
                <a:gd name="T2" fmla="*/ 0 w 123"/>
                <a:gd name="T3" fmla="*/ 85 h 92"/>
                <a:gd name="T4" fmla="*/ 0 w 123"/>
                <a:gd name="T5" fmla="*/ 10 h 92"/>
                <a:gd name="T6" fmla="*/ 10 w 123"/>
                <a:gd name="T7" fmla="*/ 0 h 92"/>
                <a:gd name="T8" fmla="*/ 117 w 123"/>
                <a:gd name="T9" fmla="*/ 0 h 92"/>
                <a:gd name="T10" fmla="*/ 117 w 123"/>
                <a:gd name="T11" fmla="*/ 0 h 92"/>
                <a:gd name="T12" fmla="*/ 117 w 123"/>
                <a:gd name="T13" fmla="*/ 0 h 92"/>
                <a:gd name="T14" fmla="*/ 117 w 123"/>
                <a:gd name="T15" fmla="*/ 0 h 92"/>
                <a:gd name="T16" fmla="*/ 117 w 123"/>
                <a:gd name="T17" fmla="*/ 0 h 92"/>
                <a:gd name="T18" fmla="*/ 117 w 123"/>
                <a:gd name="T19" fmla="*/ 0 h 92"/>
                <a:gd name="T20" fmla="*/ 123 w 123"/>
                <a:gd name="T21" fmla="*/ 2 h 92"/>
                <a:gd name="T22" fmla="*/ 116 w 123"/>
                <a:gd name="T23" fmla="*/ 7 h 92"/>
                <a:gd name="T24" fmla="*/ 112 w 123"/>
                <a:gd name="T25" fmla="*/ 6 h 92"/>
                <a:gd name="T26" fmla="*/ 14 w 123"/>
                <a:gd name="T27" fmla="*/ 6 h 92"/>
                <a:gd name="T28" fmla="*/ 7 w 123"/>
                <a:gd name="T29" fmla="*/ 13 h 92"/>
                <a:gd name="T30" fmla="*/ 7 w 123"/>
                <a:gd name="T31" fmla="*/ 51 h 92"/>
                <a:gd name="T32" fmla="*/ 14 w 123"/>
                <a:gd name="T33" fmla="*/ 59 h 92"/>
                <a:gd name="T34" fmla="*/ 48 w 123"/>
                <a:gd name="T35" fmla="*/ 59 h 92"/>
                <a:gd name="T36" fmla="*/ 43 w 123"/>
                <a:gd name="T37" fmla="*/ 63 h 92"/>
                <a:gd name="T38" fmla="*/ 14 w 123"/>
                <a:gd name="T39" fmla="*/ 63 h 92"/>
                <a:gd name="T40" fmla="*/ 7 w 123"/>
                <a:gd name="T41" fmla="*/ 70 h 92"/>
                <a:gd name="T42" fmla="*/ 7 w 123"/>
                <a:gd name="T43" fmla="*/ 81 h 92"/>
                <a:gd name="T44" fmla="*/ 11 w 123"/>
                <a:gd name="T45" fmla="*/ 87 h 92"/>
                <a:gd name="T46" fmla="*/ 4 w 123"/>
                <a:gd name="T47" fmla="*/ 92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3" h="92">
                  <a:moveTo>
                    <a:pt x="4" y="92"/>
                  </a:moveTo>
                  <a:cubicBezTo>
                    <a:pt x="2" y="90"/>
                    <a:pt x="0" y="88"/>
                    <a:pt x="0" y="85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4"/>
                    <a:pt x="5" y="0"/>
                    <a:pt x="10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19" y="0"/>
                    <a:pt x="121" y="1"/>
                    <a:pt x="123" y="2"/>
                  </a:cubicBezTo>
                  <a:cubicBezTo>
                    <a:pt x="116" y="7"/>
                    <a:pt x="116" y="7"/>
                    <a:pt x="116" y="7"/>
                  </a:cubicBezTo>
                  <a:cubicBezTo>
                    <a:pt x="115" y="6"/>
                    <a:pt x="114" y="6"/>
                    <a:pt x="112" y="6"/>
                  </a:cubicBezTo>
                  <a:cubicBezTo>
                    <a:pt x="14" y="6"/>
                    <a:pt x="14" y="6"/>
                    <a:pt x="14" y="6"/>
                  </a:cubicBezTo>
                  <a:cubicBezTo>
                    <a:pt x="11" y="6"/>
                    <a:pt x="7" y="9"/>
                    <a:pt x="7" y="13"/>
                  </a:cubicBezTo>
                  <a:cubicBezTo>
                    <a:pt x="7" y="51"/>
                    <a:pt x="7" y="51"/>
                    <a:pt x="7" y="51"/>
                  </a:cubicBezTo>
                  <a:cubicBezTo>
                    <a:pt x="7" y="55"/>
                    <a:pt x="11" y="59"/>
                    <a:pt x="14" y="59"/>
                  </a:cubicBezTo>
                  <a:cubicBezTo>
                    <a:pt x="48" y="59"/>
                    <a:pt x="48" y="59"/>
                    <a:pt x="48" y="59"/>
                  </a:cubicBezTo>
                  <a:cubicBezTo>
                    <a:pt x="43" y="63"/>
                    <a:pt x="43" y="63"/>
                    <a:pt x="43" y="63"/>
                  </a:cubicBezTo>
                  <a:cubicBezTo>
                    <a:pt x="14" y="63"/>
                    <a:pt x="14" y="63"/>
                    <a:pt x="14" y="63"/>
                  </a:cubicBezTo>
                  <a:cubicBezTo>
                    <a:pt x="11" y="63"/>
                    <a:pt x="7" y="66"/>
                    <a:pt x="7" y="70"/>
                  </a:cubicBezTo>
                  <a:cubicBezTo>
                    <a:pt x="7" y="81"/>
                    <a:pt x="7" y="81"/>
                    <a:pt x="7" y="81"/>
                  </a:cubicBezTo>
                  <a:cubicBezTo>
                    <a:pt x="7" y="84"/>
                    <a:pt x="9" y="86"/>
                    <a:pt x="11" y="87"/>
                  </a:cubicBezTo>
                  <a:cubicBezTo>
                    <a:pt x="4" y="92"/>
                    <a:pt x="4" y="92"/>
                    <a:pt x="4" y="92"/>
                  </a:cubicBezTo>
                </a:path>
              </a:pathLst>
            </a:custGeom>
            <a:solidFill>
              <a:srgbClr val="062E2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3" name="Freeform 494">
              <a:extLst>
                <a:ext uri="{FF2B5EF4-FFF2-40B4-BE49-F238E27FC236}">
                  <a16:creationId xmlns:a16="http://schemas.microsoft.com/office/drawing/2014/main" id="{51733F3D-6766-46D1-8FCB-B2E100AE4F4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8226" y="4192588"/>
              <a:ext cx="360363" cy="174625"/>
            </a:xfrm>
            <a:custGeom>
              <a:avLst/>
              <a:gdLst>
                <a:gd name="T0" fmla="*/ 41 w 109"/>
                <a:gd name="T1" fmla="*/ 53 h 53"/>
                <a:gd name="T2" fmla="*/ 7 w 109"/>
                <a:gd name="T3" fmla="*/ 53 h 53"/>
                <a:gd name="T4" fmla="*/ 0 w 109"/>
                <a:gd name="T5" fmla="*/ 45 h 53"/>
                <a:gd name="T6" fmla="*/ 0 w 109"/>
                <a:gd name="T7" fmla="*/ 7 h 53"/>
                <a:gd name="T8" fmla="*/ 7 w 109"/>
                <a:gd name="T9" fmla="*/ 0 h 53"/>
                <a:gd name="T10" fmla="*/ 105 w 109"/>
                <a:gd name="T11" fmla="*/ 0 h 53"/>
                <a:gd name="T12" fmla="*/ 109 w 109"/>
                <a:gd name="T13" fmla="*/ 1 h 53"/>
                <a:gd name="T14" fmla="*/ 41 w 109"/>
                <a:gd name="T15" fmla="*/ 53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9" h="53">
                  <a:moveTo>
                    <a:pt x="41" y="53"/>
                  </a:moveTo>
                  <a:cubicBezTo>
                    <a:pt x="7" y="53"/>
                    <a:pt x="7" y="53"/>
                    <a:pt x="7" y="53"/>
                  </a:cubicBezTo>
                  <a:cubicBezTo>
                    <a:pt x="4" y="53"/>
                    <a:pt x="0" y="49"/>
                    <a:pt x="0" y="45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7" y="0"/>
                    <a:pt x="108" y="0"/>
                    <a:pt x="109" y="1"/>
                  </a:cubicBezTo>
                  <a:cubicBezTo>
                    <a:pt x="41" y="53"/>
                    <a:pt x="41" y="53"/>
                    <a:pt x="41" y="53"/>
                  </a:cubicBezTo>
                </a:path>
              </a:pathLst>
            </a:custGeom>
            <a:solidFill>
              <a:srgbClr val="154E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4" name="Freeform 495">
              <a:extLst>
                <a:ext uri="{FF2B5EF4-FFF2-40B4-BE49-F238E27FC236}">
                  <a16:creationId xmlns:a16="http://schemas.microsoft.com/office/drawing/2014/main" id="{D7102B25-335B-4A5D-A9AA-3BD929808DD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58226" y="4381500"/>
              <a:ext cx="119063" cy="79375"/>
            </a:xfrm>
            <a:custGeom>
              <a:avLst/>
              <a:gdLst>
                <a:gd name="T0" fmla="*/ 4 w 36"/>
                <a:gd name="T1" fmla="*/ 24 h 24"/>
                <a:gd name="T2" fmla="*/ 0 w 36"/>
                <a:gd name="T3" fmla="*/ 18 h 24"/>
                <a:gd name="T4" fmla="*/ 0 w 36"/>
                <a:gd name="T5" fmla="*/ 7 h 24"/>
                <a:gd name="T6" fmla="*/ 7 w 36"/>
                <a:gd name="T7" fmla="*/ 0 h 24"/>
                <a:gd name="T8" fmla="*/ 36 w 36"/>
                <a:gd name="T9" fmla="*/ 0 h 24"/>
                <a:gd name="T10" fmla="*/ 4 w 36"/>
                <a:gd name="T11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" h="24">
                  <a:moveTo>
                    <a:pt x="4" y="24"/>
                  </a:moveTo>
                  <a:cubicBezTo>
                    <a:pt x="2" y="23"/>
                    <a:pt x="0" y="21"/>
                    <a:pt x="0" y="18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3"/>
                    <a:pt x="4" y="0"/>
                    <a:pt x="7" y="0"/>
                  </a:cubicBezTo>
                  <a:cubicBezTo>
                    <a:pt x="36" y="0"/>
                    <a:pt x="36" y="0"/>
                    <a:pt x="36" y="0"/>
                  </a:cubicBezTo>
                  <a:cubicBezTo>
                    <a:pt x="4" y="24"/>
                    <a:pt x="4" y="24"/>
                    <a:pt x="4" y="24"/>
                  </a:cubicBezTo>
                </a:path>
              </a:pathLst>
            </a:custGeom>
            <a:solidFill>
              <a:srgbClr val="154E5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5" name="Oval 496">
              <a:extLst>
                <a:ext uri="{FF2B5EF4-FFF2-40B4-BE49-F238E27FC236}">
                  <a16:creationId xmlns:a16="http://schemas.microsoft.com/office/drawing/2014/main" id="{041B53DE-22FD-47F8-A370-927AE404C49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8823326" y="4341813"/>
              <a:ext cx="49213" cy="49213"/>
            </a:xfrm>
            <a:prstGeom prst="ellipse">
              <a:avLst/>
            </a:prstGeom>
            <a:solidFill>
              <a:srgbClr val="F4A51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6" name="Freeform 497">
              <a:extLst>
                <a:ext uri="{FF2B5EF4-FFF2-40B4-BE49-F238E27FC236}">
                  <a16:creationId xmlns:a16="http://schemas.microsoft.com/office/drawing/2014/main" id="{99AD016A-A053-4F5D-94A1-D4A1483AF45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1713" y="3265488"/>
              <a:ext cx="396875" cy="676275"/>
            </a:xfrm>
            <a:custGeom>
              <a:avLst/>
              <a:gdLst>
                <a:gd name="T0" fmla="*/ 95 w 120"/>
                <a:gd name="T1" fmla="*/ 205 h 205"/>
                <a:gd name="T2" fmla="*/ 90 w 120"/>
                <a:gd name="T3" fmla="*/ 170 h 205"/>
                <a:gd name="T4" fmla="*/ 104 w 120"/>
                <a:gd name="T5" fmla="*/ 114 h 205"/>
                <a:gd name="T6" fmla="*/ 107 w 120"/>
                <a:gd name="T7" fmla="*/ 111 h 205"/>
                <a:gd name="T8" fmla="*/ 113 w 120"/>
                <a:gd name="T9" fmla="*/ 77 h 205"/>
                <a:gd name="T10" fmla="*/ 110 w 120"/>
                <a:gd name="T11" fmla="*/ 74 h 205"/>
                <a:gd name="T12" fmla="*/ 85 w 120"/>
                <a:gd name="T13" fmla="*/ 32 h 205"/>
                <a:gd name="T14" fmla="*/ 76 w 120"/>
                <a:gd name="T15" fmla="*/ 6 h 205"/>
                <a:gd name="T16" fmla="*/ 69 w 120"/>
                <a:gd name="T17" fmla="*/ 3 h 205"/>
                <a:gd name="T18" fmla="*/ 62 w 120"/>
                <a:gd name="T19" fmla="*/ 2 h 205"/>
                <a:gd name="T20" fmla="*/ 43 w 120"/>
                <a:gd name="T21" fmla="*/ 12 h 205"/>
                <a:gd name="T22" fmla="*/ 41 w 120"/>
                <a:gd name="T23" fmla="*/ 17 h 205"/>
                <a:gd name="T24" fmla="*/ 13 w 120"/>
                <a:gd name="T25" fmla="*/ 128 h 205"/>
                <a:gd name="T26" fmla="*/ 0 w 120"/>
                <a:gd name="T27" fmla="*/ 200 h 205"/>
                <a:gd name="T28" fmla="*/ 95 w 120"/>
                <a:gd name="T29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205">
                  <a:moveTo>
                    <a:pt x="95" y="205"/>
                  </a:moveTo>
                  <a:cubicBezTo>
                    <a:pt x="93" y="195"/>
                    <a:pt x="91" y="181"/>
                    <a:pt x="90" y="170"/>
                  </a:cubicBezTo>
                  <a:cubicBezTo>
                    <a:pt x="89" y="138"/>
                    <a:pt x="104" y="114"/>
                    <a:pt x="104" y="114"/>
                  </a:cubicBezTo>
                  <a:cubicBezTo>
                    <a:pt x="105" y="113"/>
                    <a:pt x="106" y="112"/>
                    <a:pt x="107" y="111"/>
                  </a:cubicBezTo>
                  <a:cubicBezTo>
                    <a:pt x="120" y="98"/>
                    <a:pt x="117" y="83"/>
                    <a:pt x="113" y="77"/>
                  </a:cubicBezTo>
                  <a:cubicBezTo>
                    <a:pt x="111" y="76"/>
                    <a:pt x="111" y="74"/>
                    <a:pt x="110" y="74"/>
                  </a:cubicBezTo>
                  <a:cubicBezTo>
                    <a:pt x="96" y="58"/>
                    <a:pt x="88" y="38"/>
                    <a:pt x="85" y="32"/>
                  </a:cubicBezTo>
                  <a:cubicBezTo>
                    <a:pt x="80" y="18"/>
                    <a:pt x="76" y="6"/>
                    <a:pt x="76" y="6"/>
                  </a:cubicBezTo>
                  <a:cubicBezTo>
                    <a:pt x="68" y="1"/>
                    <a:pt x="75" y="2"/>
                    <a:pt x="69" y="3"/>
                  </a:cubicBezTo>
                  <a:cubicBezTo>
                    <a:pt x="67" y="3"/>
                    <a:pt x="64" y="2"/>
                    <a:pt x="62" y="2"/>
                  </a:cubicBezTo>
                  <a:cubicBezTo>
                    <a:pt x="54" y="1"/>
                    <a:pt x="46" y="0"/>
                    <a:pt x="43" y="12"/>
                  </a:cubicBezTo>
                  <a:cubicBezTo>
                    <a:pt x="41" y="17"/>
                    <a:pt x="41" y="17"/>
                    <a:pt x="41" y="17"/>
                  </a:cubicBezTo>
                  <a:cubicBezTo>
                    <a:pt x="20" y="64"/>
                    <a:pt x="16" y="113"/>
                    <a:pt x="13" y="128"/>
                  </a:cubicBezTo>
                  <a:cubicBezTo>
                    <a:pt x="11" y="135"/>
                    <a:pt x="7" y="170"/>
                    <a:pt x="0" y="200"/>
                  </a:cubicBezTo>
                  <a:cubicBezTo>
                    <a:pt x="95" y="205"/>
                    <a:pt x="95" y="205"/>
                    <a:pt x="95" y="205"/>
                  </a:cubicBezTo>
                </a:path>
              </a:pathLst>
            </a:custGeom>
            <a:solidFill>
              <a:srgbClr val="F7F7D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7" name="Freeform 498">
              <a:extLst>
                <a:ext uri="{FF2B5EF4-FFF2-40B4-BE49-F238E27FC236}">
                  <a16:creationId xmlns:a16="http://schemas.microsoft.com/office/drawing/2014/main" id="{1BE506B3-4702-4D26-817B-A3F166FAA55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64576" y="3665538"/>
              <a:ext cx="265113" cy="241300"/>
            </a:xfrm>
            <a:custGeom>
              <a:avLst/>
              <a:gdLst>
                <a:gd name="T0" fmla="*/ 0 w 80"/>
                <a:gd name="T1" fmla="*/ 7 h 73"/>
                <a:gd name="T2" fmla="*/ 0 w 80"/>
                <a:gd name="T3" fmla="*/ 7 h 73"/>
                <a:gd name="T4" fmla="*/ 1 w 80"/>
                <a:gd name="T5" fmla="*/ 0 h 73"/>
                <a:gd name="T6" fmla="*/ 0 w 80"/>
                <a:gd name="T7" fmla="*/ 7 h 73"/>
                <a:gd name="T8" fmla="*/ 0 w 80"/>
                <a:gd name="T9" fmla="*/ 7 h 73"/>
                <a:gd name="T10" fmla="*/ 80 w 80"/>
                <a:gd name="T11" fmla="*/ 73 h 73"/>
                <a:gd name="T12" fmla="*/ 80 w 80"/>
                <a:gd name="T13" fmla="*/ 73 h 73"/>
                <a:gd name="T14" fmla="*/ 77 w 80"/>
                <a:gd name="T15" fmla="*/ 49 h 73"/>
                <a:gd name="T16" fmla="*/ 77 w 80"/>
                <a:gd name="T17" fmla="*/ 48 h 73"/>
                <a:gd name="T18" fmla="*/ 77 w 80"/>
                <a:gd name="T19" fmla="*/ 49 h 73"/>
                <a:gd name="T20" fmla="*/ 80 w 80"/>
                <a:gd name="T21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" h="73"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5"/>
                    <a:pt x="0" y="3"/>
                    <a:pt x="1" y="0"/>
                  </a:cubicBezTo>
                  <a:cubicBezTo>
                    <a:pt x="0" y="3"/>
                    <a:pt x="0" y="5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80" y="73"/>
                  </a:moveTo>
                  <a:cubicBezTo>
                    <a:pt x="80" y="73"/>
                    <a:pt x="80" y="73"/>
                    <a:pt x="80" y="73"/>
                  </a:cubicBezTo>
                  <a:cubicBezTo>
                    <a:pt x="78" y="65"/>
                    <a:pt x="77" y="56"/>
                    <a:pt x="77" y="49"/>
                  </a:cubicBezTo>
                  <a:cubicBezTo>
                    <a:pt x="77" y="48"/>
                    <a:pt x="77" y="48"/>
                    <a:pt x="77" y="48"/>
                  </a:cubicBezTo>
                  <a:cubicBezTo>
                    <a:pt x="77" y="48"/>
                    <a:pt x="77" y="48"/>
                    <a:pt x="77" y="49"/>
                  </a:cubicBezTo>
                  <a:cubicBezTo>
                    <a:pt x="77" y="56"/>
                    <a:pt x="78" y="65"/>
                    <a:pt x="80" y="73"/>
                  </a:cubicBezTo>
                </a:path>
              </a:pathLst>
            </a:custGeom>
            <a:solidFill>
              <a:srgbClr val="245EA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8" name="Freeform 499">
              <a:extLst>
                <a:ext uri="{FF2B5EF4-FFF2-40B4-BE49-F238E27FC236}">
                  <a16:creationId xmlns:a16="http://schemas.microsoft.com/office/drawing/2014/main" id="{FCB85963-08F2-4061-96F7-3D93D4209048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28063" y="3430588"/>
              <a:ext cx="301625" cy="476250"/>
            </a:xfrm>
            <a:custGeom>
              <a:avLst/>
              <a:gdLst>
                <a:gd name="T0" fmla="*/ 35 w 91"/>
                <a:gd name="T1" fmla="*/ 144 h 144"/>
                <a:gd name="T2" fmla="*/ 0 w 91"/>
                <a:gd name="T3" fmla="*/ 144 h 144"/>
                <a:gd name="T4" fmla="*/ 11 w 91"/>
                <a:gd name="T5" fmla="*/ 78 h 144"/>
                <a:gd name="T6" fmla="*/ 11 w 91"/>
                <a:gd name="T7" fmla="*/ 78 h 144"/>
                <a:gd name="T8" fmla="*/ 12 w 91"/>
                <a:gd name="T9" fmla="*/ 71 h 144"/>
                <a:gd name="T10" fmla="*/ 17 w 91"/>
                <a:gd name="T11" fmla="*/ 46 h 144"/>
                <a:gd name="T12" fmla="*/ 33 w 91"/>
                <a:gd name="T13" fmla="*/ 0 h 144"/>
                <a:gd name="T14" fmla="*/ 33 w 91"/>
                <a:gd name="T15" fmla="*/ 1 h 144"/>
                <a:gd name="T16" fmla="*/ 33 w 91"/>
                <a:gd name="T17" fmla="*/ 1 h 144"/>
                <a:gd name="T18" fmla="*/ 33 w 91"/>
                <a:gd name="T19" fmla="*/ 1 h 144"/>
                <a:gd name="T20" fmla="*/ 33 w 91"/>
                <a:gd name="T21" fmla="*/ 2 h 144"/>
                <a:gd name="T22" fmla="*/ 33 w 91"/>
                <a:gd name="T23" fmla="*/ 2 h 144"/>
                <a:gd name="T24" fmla="*/ 33 w 91"/>
                <a:gd name="T25" fmla="*/ 3 h 144"/>
                <a:gd name="T26" fmla="*/ 33 w 91"/>
                <a:gd name="T27" fmla="*/ 3 h 144"/>
                <a:gd name="T28" fmla="*/ 33 w 91"/>
                <a:gd name="T29" fmla="*/ 3 h 144"/>
                <a:gd name="T30" fmla="*/ 33 w 91"/>
                <a:gd name="T31" fmla="*/ 3 h 144"/>
                <a:gd name="T32" fmla="*/ 32 w 91"/>
                <a:gd name="T33" fmla="*/ 3 h 144"/>
                <a:gd name="T34" fmla="*/ 32 w 91"/>
                <a:gd name="T35" fmla="*/ 4 h 144"/>
                <a:gd name="T36" fmla="*/ 32 w 91"/>
                <a:gd name="T37" fmla="*/ 4 h 144"/>
                <a:gd name="T38" fmla="*/ 32 w 91"/>
                <a:gd name="T39" fmla="*/ 4 h 144"/>
                <a:gd name="T40" fmla="*/ 32 w 91"/>
                <a:gd name="T41" fmla="*/ 4 h 144"/>
                <a:gd name="T42" fmla="*/ 32 w 91"/>
                <a:gd name="T43" fmla="*/ 4 h 144"/>
                <a:gd name="T44" fmla="*/ 32 w 91"/>
                <a:gd name="T45" fmla="*/ 4 h 144"/>
                <a:gd name="T46" fmla="*/ 29 w 91"/>
                <a:gd name="T47" fmla="*/ 21 h 144"/>
                <a:gd name="T48" fmla="*/ 21 w 91"/>
                <a:gd name="T49" fmla="*/ 109 h 144"/>
                <a:gd name="T50" fmla="*/ 22 w 91"/>
                <a:gd name="T51" fmla="*/ 115 h 144"/>
                <a:gd name="T52" fmla="*/ 30 w 91"/>
                <a:gd name="T53" fmla="*/ 133 h 144"/>
                <a:gd name="T54" fmla="*/ 35 w 91"/>
                <a:gd name="T55" fmla="*/ 144 h 144"/>
                <a:gd name="T56" fmla="*/ 91 w 91"/>
                <a:gd name="T57" fmla="*/ 144 h 144"/>
                <a:gd name="T58" fmla="*/ 60 w 91"/>
                <a:gd name="T59" fmla="*/ 144 h 144"/>
                <a:gd name="T60" fmla="*/ 51 w 91"/>
                <a:gd name="T61" fmla="*/ 102 h 144"/>
                <a:gd name="T62" fmla="*/ 78 w 91"/>
                <a:gd name="T63" fmla="*/ 5 h 144"/>
                <a:gd name="T64" fmla="*/ 78 w 91"/>
                <a:gd name="T65" fmla="*/ 5 h 144"/>
                <a:gd name="T66" fmla="*/ 82 w 91"/>
                <a:gd name="T67" fmla="*/ 85 h 144"/>
                <a:gd name="T68" fmla="*/ 88 w 91"/>
                <a:gd name="T69" fmla="*/ 119 h 144"/>
                <a:gd name="T70" fmla="*/ 88 w 91"/>
                <a:gd name="T71" fmla="*/ 120 h 144"/>
                <a:gd name="T72" fmla="*/ 91 w 91"/>
                <a:gd name="T73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91" h="144">
                  <a:moveTo>
                    <a:pt x="35" y="144"/>
                  </a:moveTo>
                  <a:cubicBezTo>
                    <a:pt x="0" y="144"/>
                    <a:pt x="0" y="144"/>
                    <a:pt x="0" y="144"/>
                  </a:cubicBezTo>
                  <a:cubicBezTo>
                    <a:pt x="6" y="115"/>
                    <a:pt x="11" y="85"/>
                    <a:pt x="11" y="78"/>
                  </a:cubicBezTo>
                  <a:cubicBezTo>
                    <a:pt x="11" y="78"/>
                    <a:pt x="11" y="78"/>
                    <a:pt x="11" y="78"/>
                  </a:cubicBezTo>
                  <a:cubicBezTo>
                    <a:pt x="11" y="76"/>
                    <a:pt x="11" y="74"/>
                    <a:pt x="12" y="71"/>
                  </a:cubicBezTo>
                  <a:cubicBezTo>
                    <a:pt x="13" y="66"/>
                    <a:pt x="16" y="57"/>
                    <a:pt x="17" y="46"/>
                  </a:cubicBezTo>
                  <a:cubicBezTo>
                    <a:pt x="33" y="0"/>
                    <a:pt x="33" y="0"/>
                    <a:pt x="33" y="0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1"/>
                    <a:pt x="33" y="1"/>
                    <a:pt x="33" y="1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2"/>
                    <a:pt x="33" y="2"/>
                    <a:pt x="33" y="2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3" y="3"/>
                    <a:pt x="33" y="3"/>
                  </a:cubicBezTo>
                  <a:cubicBezTo>
                    <a:pt x="33" y="3"/>
                    <a:pt x="33" y="3"/>
                    <a:pt x="32" y="3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2" y="4"/>
                    <a:pt x="32" y="4"/>
                    <a:pt x="32" y="4"/>
                  </a:cubicBezTo>
                  <a:cubicBezTo>
                    <a:pt x="31" y="10"/>
                    <a:pt x="30" y="15"/>
                    <a:pt x="29" y="21"/>
                  </a:cubicBezTo>
                  <a:cubicBezTo>
                    <a:pt x="24" y="54"/>
                    <a:pt x="18" y="92"/>
                    <a:pt x="21" y="109"/>
                  </a:cubicBezTo>
                  <a:cubicBezTo>
                    <a:pt x="21" y="112"/>
                    <a:pt x="22" y="113"/>
                    <a:pt x="22" y="115"/>
                  </a:cubicBezTo>
                  <a:cubicBezTo>
                    <a:pt x="24" y="119"/>
                    <a:pt x="27" y="126"/>
                    <a:pt x="30" y="133"/>
                  </a:cubicBezTo>
                  <a:cubicBezTo>
                    <a:pt x="31" y="136"/>
                    <a:pt x="33" y="140"/>
                    <a:pt x="35" y="144"/>
                  </a:cubicBezTo>
                  <a:moveTo>
                    <a:pt x="91" y="144"/>
                  </a:moveTo>
                  <a:cubicBezTo>
                    <a:pt x="60" y="144"/>
                    <a:pt x="60" y="144"/>
                    <a:pt x="60" y="144"/>
                  </a:cubicBezTo>
                  <a:cubicBezTo>
                    <a:pt x="51" y="102"/>
                    <a:pt x="51" y="102"/>
                    <a:pt x="51" y="102"/>
                  </a:cubicBezTo>
                  <a:cubicBezTo>
                    <a:pt x="51" y="102"/>
                    <a:pt x="74" y="20"/>
                    <a:pt x="78" y="5"/>
                  </a:cubicBezTo>
                  <a:cubicBezTo>
                    <a:pt x="78" y="5"/>
                    <a:pt x="78" y="5"/>
                    <a:pt x="78" y="5"/>
                  </a:cubicBezTo>
                  <a:cubicBezTo>
                    <a:pt x="82" y="85"/>
                    <a:pt x="82" y="85"/>
                    <a:pt x="82" y="85"/>
                  </a:cubicBezTo>
                  <a:cubicBezTo>
                    <a:pt x="83" y="100"/>
                    <a:pt x="87" y="104"/>
                    <a:pt x="88" y="119"/>
                  </a:cubicBezTo>
                  <a:cubicBezTo>
                    <a:pt x="88" y="119"/>
                    <a:pt x="88" y="119"/>
                    <a:pt x="88" y="120"/>
                  </a:cubicBezTo>
                  <a:cubicBezTo>
                    <a:pt x="88" y="127"/>
                    <a:pt x="89" y="136"/>
                    <a:pt x="91" y="144"/>
                  </a:cubicBezTo>
                </a:path>
              </a:pathLst>
            </a:custGeom>
            <a:solidFill>
              <a:srgbClr val="D7E2C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09" name="Freeform 500">
              <a:extLst>
                <a:ext uri="{FF2B5EF4-FFF2-40B4-BE49-F238E27FC236}">
                  <a16:creationId xmlns:a16="http://schemas.microsoft.com/office/drawing/2014/main" id="{F0958186-78C5-40DA-9616-A344E4DF302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12188" y="3906838"/>
              <a:ext cx="327025" cy="65088"/>
            </a:xfrm>
            <a:custGeom>
              <a:avLst/>
              <a:gdLst>
                <a:gd name="T0" fmla="*/ 96 w 99"/>
                <a:gd name="T1" fmla="*/ 0 h 20"/>
                <a:gd name="T2" fmla="*/ 3 w 99"/>
                <a:gd name="T3" fmla="*/ 0 h 20"/>
                <a:gd name="T4" fmla="*/ 0 w 99"/>
                <a:gd name="T5" fmla="*/ 16 h 20"/>
                <a:gd name="T6" fmla="*/ 97 w 99"/>
                <a:gd name="T7" fmla="*/ 20 h 20"/>
                <a:gd name="T8" fmla="*/ 96 w 99"/>
                <a:gd name="T9" fmla="*/ 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9" h="20">
                  <a:moveTo>
                    <a:pt x="96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97" y="20"/>
                    <a:pt x="97" y="20"/>
                    <a:pt x="97" y="20"/>
                  </a:cubicBezTo>
                  <a:cubicBezTo>
                    <a:pt x="97" y="20"/>
                    <a:pt x="99" y="8"/>
                    <a:pt x="96" y="0"/>
                  </a:cubicBezTo>
                </a:path>
              </a:pathLst>
            </a:custGeom>
            <a:solidFill>
              <a:srgbClr val="3EC1D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0" name="Freeform 501">
              <a:extLst>
                <a:ext uri="{FF2B5EF4-FFF2-40B4-BE49-F238E27FC236}">
                  <a16:creationId xmlns:a16="http://schemas.microsoft.com/office/drawing/2014/main" id="{4BE6A04D-D8E4-4EA6-920B-F83DCE5D6DC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15363" y="3906838"/>
              <a:ext cx="317500" cy="28575"/>
            </a:xfrm>
            <a:custGeom>
              <a:avLst/>
              <a:gdLst>
                <a:gd name="T0" fmla="*/ 43 w 96"/>
                <a:gd name="T1" fmla="*/ 9 h 9"/>
                <a:gd name="T2" fmla="*/ 0 w 96"/>
                <a:gd name="T3" fmla="*/ 9 h 9"/>
                <a:gd name="T4" fmla="*/ 2 w 96"/>
                <a:gd name="T5" fmla="*/ 0 h 9"/>
                <a:gd name="T6" fmla="*/ 39 w 96"/>
                <a:gd name="T7" fmla="*/ 0 h 9"/>
                <a:gd name="T8" fmla="*/ 43 w 96"/>
                <a:gd name="T9" fmla="*/ 9 h 9"/>
                <a:gd name="T10" fmla="*/ 96 w 96"/>
                <a:gd name="T11" fmla="*/ 9 h 9"/>
                <a:gd name="T12" fmla="*/ 67 w 96"/>
                <a:gd name="T13" fmla="*/ 9 h 9"/>
                <a:gd name="T14" fmla="*/ 64 w 96"/>
                <a:gd name="T15" fmla="*/ 0 h 9"/>
                <a:gd name="T16" fmla="*/ 95 w 96"/>
                <a:gd name="T17" fmla="*/ 0 h 9"/>
                <a:gd name="T18" fmla="*/ 96 w 96"/>
                <a:gd name="T1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6" h="9">
                  <a:moveTo>
                    <a:pt x="43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39" y="0"/>
                    <a:pt x="39" y="0"/>
                    <a:pt x="39" y="0"/>
                  </a:cubicBezTo>
                  <a:cubicBezTo>
                    <a:pt x="40" y="3"/>
                    <a:pt x="42" y="6"/>
                    <a:pt x="43" y="9"/>
                  </a:cubicBezTo>
                  <a:moveTo>
                    <a:pt x="96" y="9"/>
                  </a:moveTo>
                  <a:cubicBezTo>
                    <a:pt x="67" y="9"/>
                    <a:pt x="67" y="9"/>
                    <a:pt x="67" y="9"/>
                  </a:cubicBezTo>
                  <a:cubicBezTo>
                    <a:pt x="64" y="0"/>
                    <a:pt x="64" y="0"/>
                    <a:pt x="64" y="0"/>
                  </a:cubicBezTo>
                  <a:cubicBezTo>
                    <a:pt x="95" y="0"/>
                    <a:pt x="95" y="0"/>
                    <a:pt x="95" y="0"/>
                  </a:cubicBezTo>
                  <a:cubicBezTo>
                    <a:pt x="96" y="3"/>
                    <a:pt x="96" y="6"/>
                    <a:pt x="96" y="9"/>
                  </a:cubicBezTo>
                </a:path>
              </a:pathLst>
            </a:custGeom>
            <a:solidFill>
              <a:srgbClr val="33ADB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1" name="Freeform 502">
              <a:extLst>
                <a:ext uri="{FF2B5EF4-FFF2-40B4-BE49-F238E27FC236}">
                  <a16:creationId xmlns:a16="http://schemas.microsoft.com/office/drawing/2014/main" id="{4599C929-3FB1-43A0-9622-873936FBE71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2038" y="3311525"/>
              <a:ext cx="220663" cy="746125"/>
            </a:xfrm>
            <a:custGeom>
              <a:avLst/>
              <a:gdLst>
                <a:gd name="T0" fmla="*/ 16 w 67"/>
                <a:gd name="T1" fmla="*/ 40 h 226"/>
                <a:gd name="T2" fmla="*/ 6 w 67"/>
                <a:gd name="T3" fmla="*/ 151 h 226"/>
                <a:gd name="T4" fmla="*/ 40 w 67"/>
                <a:gd name="T5" fmla="*/ 226 h 226"/>
                <a:gd name="T6" fmla="*/ 53 w 67"/>
                <a:gd name="T7" fmla="*/ 220 h 226"/>
                <a:gd name="T8" fmla="*/ 35 w 67"/>
                <a:gd name="T9" fmla="*/ 138 h 226"/>
                <a:gd name="T10" fmla="*/ 62 w 67"/>
                <a:gd name="T11" fmla="*/ 39 h 226"/>
                <a:gd name="T12" fmla="*/ 16 w 67"/>
                <a:gd name="T13" fmla="*/ 40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7" h="226">
                  <a:moveTo>
                    <a:pt x="16" y="40"/>
                  </a:moveTo>
                  <a:cubicBezTo>
                    <a:pt x="9" y="80"/>
                    <a:pt x="0" y="135"/>
                    <a:pt x="6" y="151"/>
                  </a:cubicBezTo>
                  <a:cubicBezTo>
                    <a:pt x="12" y="167"/>
                    <a:pt x="40" y="226"/>
                    <a:pt x="40" y="226"/>
                  </a:cubicBezTo>
                  <a:cubicBezTo>
                    <a:pt x="53" y="220"/>
                    <a:pt x="53" y="220"/>
                    <a:pt x="53" y="220"/>
                  </a:cubicBezTo>
                  <a:cubicBezTo>
                    <a:pt x="35" y="138"/>
                    <a:pt x="35" y="138"/>
                    <a:pt x="35" y="138"/>
                  </a:cubicBezTo>
                  <a:cubicBezTo>
                    <a:pt x="35" y="138"/>
                    <a:pt x="61" y="44"/>
                    <a:pt x="62" y="39"/>
                  </a:cubicBezTo>
                  <a:cubicBezTo>
                    <a:pt x="67" y="17"/>
                    <a:pt x="23" y="0"/>
                    <a:pt x="16" y="40"/>
                  </a:cubicBezTo>
                </a:path>
              </a:pathLst>
            </a:custGeom>
            <a:solidFill>
              <a:srgbClr val="8562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2" name="Freeform 503">
              <a:extLst>
                <a:ext uri="{FF2B5EF4-FFF2-40B4-BE49-F238E27FC236}">
                  <a16:creationId xmlns:a16="http://schemas.microsoft.com/office/drawing/2014/main" id="{477AF3CC-3E2D-4A47-837A-B227A6075E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58238" y="3005138"/>
              <a:ext cx="242888" cy="327025"/>
            </a:xfrm>
            <a:custGeom>
              <a:avLst/>
              <a:gdLst>
                <a:gd name="T0" fmla="*/ 2 w 74"/>
                <a:gd name="T1" fmla="*/ 91 h 99"/>
                <a:gd name="T2" fmla="*/ 17 w 74"/>
                <a:gd name="T3" fmla="*/ 98 h 99"/>
                <a:gd name="T4" fmla="*/ 39 w 74"/>
                <a:gd name="T5" fmla="*/ 98 h 99"/>
                <a:gd name="T6" fmla="*/ 37 w 74"/>
                <a:gd name="T7" fmla="*/ 89 h 99"/>
                <a:gd name="T8" fmla="*/ 53 w 74"/>
                <a:gd name="T9" fmla="*/ 76 h 99"/>
                <a:gd name="T10" fmla="*/ 65 w 74"/>
                <a:gd name="T11" fmla="*/ 75 h 99"/>
                <a:gd name="T12" fmla="*/ 70 w 74"/>
                <a:gd name="T13" fmla="*/ 70 h 99"/>
                <a:gd name="T14" fmla="*/ 70 w 74"/>
                <a:gd name="T15" fmla="*/ 48 h 99"/>
                <a:gd name="T16" fmla="*/ 74 w 74"/>
                <a:gd name="T17" fmla="*/ 41 h 99"/>
                <a:gd name="T18" fmla="*/ 55 w 74"/>
                <a:gd name="T19" fmla="*/ 3 h 99"/>
                <a:gd name="T20" fmla="*/ 38 w 74"/>
                <a:gd name="T21" fmla="*/ 4 h 99"/>
                <a:gd name="T22" fmla="*/ 28 w 74"/>
                <a:gd name="T23" fmla="*/ 18 h 99"/>
                <a:gd name="T24" fmla="*/ 27 w 74"/>
                <a:gd name="T25" fmla="*/ 36 h 99"/>
                <a:gd name="T26" fmla="*/ 18 w 74"/>
                <a:gd name="T27" fmla="*/ 32 h 99"/>
                <a:gd name="T28" fmla="*/ 10 w 74"/>
                <a:gd name="T29" fmla="*/ 36 h 99"/>
                <a:gd name="T30" fmla="*/ 15 w 74"/>
                <a:gd name="T31" fmla="*/ 48 h 99"/>
                <a:gd name="T32" fmla="*/ 15 w 74"/>
                <a:gd name="T33" fmla="*/ 63 h 99"/>
                <a:gd name="T34" fmla="*/ 7 w 74"/>
                <a:gd name="T35" fmla="*/ 74 h 99"/>
                <a:gd name="T36" fmla="*/ 2 w 74"/>
                <a:gd name="T37" fmla="*/ 9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4" h="99">
                  <a:moveTo>
                    <a:pt x="2" y="91"/>
                  </a:moveTo>
                  <a:cubicBezTo>
                    <a:pt x="0" y="96"/>
                    <a:pt x="12" y="97"/>
                    <a:pt x="17" y="98"/>
                  </a:cubicBezTo>
                  <a:cubicBezTo>
                    <a:pt x="22" y="99"/>
                    <a:pt x="34" y="98"/>
                    <a:pt x="39" y="98"/>
                  </a:cubicBezTo>
                  <a:cubicBezTo>
                    <a:pt x="38" y="92"/>
                    <a:pt x="37" y="93"/>
                    <a:pt x="37" y="89"/>
                  </a:cubicBezTo>
                  <a:cubicBezTo>
                    <a:pt x="36" y="80"/>
                    <a:pt x="43" y="75"/>
                    <a:pt x="53" y="76"/>
                  </a:cubicBezTo>
                  <a:cubicBezTo>
                    <a:pt x="57" y="76"/>
                    <a:pt x="62" y="76"/>
                    <a:pt x="65" y="75"/>
                  </a:cubicBezTo>
                  <a:cubicBezTo>
                    <a:pt x="67" y="74"/>
                    <a:pt x="70" y="71"/>
                    <a:pt x="70" y="70"/>
                  </a:cubicBezTo>
                  <a:cubicBezTo>
                    <a:pt x="71" y="62"/>
                    <a:pt x="70" y="55"/>
                    <a:pt x="70" y="48"/>
                  </a:cubicBezTo>
                  <a:cubicBezTo>
                    <a:pt x="70" y="45"/>
                    <a:pt x="72" y="45"/>
                    <a:pt x="74" y="41"/>
                  </a:cubicBezTo>
                  <a:cubicBezTo>
                    <a:pt x="60" y="33"/>
                    <a:pt x="60" y="16"/>
                    <a:pt x="55" y="3"/>
                  </a:cubicBezTo>
                  <a:cubicBezTo>
                    <a:pt x="50" y="0"/>
                    <a:pt x="43" y="0"/>
                    <a:pt x="38" y="4"/>
                  </a:cubicBezTo>
                  <a:cubicBezTo>
                    <a:pt x="33" y="7"/>
                    <a:pt x="30" y="13"/>
                    <a:pt x="28" y="18"/>
                  </a:cubicBezTo>
                  <a:cubicBezTo>
                    <a:pt x="27" y="24"/>
                    <a:pt x="27" y="30"/>
                    <a:pt x="27" y="36"/>
                  </a:cubicBezTo>
                  <a:cubicBezTo>
                    <a:pt x="24" y="34"/>
                    <a:pt x="22" y="32"/>
                    <a:pt x="18" y="32"/>
                  </a:cubicBezTo>
                  <a:cubicBezTo>
                    <a:pt x="15" y="31"/>
                    <a:pt x="11" y="32"/>
                    <a:pt x="10" y="36"/>
                  </a:cubicBezTo>
                  <a:cubicBezTo>
                    <a:pt x="9" y="40"/>
                    <a:pt x="13" y="44"/>
                    <a:pt x="15" y="48"/>
                  </a:cubicBezTo>
                  <a:cubicBezTo>
                    <a:pt x="17" y="52"/>
                    <a:pt x="17" y="58"/>
                    <a:pt x="15" y="63"/>
                  </a:cubicBezTo>
                  <a:cubicBezTo>
                    <a:pt x="13" y="67"/>
                    <a:pt x="10" y="70"/>
                    <a:pt x="7" y="74"/>
                  </a:cubicBezTo>
                  <a:cubicBezTo>
                    <a:pt x="7" y="74"/>
                    <a:pt x="4" y="84"/>
                    <a:pt x="2" y="91"/>
                  </a:cubicBezTo>
                </a:path>
              </a:pathLst>
            </a:custGeom>
            <a:solidFill>
              <a:srgbClr val="8562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3" name="Freeform 504">
              <a:extLst>
                <a:ext uri="{FF2B5EF4-FFF2-40B4-BE49-F238E27FC236}">
                  <a16:creationId xmlns:a16="http://schemas.microsoft.com/office/drawing/2014/main" id="{72586A03-D26D-4CAE-8BBA-BD38C9F35DA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685213" y="3433763"/>
              <a:ext cx="52388" cy="436563"/>
            </a:xfrm>
            <a:custGeom>
              <a:avLst/>
              <a:gdLst>
                <a:gd name="T0" fmla="*/ 16 w 16"/>
                <a:gd name="T1" fmla="*/ 0 h 132"/>
                <a:gd name="T2" fmla="*/ 16 w 16"/>
                <a:gd name="T3" fmla="*/ 0 h 132"/>
                <a:gd name="T4" fmla="*/ 16 w 16"/>
                <a:gd name="T5" fmla="*/ 0 h 132"/>
                <a:gd name="T6" fmla="*/ 16 w 16"/>
                <a:gd name="T7" fmla="*/ 2 h 132"/>
                <a:gd name="T8" fmla="*/ 16 w 16"/>
                <a:gd name="T9" fmla="*/ 1 h 132"/>
                <a:gd name="T10" fmla="*/ 16 w 16"/>
                <a:gd name="T11" fmla="*/ 1 h 132"/>
                <a:gd name="T12" fmla="*/ 16 w 16"/>
                <a:gd name="T13" fmla="*/ 2 h 132"/>
                <a:gd name="T14" fmla="*/ 16 w 16"/>
                <a:gd name="T15" fmla="*/ 2 h 132"/>
                <a:gd name="T16" fmla="*/ 16 w 16"/>
                <a:gd name="T17" fmla="*/ 2 h 132"/>
                <a:gd name="T18" fmla="*/ 16 w 16"/>
                <a:gd name="T19" fmla="*/ 2 h 132"/>
                <a:gd name="T20" fmla="*/ 16 w 16"/>
                <a:gd name="T21" fmla="*/ 2 h 132"/>
                <a:gd name="T22" fmla="*/ 15 w 16"/>
                <a:gd name="T23" fmla="*/ 3 h 132"/>
                <a:gd name="T24" fmla="*/ 15 w 16"/>
                <a:gd name="T25" fmla="*/ 3 h 132"/>
                <a:gd name="T26" fmla="*/ 15 w 16"/>
                <a:gd name="T27" fmla="*/ 2 h 132"/>
                <a:gd name="T28" fmla="*/ 15 w 16"/>
                <a:gd name="T29" fmla="*/ 3 h 132"/>
                <a:gd name="T30" fmla="*/ 15 w 16"/>
                <a:gd name="T31" fmla="*/ 3 h 132"/>
                <a:gd name="T32" fmla="*/ 15 w 16"/>
                <a:gd name="T33" fmla="*/ 3 h 132"/>
                <a:gd name="T34" fmla="*/ 15 w 16"/>
                <a:gd name="T35" fmla="*/ 3 h 132"/>
                <a:gd name="T36" fmla="*/ 15 w 16"/>
                <a:gd name="T37" fmla="*/ 3 h 132"/>
                <a:gd name="T38" fmla="*/ 13 w 16"/>
                <a:gd name="T39" fmla="*/ 132 h 132"/>
                <a:gd name="T40" fmla="*/ 5 w 16"/>
                <a:gd name="T41" fmla="*/ 114 h 132"/>
                <a:gd name="T42" fmla="*/ 4 w 16"/>
                <a:gd name="T43" fmla="*/ 108 h 132"/>
                <a:gd name="T44" fmla="*/ 12 w 16"/>
                <a:gd name="T45" fmla="*/ 20 h 132"/>
                <a:gd name="T46" fmla="*/ 5 w 16"/>
                <a:gd name="T47" fmla="*/ 114 h 132"/>
                <a:gd name="T48" fmla="*/ 13 w 16"/>
                <a:gd name="T49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6" h="132">
                  <a:moveTo>
                    <a:pt x="16" y="0"/>
                  </a:moveTo>
                  <a:cubicBezTo>
                    <a:pt x="16" y="0"/>
                    <a:pt x="16" y="0"/>
                    <a:pt x="16" y="0"/>
                  </a:cubicBezTo>
                  <a:cubicBezTo>
                    <a:pt x="16" y="0"/>
                    <a:pt x="16" y="0"/>
                    <a:pt x="16" y="0"/>
                  </a:cubicBezTo>
                  <a:moveTo>
                    <a:pt x="16" y="2"/>
                  </a:moveTo>
                  <a:cubicBezTo>
                    <a:pt x="16" y="1"/>
                    <a:pt x="16" y="1"/>
                    <a:pt x="16" y="1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2"/>
                    <a:pt x="16" y="2"/>
                    <a:pt x="16" y="2"/>
                  </a:cubicBezTo>
                  <a:moveTo>
                    <a:pt x="16" y="2"/>
                  </a:move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cubicBezTo>
                    <a:pt x="16" y="2"/>
                    <a:pt x="16" y="2"/>
                    <a:pt x="16" y="2"/>
                  </a:cubicBezTo>
                  <a:moveTo>
                    <a:pt x="15" y="3"/>
                  </a:moveTo>
                  <a:cubicBezTo>
                    <a:pt x="15" y="3"/>
                    <a:pt x="15" y="3"/>
                    <a:pt x="15" y="3"/>
                  </a:cubicBezTo>
                  <a:cubicBezTo>
                    <a:pt x="15" y="2"/>
                    <a:pt x="15" y="2"/>
                    <a:pt x="15" y="2"/>
                  </a:cubicBezTo>
                  <a:cubicBezTo>
                    <a:pt x="15" y="3"/>
                    <a:pt x="15" y="3"/>
                    <a:pt x="15" y="3"/>
                  </a:cubicBezTo>
                  <a:moveTo>
                    <a:pt x="15" y="3"/>
                  </a:move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cubicBezTo>
                    <a:pt x="15" y="3"/>
                    <a:pt x="15" y="3"/>
                    <a:pt x="15" y="3"/>
                  </a:cubicBezTo>
                  <a:moveTo>
                    <a:pt x="13" y="132"/>
                  </a:moveTo>
                  <a:cubicBezTo>
                    <a:pt x="10" y="125"/>
                    <a:pt x="7" y="118"/>
                    <a:pt x="5" y="114"/>
                  </a:cubicBezTo>
                  <a:cubicBezTo>
                    <a:pt x="5" y="112"/>
                    <a:pt x="4" y="111"/>
                    <a:pt x="4" y="108"/>
                  </a:cubicBezTo>
                  <a:cubicBezTo>
                    <a:pt x="1" y="91"/>
                    <a:pt x="7" y="53"/>
                    <a:pt x="12" y="20"/>
                  </a:cubicBezTo>
                  <a:cubicBezTo>
                    <a:pt x="6" y="58"/>
                    <a:pt x="0" y="100"/>
                    <a:pt x="5" y="114"/>
                  </a:cubicBezTo>
                  <a:cubicBezTo>
                    <a:pt x="7" y="118"/>
                    <a:pt x="10" y="124"/>
                    <a:pt x="13" y="132"/>
                  </a:cubicBezTo>
                </a:path>
              </a:pathLst>
            </a:custGeom>
            <a:solidFill>
              <a:srgbClr val="A8B5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4" name="Freeform 505">
              <a:extLst>
                <a:ext uri="{FF2B5EF4-FFF2-40B4-BE49-F238E27FC236}">
                  <a16:creationId xmlns:a16="http://schemas.microsoft.com/office/drawing/2014/main" id="{0A94BE52-D31D-4292-883C-A352D460412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37601" y="3427413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BCCAB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5" name="Freeform 506">
              <a:extLst>
                <a:ext uri="{FF2B5EF4-FFF2-40B4-BE49-F238E27FC236}">
                  <a16:creationId xmlns:a16="http://schemas.microsoft.com/office/drawing/2014/main" id="{FA0616F6-389F-4F4A-8D93-0E4CA06DD75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37601" y="343058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</a:path>
              </a:pathLst>
            </a:custGeom>
            <a:solidFill>
              <a:srgbClr val="A8B5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6" name="Freeform 507">
              <a:extLst>
                <a:ext uri="{FF2B5EF4-FFF2-40B4-BE49-F238E27FC236}">
                  <a16:creationId xmlns:a16="http://schemas.microsoft.com/office/drawing/2014/main" id="{613EC56A-0065-4120-8142-E42CD26745C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40776" y="342741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CCAB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7" name="Freeform 508">
              <a:extLst>
                <a:ext uri="{FF2B5EF4-FFF2-40B4-BE49-F238E27FC236}">
                  <a16:creationId xmlns:a16="http://schemas.microsoft.com/office/drawing/2014/main" id="{51776E29-C72D-4107-BDDB-D51A2059DD0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85213" y="3394075"/>
              <a:ext cx="107950" cy="617538"/>
            </a:xfrm>
            <a:custGeom>
              <a:avLst/>
              <a:gdLst>
                <a:gd name="T0" fmla="*/ 33 w 33"/>
                <a:gd name="T1" fmla="*/ 187 h 187"/>
                <a:gd name="T2" fmla="*/ 13 w 33"/>
                <a:gd name="T3" fmla="*/ 144 h 187"/>
                <a:gd name="T4" fmla="*/ 5 w 33"/>
                <a:gd name="T5" fmla="*/ 126 h 187"/>
                <a:gd name="T6" fmla="*/ 12 w 33"/>
                <a:gd name="T7" fmla="*/ 32 h 187"/>
                <a:gd name="T8" fmla="*/ 15 w 33"/>
                <a:gd name="T9" fmla="*/ 15 h 187"/>
                <a:gd name="T10" fmla="*/ 15 w 33"/>
                <a:gd name="T11" fmla="*/ 15 h 187"/>
                <a:gd name="T12" fmla="*/ 15 w 33"/>
                <a:gd name="T13" fmla="*/ 15 h 187"/>
                <a:gd name="T14" fmla="*/ 15 w 33"/>
                <a:gd name="T15" fmla="*/ 15 h 187"/>
                <a:gd name="T16" fmla="*/ 15 w 33"/>
                <a:gd name="T17" fmla="*/ 15 h 187"/>
                <a:gd name="T18" fmla="*/ 15 w 33"/>
                <a:gd name="T19" fmla="*/ 15 h 187"/>
                <a:gd name="T20" fmla="*/ 15 w 33"/>
                <a:gd name="T21" fmla="*/ 14 h 187"/>
                <a:gd name="T22" fmla="*/ 16 w 33"/>
                <a:gd name="T23" fmla="*/ 14 h 187"/>
                <a:gd name="T24" fmla="*/ 16 w 33"/>
                <a:gd name="T25" fmla="*/ 14 h 187"/>
                <a:gd name="T26" fmla="*/ 16 w 33"/>
                <a:gd name="T27" fmla="*/ 14 h 187"/>
                <a:gd name="T28" fmla="*/ 16 w 33"/>
                <a:gd name="T29" fmla="*/ 14 h 187"/>
                <a:gd name="T30" fmla="*/ 16 w 33"/>
                <a:gd name="T31" fmla="*/ 14 h 187"/>
                <a:gd name="T32" fmla="*/ 16 w 33"/>
                <a:gd name="T33" fmla="*/ 14 h 187"/>
                <a:gd name="T34" fmla="*/ 16 w 33"/>
                <a:gd name="T35" fmla="*/ 13 h 187"/>
                <a:gd name="T36" fmla="*/ 16 w 33"/>
                <a:gd name="T37" fmla="*/ 12 h 187"/>
                <a:gd name="T38" fmla="*/ 16 w 33"/>
                <a:gd name="T39" fmla="*/ 12 h 187"/>
                <a:gd name="T40" fmla="*/ 16 w 33"/>
                <a:gd name="T41" fmla="*/ 12 h 187"/>
                <a:gd name="T42" fmla="*/ 16 w 33"/>
                <a:gd name="T43" fmla="*/ 11 h 187"/>
                <a:gd name="T44" fmla="*/ 17 w 33"/>
                <a:gd name="T45" fmla="*/ 10 h 187"/>
                <a:gd name="T46" fmla="*/ 17 w 33"/>
                <a:gd name="T47" fmla="*/ 10 h 187"/>
                <a:gd name="T48" fmla="*/ 17 w 33"/>
                <a:gd name="T49" fmla="*/ 10 h 187"/>
                <a:gd name="T50" fmla="*/ 21 w 33"/>
                <a:gd name="T51" fmla="*/ 0 h 187"/>
                <a:gd name="T52" fmla="*/ 20 w 33"/>
                <a:gd name="T53" fmla="*/ 10 h 187"/>
                <a:gd name="T54" fmla="*/ 7 w 33"/>
                <a:gd name="T55" fmla="*/ 110 h 187"/>
                <a:gd name="T56" fmla="*/ 9 w 33"/>
                <a:gd name="T57" fmla="*/ 120 h 187"/>
                <a:gd name="T58" fmla="*/ 33 w 33"/>
                <a:gd name="T59" fmla="*/ 187 h 187"/>
                <a:gd name="T60" fmla="*/ 33 w 33"/>
                <a:gd name="T61" fmla="*/ 187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3" h="187">
                  <a:moveTo>
                    <a:pt x="33" y="187"/>
                  </a:moveTo>
                  <a:cubicBezTo>
                    <a:pt x="33" y="187"/>
                    <a:pt x="22" y="163"/>
                    <a:pt x="13" y="144"/>
                  </a:cubicBezTo>
                  <a:cubicBezTo>
                    <a:pt x="10" y="136"/>
                    <a:pt x="7" y="130"/>
                    <a:pt x="5" y="126"/>
                  </a:cubicBezTo>
                  <a:cubicBezTo>
                    <a:pt x="0" y="112"/>
                    <a:pt x="6" y="70"/>
                    <a:pt x="12" y="32"/>
                  </a:cubicBezTo>
                  <a:cubicBezTo>
                    <a:pt x="13" y="26"/>
                    <a:pt x="14" y="21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5"/>
                  </a:cubicBezTo>
                  <a:cubicBezTo>
                    <a:pt x="15" y="15"/>
                    <a:pt x="15" y="15"/>
                    <a:pt x="15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4"/>
                  </a:cubicBezTo>
                  <a:cubicBezTo>
                    <a:pt x="16" y="14"/>
                    <a:pt x="16" y="14"/>
                    <a:pt x="16" y="13"/>
                  </a:cubicBezTo>
                  <a:cubicBezTo>
                    <a:pt x="16" y="13"/>
                    <a:pt x="16" y="13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2"/>
                  </a:cubicBezTo>
                  <a:cubicBezTo>
                    <a:pt x="16" y="12"/>
                    <a:pt x="16" y="12"/>
                    <a:pt x="16" y="11"/>
                  </a:cubicBezTo>
                  <a:cubicBezTo>
                    <a:pt x="16" y="11"/>
                    <a:pt x="16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7" y="10"/>
                    <a:pt x="17" y="10"/>
                    <a:pt x="17" y="10"/>
                  </a:cubicBezTo>
                  <a:cubicBezTo>
                    <a:pt x="18" y="6"/>
                    <a:pt x="19" y="3"/>
                    <a:pt x="21" y="0"/>
                  </a:cubicBezTo>
                  <a:cubicBezTo>
                    <a:pt x="20" y="3"/>
                    <a:pt x="20" y="7"/>
                    <a:pt x="20" y="10"/>
                  </a:cubicBezTo>
                  <a:cubicBezTo>
                    <a:pt x="13" y="46"/>
                    <a:pt x="8" y="87"/>
                    <a:pt x="7" y="110"/>
                  </a:cubicBezTo>
                  <a:cubicBezTo>
                    <a:pt x="7" y="112"/>
                    <a:pt x="9" y="118"/>
                    <a:pt x="9" y="120"/>
                  </a:cubicBezTo>
                  <a:cubicBezTo>
                    <a:pt x="15" y="135"/>
                    <a:pt x="33" y="187"/>
                    <a:pt x="33" y="187"/>
                  </a:cubicBezTo>
                  <a:cubicBezTo>
                    <a:pt x="33" y="187"/>
                    <a:pt x="33" y="187"/>
                    <a:pt x="33" y="187"/>
                  </a:cubicBezTo>
                </a:path>
              </a:pathLst>
            </a:custGeom>
            <a:solidFill>
              <a:srgbClr val="6C4E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8" name="Freeform 509">
              <a:extLst>
                <a:ext uri="{FF2B5EF4-FFF2-40B4-BE49-F238E27FC236}">
                  <a16:creationId xmlns:a16="http://schemas.microsoft.com/office/drawing/2014/main" id="{0F03177E-8AFA-4973-8602-AA232850572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144001" y="4987925"/>
              <a:ext cx="273050" cy="228600"/>
            </a:xfrm>
            <a:custGeom>
              <a:avLst/>
              <a:gdLst>
                <a:gd name="T0" fmla="*/ 22 w 83"/>
                <a:gd name="T1" fmla="*/ 49 h 69"/>
                <a:gd name="T2" fmla="*/ 32 w 83"/>
                <a:gd name="T3" fmla="*/ 53 h 69"/>
                <a:gd name="T4" fmla="*/ 60 w 83"/>
                <a:gd name="T5" fmla="*/ 58 h 69"/>
                <a:gd name="T6" fmla="*/ 80 w 83"/>
                <a:gd name="T7" fmla="*/ 49 h 69"/>
                <a:gd name="T8" fmla="*/ 83 w 83"/>
                <a:gd name="T9" fmla="*/ 45 h 69"/>
                <a:gd name="T10" fmla="*/ 77 w 83"/>
                <a:gd name="T11" fmla="*/ 38 h 69"/>
                <a:gd name="T12" fmla="*/ 74 w 83"/>
                <a:gd name="T13" fmla="*/ 38 h 69"/>
                <a:gd name="T14" fmla="*/ 42 w 83"/>
                <a:gd name="T15" fmla="*/ 25 h 69"/>
                <a:gd name="T16" fmla="*/ 30 w 83"/>
                <a:gd name="T17" fmla="*/ 4 h 69"/>
                <a:gd name="T18" fmla="*/ 25 w 83"/>
                <a:gd name="T19" fmla="*/ 1 h 69"/>
                <a:gd name="T20" fmla="*/ 3 w 83"/>
                <a:gd name="T21" fmla="*/ 8 h 69"/>
                <a:gd name="T22" fmla="*/ 1 w 83"/>
                <a:gd name="T23" fmla="*/ 12 h 69"/>
                <a:gd name="T24" fmla="*/ 3 w 83"/>
                <a:gd name="T25" fmla="*/ 34 h 69"/>
                <a:gd name="T26" fmla="*/ 9 w 83"/>
                <a:gd name="T27" fmla="*/ 57 h 69"/>
                <a:gd name="T28" fmla="*/ 13 w 83"/>
                <a:gd name="T29" fmla="*/ 66 h 69"/>
                <a:gd name="T30" fmla="*/ 18 w 83"/>
                <a:gd name="T31" fmla="*/ 68 h 69"/>
                <a:gd name="T32" fmla="*/ 24 w 83"/>
                <a:gd name="T33" fmla="*/ 58 h 69"/>
                <a:gd name="T34" fmla="*/ 22 w 83"/>
                <a:gd name="T35" fmla="*/ 4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3" h="69">
                  <a:moveTo>
                    <a:pt x="22" y="49"/>
                  </a:moveTo>
                  <a:cubicBezTo>
                    <a:pt x="27" y="48"/>
                    <a:pt x="30" y="50"/>
                    <a:pt x="32" y="53"/>
                  </a:cubicBezTo>
                  <a:cubicBezTo>
                    <a:pt x="38" y="61"/>
                    <a:pt x="52" y="61"/>
                    <a:pt x="60" y="58"/>
                  </a:cubicBezTo>
                  <a:cubicBezTo>
                    <a:pt x="66" y="55"/>
                    <a:pt x="73" y="53"/>
                    <a:pt x="80" y="49"/>
                  </a:cubicBezTo>
                  <a:cubicBezTo>
                    <a:pt x="81" y="49"/>
                    <a:pt x="83" y="46"/>
                    <a:pt x="83" y="45"/>
                  </a:cubicBezTo>
                  <a:cubicBezTo>
                    <a:pt x="83" y="42"/>
                    <a:pt x="81" y="39"/>
                    <a:pt x="77" y="38"/>
                  </a:cubicBezTo>
                  <a:cubicBezTo>
                    <a:pt x="76" y="38"/>
                    <a:pt x="75" y="38"/>
                    <a:pt x="74" y="38"/>
                  </a:cubicBezTo>
                  <a:cubicBezTo>
                    <a:pt x="63" y="40"/>
                    <a:pt x="47" y="34"/>
                    <a:pt x="42" y="25"/>
                  </a:cubicBezTo>
                  <a:cubicBezTo>
                    <a:pt x="37" y="19"/>
                    <a:pt x="34" y="11"/>
                    <a:pt x="30" y="4"/>
                  </a:cubicBezTo>
                  <a:cubicBezTo>
                    <a:pt x="29" y="1"/>
                    <a:pt x="28" y="0"/>
                    <a:pt x="25" y="1"/>
                  </a:cubicBezTo>
                  <a:cubicBezTo>
                    <a:pt x="18" y="3"/>
                    <a:pt x="11" y="6"/>
                    <a:pt x="3" y="8"/>
                  </a:cubicBezTo>
                  <a:cubicBezTo>
                    <a:pt x="1" y="8"/>
                    <a:pt x="0" y="9"/>
                    <a:pt x="1" y="12"/>
                  </a:cubicBezTo>
                  <a:cubicBezTo>
                    <a:pt x="3" y="19"/>
                    <a:pt x="4" y="27"/>
                    <a:pt x="3" y="34"/>
                  </a:cubicBezTo>
                  <a:cubicBezTo>
                    <a:pt x="2" y="42"/>
                    <a:pt x="6" y="50"/>
                    <a:pt x="9" y="57"/>
                  </a:cubicBezTo>
                  <a:cubicBezTo>
                    <a:pt x="10" y="60"/>
                    <a:pt x="12" y="63"/>
                    <a:pt x="13" y="66"/>
                  </a:cubicBezTo>
                  <a:cubicBezTo>
                    <a:pt x="14" y="69"/>
                    <a:pt x="16" y="69"/>
                    <a:pt x="18" y="68"/>
                  </a:cubicBezTo>
                  <a:cubicBezTo>
                    <a:pt x="26" y="66"/>
                    <a:pt x="26" y="66"/>
                    <a:pt x="24" y="58"/>
                  </a:cubicBezTo>
                  <a:cubicBezTo>
                    <a:pt x="24" y="55"/>
                    <a:pt x="23" y="52"/>
                    <a:pt x="22" y="49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19" name="Freeform 510">
              <a:extLst>
                <a:ext uri="{FF2B5EF4-FFF2-40B4-BE49-F238E27FC236}">
                  <a16:creationId xmlns:a16="http://schemas.microsoft.com/office/drawing/2014/main" id="{448D6C7C-23C1-4B16-B3E4-359A070C30C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28038" y="4975225"/>
              <a:ext cx="239713" cy="247650"/>
            </a:xfrm>
            <a:custGeom>
              <a:avLst/>
              <a:gdLst>
                <a:gd name="T0" fmla="*/ 17 w 73"/>
                <a:gd name="T1" fmla="*/ 45 h 75"/>
                <a:gd name="T2" fmla="*/ 24 w 73"/>
                <a:gd name="T3" fmla="*/ 54 h 75"/>
                <a:gd name="T4" fmla="*/ 45 w 73"/>
                <a:gd name="T5" fmla="*/ 73 h 75"/>
                <a:gd name="T6" fmla="*/ 66 w 73"/>
                <a:gd name="T7" fmla="*/ 75 h 75"/>
                <a:gd name="T8" fmla="*/ 71 w 73"/>
                <a:gd name="T9" fmla="*/ 73 h 75"/>
                <a:gd name="T10" fmla="*/ 70 w 73"/>
                <a:gd name="T11" fmla="*/ 64 h 75"/>
                <a:gd name="T12" fmla="*/ 68 w 73"/>
                <a:gd name="T13" fmla="*/ 63 h 75"/>
                <a:gd name="T14" fmla="*/ 46 w 73"/>
                <a:gd name="T15" fmla="*/ 35 h 75"/>
                <a:gd name="T16" fmla="*/ 47 w 73"/>
                <a:gd name="T17" fmla="*/ 11 h 75"/>
                <a:gd name="T18" fmla="*/ 44 w 73"/>
                <a:gd name="T19" fmla="*/ 6 h 75"/>
                <a:gd name="T20" fmla="*/ 22 w 73"/>
                <a:gd name="T21" fmla="*/ 0 h 75"/>
                <a:gd name="T22" fmla="*/ 17 w 73"/>
                <a:gd name="T23" fmla="*/ 3 h 75"/>
                <a:gd name="T24" fmla="*/ 8 w 73"/>
                <a:gd name="T25" fmla="*/ 23 h 75"/>
                <a:gd name="T26" fmla="*/ 1 w 73"/>
                <a:gd name="T27" fmla="*/ 46 h 75"/>
                <a:gd name="T28" fmla="*/ 0 w 73"/>
                <a:gd name="T29" fmla="*/ 56 h 75"/>
                <a:gd name="T30" fmla="*/ 4 w 73"/>
                <a:gd name="T31" fmla="*/ 60 h 75"/>
                <a:gd name="T32" fmla="*/ 14 w 73"/>
                <a:gd name="T33" fmla="*/ 55 h 75"/>
                <a:gd name="T34" fmla="*/ 17 w 73"/>
                <a:gd name="T35" fmla="*/ 4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73" h="75">
                  <a:moveTo>
                    <a:pt x="17" y="45"/>
                  </a:moveTo>
                  <a:cubicBezTo>
                    <a:pt x="21" y="47"/>
                    <a:pt x="23" y="51"/>
                    <a:pt x="24" y="54"/>
                  </a:cubicBezTo>
                  <a:cubicBezTo>
                    <a:pt x="24" y="63"/>
                    <a:pt x="36" y="71"/>
                    <a:pt x="45" y="73"/>
                  </a:cubicBezTo>
                  <a:cubicBezTo>
                    <a:pt x="52" y="73"/>
                    <a:pt x="59" y="75"/>
                    <a:pt x="66" y="75"/>
                  </a:cubicBezTo>
                  <a:cubicBezTo>
                    <a:pt x="68" y="75"/>
                    <a:pt x="71" y="74"/>
                    <a:pt x="71" y="73"/>
                  </a:cubicBezTo>
                  <a:cubicBezTo>
                    <a:pt x="73" y="70"/>
                    <a:pt x="73" y="67"/>
                    <a:pt x="70" y="64"/>
                  </a:cubicBezTo>
                  <a:cubicBezTo>
                    <a:pt x="69" y="64"/>
                    <a:pt x="68" y="63"/>
                    <a:pt x="68" y="63"/>
                  </a:cubicBezTo>
                  <a:cubicBezTo>
                    <a:pt x="57" y="58"/>
                    <a:pt x="47" y="45"/>
                    <a:pt x="46" y="35"/>
                  </a:cubicBezTo>
                  <a:cubicBezTo>
                    <a:pt x="45" y="27"/>
                    <a:pt x="46" y="19"/>
                    <a:pt x="47" y="11"/>
                  </a:cubicBezTo>
                  <a:cubicBezTo>
                    <a:pt x="47" y="8"/>
                    <a:pt x="47" y="7"/>
                    <a:pt x="44" y="6"/>
                  </a:cubicBezTo>
                  <a:cubicBezTo>
                    <a:pt x="37" y="4"/>
                    <a:pt x="29" y="2"/>
                    <a:pt x="22" y="0"/>
                  </a:cubicBezTo>
                  <a:cubicBezTo>
                    <a:pt x="19" y="0"/>
                    <a:pt x="18" y="0"/>
                    <a:pt x="17" y="3"/>
                  </a:cubicBezTo>
                  <a:cubicBezTo>
                    <a:pt x="16" y="11"/>
                    <a:pt x="13" y="17"/>
                    <a:pt x="8" y="23"/>
                  </a:cubicBezTo>
                  <a:cubicBezTo>
                    <a:pt x="3" y="30"/>
                    <a:pt x="2" y="38"/>
                    <a:pt x="1" y="46"/>
                  </a:cubicBezTo>
                  <a:cubicBezTo>
                    <a:pt x="1" y="49"/>
                    <a:pt x="1" y="52"/>
                    <a:pt x="0" y="56"/>
                  </a:cubicBezTo>
                  <a:cubicBezTo>
                    <a:pt x="0" y="58"/>
                    <a:pt x="1" y="60"/>
                    <a:pt x="4" y="60"/>
                  </a:cubicBezTo>
                  <a:cubicBezTo>
                    <a:pt x="11" y="62"/>
                    <a:pt x="11" y="62"/>
                    <a:pt x="14" y="55"/>
                  </a:cubicBezTo>
                  <a:cubicBezTo>
                    <a:pt x="15" y="52"/>
                    <a:pt x="16" y="49"/>
                    <a:pt x="17" y="45"/>
                  </a:cubicBezTo>
                </a:path>
              </a:pathLst>
            </a:custGeom>
            <a:solidFill>
              <a:srgbClr val="231F2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0" name="Freeform 511">
              <a:extLst>
                <a:ext uri="{FF2B5EF4-FFF2-40B4-BE49-F238E27FC236}">
                  <a16:creationId xmlns:a16="http://schemas.microsoft.com/office/drawing/2014/main" id="{485E0936-187F-4B41-B70F-F907C033F43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07451" y="4038600"/>
              <a:ext cx="95250" cy="114300"/>
            </a:xfrm>
            <a:custGeom>
              <a:avLst/>
              <a:gdLst>
                <a:gd name="T0" fmla="*/ 15 w 29"/>
                <a:gd name="T1" fmla="*/ 0 h 35"/>
                <a:gd name="T2" fmla="*/ 27 w 29"/>
                <a:gd name="T3" fmla="*/ 14 h 35"/>
                <a:gd name="T4" fmla="*/ 27 w 29"/>
                <a:gd name="T5" fmla="*/ 17 h 35"/>
                <a:gd name="T6" fmla="*/ 28 w 29"/>
                <a:gd name="T7" fmla="*/ 29 h 35"/>
                <a:gd name="T8" fmla="*/ 17 w 29"/>
                <a:gd name="T9" fmla="*/ 34 h 35"/>
                <a:gd name="T10" fmla="*/ 5 w 29"/>
                <a:gd name="T11" fmla="*/ 32 h 35"/>
                <a:gd name="T12" fmla="*/ 4 w 29"/>
                <a:gd name="T13" fmla="*/ 29 h 35"/>
                <a:gd name="T14" fmla="*/ 5 w 29"/>
                <a:gd name="T15" fmla="*/ 25 h 35"/>
                <a:gd name="T16" fmla="*/ 8 w 29"/>
                <a:gd name="T17" fmla="*/ 20 h 35"/>
                <a:gd name="T18" fmla="*/ 2 w 29"/>
                <a:gd name="T19" fmla="*/ 11 h 35"/>
                <a:gd name="T20" fmla="*/ 0 w 29"/>
                <a:gd name="T21" fmla="*/ 0 h 35"/>
                <a:gd name="T22" fmla="*/ 15 w 29"/>
                <a:gd name="T23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" h="35">
                  <a:moveTo>
                    <a:pt x="15" y="0"/>
                  </a:moveTo>
                  <a:cubicBezTo>
                    <a:pt x="27" y="14"/>
                    <a:pt x="27" y="14"/>
                    <a:pt x="27" y="14"/>
                  </a:cubicBezTo>
                  <a:cubicBezTo>
                    <a:pt x="27" y="15"/>
                    <a:pt x="27" y="16"/>
                    <a:pt x="27" y="17"/>
                  </a:cubicBezTo>
                  <a:cubicBezTo>
                    <a:pt x="28" y="20"/>
                    <a:pt x="29" y="26"/>
                    <a:pt x="28" y="29"/>
                  </a:cubicBezTo>
                  <a:cubicBezTo>
                    <a:pt x="26" y="34"/>
                    <a:pt x="23" y="35"/>
                    <a:pt x="17" y="34"/>
                  </a:cubicBezTo>
                  <a:cubicBezTo>
                    <a:pt x="13" y="34"/>
                    <a:pt x="7" y="33"/>
                    <a:pt x="5" y="32"/>
                  </a:cubicBezTo>
                  <a:cubicBezTo>
                    <a:pt x="4" y="31"/>
                    <a:pt x="4" y="30"/>
                    <a:pt x="4" y="29"/>
                  </a:cubicBezTo>
                  <a:cubicBezTo>
                    <a:pt x="4" y="28"/>
                    <a:pt x="4" y="26"/>
                    <a:pt x="5" y="25"/>
                  </a:cubicBezTo>
                  <a:cubicBezTo>
                    <a:pt x="8" y="22"/>
                    <a:pt x="8" y="22"/>
                    <a:pt x="8" y="20"/>
                  </a:cubicBezTo>
                  <a:cubicBezTo>
                    <a:pt x="8" y="17"/>
                    <a:pt x="3" y="17"/>
                    <a:pt x="2" y="11"/>
                  </a:cubicBezTo>
                  <a:cubicBezTo>
                    <a:pt x="1" y="3"/>
                    <a:pt x="0" y="0"/>
                    <a:pt x="0" y="0"/>
                  </a:cubicBezTo>
                  <a:cubicBezTo>
                    <a:pt x="15" y="0"/>
                    <a:pt x="15" y="0"/>
                    <a:pt x="15" y="0"/>
                  </a:cubicBezTo>
                </a:path>
              </a:pathLst>
            </a:custGeom>
            <a:solidFill>
              <a:srgbClr val="856227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1" name="Freeform 512">
              <a:extLst>
                <a:ext uri="{FF2B5EF4-FFF2-40B4-BE49-F238E27FC236}">
                  <a16:creationId xmlns:a16="http://schemas.microsoft.com/office/drawing/2014/main" id="{C703968E-D5A5-458D-A7A8-C0ECC99BD06A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489951" y="4922838"/>
              <a:ext cx="115888" cy="52388"/>
            </a:xfrm>
            <a:custGeom>
              <a:avLst/>
              <a:gdLst>
                <a:gd name="T0" fmla="*/ 31 w 35"/>
                <a:gd name="T1" fmla="*/ 15 h 16"/>
                <a:gd name="T2" fmla="*/ 32 w 35"/>
                <a:gd name="T3" fmla="*/ 8 h 16"/>
                <a:gd name="T4" fmla="*/ 35 w 35"/>
                <a:gd name="T5" fmla="*/ 0 h 16"/>
                <a:gd name="T6" fmla="*/ 31 w 35"/>
                <a:gd name="T7" fmla="*/ 15 h 16"/>
                <a:gd name="T8" fmla="*/ 0 w 35"/>
                <a:gd name="T9" fmla="*/ 16 h 16"/>
                <a:gd name="T10" fmla="*/ 2 w 35"/>
                <a:gd name="T11" fmla="*/ 1 h 16"/>
                <a:gd name="T12" fmla="*/ 0 w 35"/>
                <a:gd name="T13" fmla="*/ 16 h 16"/>
                <a:gd name="T14" fmla="*/ 0 w 35"/>
                <a:gd name="T15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" h="16">
                  <a:moveTo>
                    <a:pt x="31" y="15"/>
                  </a:moveTo>
                  <a:cubicBezTo>
                    <a:pt x="32" y="11"/>
                    <a:pt x="32" y="8"/>
                    <a:pt x="32" y="8"/>
                  </a:cubicBezTo>
                  <a:cubicBezTo>
                    <a:pt x="33" y="6"/>
                    <a:pt x="34" y="3"/>
                    <a:pt x="35" y="0"/>
                  </a:cubicBezTo>
                  <a:cubicBezTo>
                    <a:pt x="33" y="6"/>
                    <a:pt x="32" y="11"/>
                    <a:pt x="31" y="15"/>
                  </a:cubicBezTo>
                  <a:moveTo>
                    <a:pt x="0" y="16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1" y="8"/>
                    <a:pt x="0" y="12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</a:path>
              </a:pathLst>
            </a:custGeom>
            <a:solidFill>
              <a:srgbClr val="1550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2" name="Freeform 513">
              <a:extLst>
                <a:ext uri="{FF2B5EF4-FFF2-40B4-BE49-F238E27FC236}">
                  <a16:creationId xmlns:a16="http://schemas.microsoft.com/office/drawing/2014/main" id="{A6121BF8-2B17-4E9B-982C-2FCD07274B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94738" y="4535488"/>
              <a:ext cx="63500" cy="146050"/>
            </a:xfrm>
            <a:custGeom>
              <a:avLst/>
              <a:gdLst>
                <a:gd name="T0" fmla="*/ 0 w 19"/>
                <a:gd name="T1" fmla="*/ 44 h 44"/>
                <a:gd name="T2" fmla="*/ 0 w 19"/>
                <a:gd name="T3" fmla="*/ 44 h 44"/>
                <a:gd name="T4" fmla="*/ 19 w 19"/>
                <a:gd name="T5" fmla="*/ 0 h 44"/>
                <a:gd name="T6" fmla="*/ 0 w 19"/>
                <a:gd name="T7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44">
                  <a:moveTo>
                    <a:pt x="0" y="44"/>
                  </a:moveTo>
                  <a:cubicBezTo>
                    <a:pt x="0" y="44"/>
                    <a:pt x="0" y="44"/>
                    <a:pt x="0" y="44"/>
                  </a:cubicBezTo>
                  <a:cubicBezTo>
                    <a:pt x="6" y="32"/>
                    <a:pt x="14" y="14"/>
                    <a:pt x="19" y="0"/>
                  </a:cubicBezTo>
                  <a:cubicBezTo>
                    <a:pt x="17" y="7"/>
                    <a:pt x="9" y="24"/>
                    <a:pt x="0" y="44"/>
                  </a:cubicBezTo>
                </a:path>
              </a:pathLst>
            </a:custGeom>
            <a:solidFill>
              <a:srgbClr val="1B65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3" name="Freeform 514">
              <a:extLst>
                <a:ext uri="{FF2B5EF4-FFF2-40B4-BE49-F238E27FC236}">
                  <a16:creationId xmlns:a16="http://schemas.microsoft.com/office/drawing/2014/main" id="{2649B9BB-1E66-468A-A361-AFAC3BD38AD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64576" y="4681538"/>
              <a:ext cx="30163" cy="65088"/>
            </a:xfrm>
            <a:custGeom>
              <a:avLst/>
              <a:gdLst>
                <a:gd name="T0" fmla="*/ 0 w 9"/>
                <a:gd name="T1" fmla="*/ 20 h 20"/>
                <a:gd name="T2" fmla="*/ 2 w 9"/>
                <a:gd name="T3" fmla="*/ 14 h 20"/>
                <a:gd name="T4" fmla="*/ 3 w 9"/>
                <a:gd name="T5" fmla="*/ 13 h 20"/>
                <a:gd name="T6" fmla="*/ 9 w 9"/>
                <a:gd name="T7" fmla="*/ 0 h 20"/>
                <a:gd name="T8" fmla="*/ 9 w 9"/>
                <a:gd name="T9" fmla="*/ 0 h 20"/>
                <a:gd name="T10" fmla="*/ 0 w 9"/>
                <a:gd name="T11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20">
                  <a:moveTo>
                    <a:pt x="0" y="20"/>
                  </a:moveTo>
                  <a:cubicBezTo>
                    <a:pt x="1" y="17"/>
                    <a:pt x="2" y="15"/>
                    <a:pt x="2" y="14"/>
                  </a:cubicBezTo>
                  <a:cubicBezTo>
                    <a:pt x="3" y="14"/>
                    <a:pt x="3" y="14"/>
                    <a:pt x="3" y="13"/>
                  </a:cubicBezTo>
                  <a:cubicBezTo>
                    <a:pt x="4" y="12"/>
                    <a:pt x="6" y="7"/>
                    <a:pt x="9" y="0"/>
                  </a:cubicBezTo>
                  <a:cubicBezTo>
                    <a:pt x="9" y="0"/>
                    <a:pt x="9" y="0"/>
                    <a:pt x="9" y="0"/>
                  </a:cubicBezTo>
                  <a:cubicBezTo>
                    <a:pt x="6" y="7"/>
                    <a:pt x="3" y="14"/>
                    <a:pt x="0" y="20"/>
                  </a:cubicBezTo>
                </a:path>
              </a:pathLst>
            </a:custGeom>
            <a:solidFill>
              <a:srgbClr val="15505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4" name="Freeform 515">
              <a:extLst>
                <a:ext uri="{FF2B5EF4-FFF2-40B4-BE49-F238E27FC236}">
                  <a16:creationId xmlns:a16="http://schemas.microsoft.com/office/drawing/2014/main" id="{BB3088B4-C1F3-45A6-AEB5-25D2BFCADD39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489951" y="4535488"/>
              <a:ext cx="268288" cy="465138"/>
            </a:xfrm>
            <a:custGeom>
              <a:avLst/>
              <a:gdLst>
                <a:gd name="T0" fmla="*/ 28 w 81"/>
                <a:gd name="T1" fmla="*/ 141 h 141"/>
                <a:gd name="T2" fmla="*/ 25 w 81"/>
                <a:gd name="T3" fmla="*/ 139 h 141"/>
                <a:gd name="T4" fmla="*/ 3 w 81"/>
                <a:gd name="T5" fmla="*/ 133 h 141"/>
                <a:gd name="T6" fmla="*/ 1 w 81"/>
                <a:gd name="T7" fmla="*/ 133 h 141"/>
                <a:gd name="T8" fmla="*/ 0 w 81"/>
                <a:gd name="T9" fmla="*/ 133 h 141"/>
                <a:gd name="T10" fmla="*/ 2 w 81"/>
                <a:gd name="T11" fmla="*/ 118 h 141"/>
                <a:gd name="T12" fmla="*/ 3 w 81"/>
                <a:gd name="T13" fmla="*/ 113 h 141"/>
                <a:gd name="T14" fmla="*/ 81 w 81"/>
                <a:gd name="T15" fmla="*/ 0 h 141"/>
                <a:gd name="T16" fmla="*/ 81 w 81"/>
                <a:gd name="T17" fmla="*/ 0 h 141"/>
                <a:gd name="T18" fmla="*/ 62 w 81"/>
                <a:gd name="T19" fmla="*/ 44 h 141"/>
                <a:gd name="T20" fmla="*/ 56 w 81"/>
                <a:gd name="T21" fmla="*/ 57 h 141"/>
                <a:gd name="T22" fmla="*/ 55 w 81"/>
                <a:gd name="T23" fmla="*/ 58 h 141"/>
                <a:gd name="T24" fmla="*/ 53 w 81"/>
                <a:gd name="T25" fmla="*/ 64 h 141"/>
                <a:gd name="T26" fmla="*/ 53 w 81"/>
                <a:gd name="T27" fmla="*/ 64 h 141"/>
                <a:gd name="T28" fmla="*/ 35 w 81"/>
                <a:gd name="T29" fmla="*/ 117 h 141"/>
                <a:gd name="T30" fmla="*/ 32 w 81"/>
                <a:gd name="T31" fmla="*/ 125 h 141"/>
                <a:gd name="T32" fmla="*/ 31 w 81"/>
                <a:gd name="T33" fmla="*/ 132 h 141"/>
                <a:gd name="T34" fmla="*/ 28 w 81"/>
                <a:gd name="T35" fmla="*/ 141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1" h="141">
                  <a:moveTo>
                    <a:pt x="28" y="141"/>
                  </a:moveTo>
                  <a:cubicBezTo>
                    <a:pt x="28" y="140"/>
                    <a:pt x="27" y="139"/>
                    <a:pt x="25" y="139"/>
                  </a:cubicBezTo>
                  <a:cubicBezTo>
                    <a:pt x="18" y="137"/>
                    <a:pt x="10" y="135"/>
                    <a:pt x="3" y="133"/>
                  </a:cubicBezTo>
                  <a:cubicBezTo>
                    <a:pt x="2" y="133"/>
                    <a:pt x="2" y="133"/>
                    <a:pt x="1" y="133"/>
                  </a:cubicBezTo>
                  <a:cubicBezTo>
                    <a:pt x="1" y="133"/>
                    <a:pt x="0" y="133"/>
                    <a:pt x="0" y="133"/>
                  </a:cubicBezTo>
                  <a:cubicBezTo>
                    <a:pt x="0" y="129"/>
                    <a:pt x="1" y="125"/>
                    <a:pt x="2" y="118"/>
                  </a:cubicBezTo>
                  <a:cubicBezTo>
                    <a:pt x="3" y="113"/>
                    <a:pt x="3" y="113"/>
                    <a:pt x="3" y="113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81" y="0"/>
                    <a:pt x="81" y="0"/>
                    <a:pt x="81" y="0"/>
                  </a:cubicBezTo>
                  <a:cubicBezTo>
                    <a:pt x="76" y="14"/>
                    <a:pt x="68" y="32"/>
                    <a:pt x="62" y="44"/>
                  </a:cubicBezTo>
                  <a:cubicBezTo>
                    <a:pt x="59" y="51"/>
                    <a:pt x="57" y="56"/>
                    <a:pt x="56" y="57"/>
                  </a:cubicBezTo>
                  <a:cubicBezTo>
                    <a:pt x="56" y="58"/>
                    <a:pt x="56" y="58"/>
                    <a:pt x="55" y="58"/>
                  </a:cubicBezTo>
                  <a:cubicBezTo>
                    <a:pt x="55" y="59"/>
                    <a:pt x="54" y="61"/>
                    <a:pt x="53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7" y="79"/>
                    <a:pt x="40" y="101"/>
                    <a:pt x="35" y="117"/>
                  </a:cubicBezTo>
                  <a:cubicBezTo>
                    <a:pt x="34" y="120"/>
                    <a:pt x="33" y="123"/>
                    <a:pt x="32" y="125"/>
                  </a:cubicBezTo>
                  <a:cubicBezTo>
                    <a:pt x="32" y="125"/>
                    <a:pt x="32" y="128"/>
                    <a:pt x="31" y="132"/>
                  </a:cubicBezTo>
                  <a:cubicBezTo>
                    <a:pt x="29" y="137"/>
                    <a:pt x="28" y="140"/>
                    <a:pt x="28" y="141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5" name="Freeform 517">
              <a:extLst>
                <a:ext uri="{FF2B5EF4-FFF2-40B4-BE49-F238E27FC236}">
                  <a16:creationId xmlns:a16="http://schemas.microsoft.com/office/drawing/2014/main" id="{488E6E73-A5D9-4578-B162-E4583358837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86826" y="332898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6" name="Freeform 518">
              <a:extLst>
                <a:ext uri="{FF2B5EF4-FFF2-40B4-BE49-F238E27FC236}">
                  <a16:creationId xmlns:a16="http://schemas.microsoft.com/office/drawing/2014/main" id="{E46C49B1-720A-4A86-A5D5-0AF6B0E3CF8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59838" y="3328988"/>
              <a:ext cx="26988" cy="0"/>
            </a:xfrm>
            <a:custGeom>
              <a:avLst/>
              <a:gdLst>
                <a:gd name="T0" fmla="*/ 0 w 8"/>
                <a:gd name="T1" fmla="*/ 8 w 8"/>
                <a:gd name="T2" fmla="*/ 8 w 8"/>
                <a:gd name="T3" fmla="*/ 0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8">
                  <a:moveTo>
                    <a:pt x="0" y="0"/>
                  </a:moveTo>
                  <a:cubicBezTo>
                    <a:pt x="3" y="0"/>
                    <a:pt x="7" y="0"/>
                    <a:pt x="8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BCCAB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7" name="Freeform 519">
              <a:extLst>
                <a:ext uri="{FF2B5EF4-FFF2-40B4-BE49-F238E27FC236}">
                  <a16:creationId xmlns:a16="http://schemas.microsoft.com/office/drawing/2014/main" id="{8D3DFEC3-D5E4-48F4-ADE5-4A940ED823AC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8878888" y="3255963"/>
              <a:ext cx="47625" cy="58738"/>
            </a:xfrm>
            <a:custGeom>
              <a:avLst/>
              <a:gdLst>
                <a:gd name="T0" fmla="*/ 4 w 14"/>
                <a:gd name="T1" fmla="*/ 3 h 18"/>
                <a:gd name="T2" fmla="*/ 14 w 14"/>
                <a:gd name="T3" fmla="*/ 0 h 18"/>
                <a:gd name="T4" fmla="*/ 14 w 14"/>
                <a:gd name="T5" fmla="*/ 0 h 18"/>
                <a:gd name="T6" fmla="*/ 4 w 14"/>
                <a:gd name="T7" fmla="*/ 3 h 18"/>
                <a:gd name="T8" fmla="*/ 1 w 14"/>
                <a:gd name="T9" fmla="*/ 8 h 18"/>
                <a:gd name="T10" fmla="*/ 3 w 14"/>
                <a:gd name="T11" fmla="*/ 3 h 18"/>
                <a:gd name="T12" fmla="*/ 1 w 14"/>
                <a:gd name="T13" fmla="*/ 7 h 18"/>
                <a:gd name="T14" fmla="*/ 1 w 14"/>
                <a:gd name="T15" fmla="*/ 8 h 18"/>
                <a:gd name="T16" fmla="*/ 1 w 14"/>
                <a:gd name="T17" fmla="*/ 18 h 18"/>
                <a:gd name="T18" fmla="*/ 0 w 14"/>
                <a:gd name="T19" fmla="*/ 13 h 18"/>
                <a:gd name="T20" fmla="*/ 0 w 14"/>
                <a:gd name="T21" fmla="*/ 12 h 18"/>
                <a:gd name="T22" fmla="*/ 1 w 14"/>
                <a:gd name="T2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18">
                  <a:moveTo>
                    <a:pt x="4" y="3"/>
                  </a:moveTo>
                  <a:cubicBezTo>
                    <a:pt x="7" y="1"/>
                    <a:pt x="10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9" y="1"/>
                    <a:pt x="6" y="1"/>
                    <a:pt x="4" y="3"/>
                  </a:cubicBezTo>
                  <a:moveTo>
                    <a:pt x="1" y="8"/>
                  </a:moveTo>
                  <a:cubicBezTo>
                    <a:pt x="1" y="6"/>
                    <a:pt x="2" y="4"/>
                    <a:pt x="3" y="3"/>
                  </a:cubicBezTo>
                  <a:cubicBezTo>
                    <a:pt x="2" y="4"/>
                    <a:pt x="2" y="6"/>
                    <a:pt x="1" y="7"/>
                  </a:cubicBezTo>
                  <a:cubicBezTo>
                    <a:pt x="1" y="7"/>
                    <a:pt x="1" y="8"/>
                    <a:pt x="1" y="8"/>
                  </a:cubicBezTo>
                  <a:moveTo>
                    <a:pt x="1" y="18"/>
                  </a:moveTo>
                  <a:cubicBezTo>
                    <a:pt x="0" y="16"/>
                    <a:pt x="0" y="15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cubicBezTo>
                    <a:pt x="0" y="14"/>
                    <a:pt x="1" y="16"/>
                    <a:pt x="1" y="18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8" name="Freeform 520">
              <a:extLst>
                <a:ext uri="{FF2B5EF4-FFF2-40B4-BE49-F238E27FC236}">
                  <a16:creationId xmlns:a16="http://schemas.microsoft.com/office/drawing/2014/main" id="{F3C9D9EE-3F95-48FA-9FF3-3D777A32E66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47138" y="3255963"/>
              <a:ext cx="79375" cy="76200"/>
            </a:xfrm>
            <a:custGeom>
              <a:avLst/>
              <a:gdLst>
                <a:gd name="T0" fmla="*/ 0 w 24"/>
                <a:gd name="T1" fmla="*/ 23 h 23"/>
                <a:gd name="T2" fmla="*/ 0 w 24"/>
                <a:gd name="T3" fmla="*/ 22 h 23"/>
                <a:gd name="T4" fmla="*/ 0 w 24"/>
                <a:gd name="T5" fmla="*/ 22 h 23"/>
                <a:gd name="T6" fmla="*/ 10 w 24"/>
                <a:gd name="T7" fmla="*/ 2 h 23"/>
                <a:gd name="T8" fmla="*/ 19 w 24"/>
                <a:gd name="T9" fmla="*/ 0 h 23"/>
                <a:gd name="T10" fmla="*/ 20 w 24"/>
                <a:gd name="T11" fmla="*/ 0 h 23"/>
                <a:gd name="T12" fmla="*/ 24 w 24"/>
                <a:gd name="T13" fmla="*/ 0 h 23"/>
                <a:gd name="T14" fmla="*/ 14 w 24"/>
                <a:gd name="T15" fmla="*/ 3 h 23"/>
                <a:gd name="T16" fmla="*/ 13 w 24"/>
                <a:gd name="T17" fmla="*/ 3 h 23"/>
                <a:gd name="T18" fmla="*/ 11 w 24"/>
                <a:gd name="T19" fmla="*/ 8 h 23"/>
                <a:gd name="T20" fmla="*/ 10 w 24"/>
                <a:gd name="T21" fmla="*/ 12 h 23"/>
                <a:gd name="T22" fmla="*/ 10 w 24"/>
                <a:gd name="T23" fmla="*/ 13 h 23"/>
                <a:gd name="T24" fmla="*/ 11 w 24"/>
                <a:gd name="T25" fmla="*/ 18 h 23"/>
                <a:gd name="T26" fmla="*/ 12 w 24"/>
                <a:gd name="T27" fmla="*/ 22 h 23"/>
                <a:gd name="T28" fmla="*/ 12 w 24"/>
                <a:gd name="T29" fmla="*/ 22 h 23"/>
                <a:gd name="T30" fmla="*/ 4 w 24"/>
                <a:gd name="T31" fmla="*/ 22 h 23"/>
                <a:gd name="T32" fmla="*/ 0 w 24"/>
                <a:gd name="T33" fmla="*/ 2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4" h="23">
                  <a:moveTo>
                    <a:pt x="0" y="23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cubicBezTo>
                    <a:pt x="0" y="16"/>
                    <a:pt x="7" y="6"/>
                    <a:pt x="10" y="2"/>
                  </a:cubicBezTo>
                  <a:cubicBezTo>
                    <a:pt x="11" y="0"/>
                    <a:pt x="15" y="0"/>
                    <a:pt x="19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2" y="0"/>
                    <a:pt x="24" y="0"/>
                    <a:pt x="24" y="0"/>
                  </a:cubicBezTo>
                  <a:cubicBezTo>
                    <a:pt x="20" y="0"/>
                    <a:pt x="17" y="1"/>
                    <a:pt x="14" y="3"/>
                  </a:cubicBezTo>
                  <a:cubicBezTo>
                    <a:pt x="14" y="3"/>
                    <a:pt x="14" y="3"/>
                    <a:pt x="13" y="3"/>
                  </a:cubicBezTo>
                  <a:cubicBezTo>
                    <a:pt x="12" y="4"/>
                    <a:pt x="11" y="6"/>
                    <a:pt x="11" y="8"/>
                  </a:cubicBezTo>
                  <a:cubicBezTo>
                    <a:pt x="10" y="9"/>
                    <a:pt x="10" y="10"/>
                    <a:pt x="10" y="12"/>
                  </a:cubicBezTo>
                  <a:cubicBezTo>
                    <a:pt x="10" y="12"/>
                    <a:pt x="10" y="13"/>
                    <a:pt x="10" y="13"/>
                  </a:cubicBezTo>
                  <a:cubicBezTo>
                    <a:pt x="10" y="15"/>
                    <a:pt x="10" y="16"/>
                    <a:pt x="11" y="18"/>
                  </a:cubicBezTo>
                  <a:cubicBezTo>
                    <a:pt x="12" y="20"/>
                    <a:pt x="12" y="22"/>
                    <a:pt x="12" y="22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1" y="22"/>
                    <a:pt x="7" y="22"/>
                    <a:pt x="4" y="22"/>
                  </a:cubicBezTo>
                  <a:cubicBezTo>
                    <a:pt x="0" y="23"/>
                    <a:pt x="0" y="23"/>
                    <a:pt x="0" y="23"/>
                  </a:cubicBezTo>
                </a:path>
              </a:pathLst>
            </a:custGeom>
            <a:solidFill>
              <a:srgbClr val="6C4E1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29" name="Freeform 521">
              <a:extLst>
                <a:ext uri="{FF2B5EF4-FFF2-40B4-BE49-F238E27FC236}">
                  <a16:creationId xmlns:a16="http://schemas.microsoft.com/office/drawing/2014/main" id="{F48A6C66-53C9-4A00-8829-C2074732151A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562976" y="2952750"/>
              <a:ext cx="409575" cy="406400"/>
            </a:xfrm>
            <a:custGeom>
              <a:avLst/>
              <a:gdLst>
                <a:gd name="T0" fmla="*/ 113 w 124"/>
                <a:gd name="T1" fmla="*/ 8 h 123"/>
                <a:gd name="T2" fmla="*/ 78 w 124"/>
                <a:gd name="T3" fmla="*/ 3 h 123"/>
                <a:gd name="T4" fmla="*/ 78 w 124"/>
                <a:gd name="T5" fmla="*/ 3 h 123"/>
                <a:gd name="T6" fmla="*/ 58 w 124"/>
                <a:gd name="T7" fmla="*/ 9 h 123"/>
                <a:gd name="T8" fmla="*/ 38 w 124"/>
                <a:gd name="T9" fmla="*/ 7 h 123"/>
                <a:gd name="T10" fmla="*/ 6 w 124"/>
                <a:gd name="T11" fmla="*/ 18 h 123"/>
                <a:gd name="T12" fmla="*/ 4 w 124"/>
                <a:gd name="T13" fmla="*/ 56 h 123"/>
                <a:gd name="T14" fmla="*/ 12 w 124"/>
                <a:gd name="T15" fmla="*/ 88 h 123"/>
                <a:gd name="T16" fmla="*/ 12 w 124"/>
                <a:gd name="T17" fmla="*/ 121 h 123"/>
                <a:gd name="T18" fmla="*/ 37 w 124"/>
                <a:gd name="T19" fmla="*/ 85 h 123"/>
                <a:gd name="T20" fmla="*/ 38 w 124"/>
                <a:gd name="T21" fmla="*/ 102 h 123"/>
                <a:gd name="T22" fmla="*/ 40 w 124"/>
                <a:gd name="T23" fmla="*/ 72 h 123"/>
                <a:gd name="T24" fmla="*/ 38 w 124"/>
                <a:gd name="T25" fmla="*/ 64 h 123"/>
                <a:gd name="T26" fmla="*/ 38 w 124"/>
                <a:gd name="T27" fmla="*/ 64 h 123"/>
                <a:gd name="T28" fmla="*/ 38 w 124"/>
                <a:gd name="T29" fmla="*/ 42 h 123"/>
                <a:gd name="T30" fmla="*/ 38 w 124"/>
                <a:gd name="T31" fmla="*/ 42 h 123"/>
                <a:gd name="T32" fmla="*/ 38 w 124"/>
                <a:gd name="T33" fmla="*/ 42 h 123"/>
                <a:gd name="T34" fmla="*/ 60 w 124"/>
                <a:gd name="T35" fmla="*/ 83 h 123"/>
                <a:gd name="T36" fmla="*/ 66 w 124"/>
                <a:gd name="T37" fmla="*/ 90 h 123"/>
                <a:gd name="T38" fmla="*/ 74 w 124"/>
                <a:gd name="T39" fmla="*/ 79 h 123"/>
                <a:gd name="T40" fmla="*/ 74 w 124"/>
                <a:gd name="T41" fmla="*/ 64 h 123"/>
                <a:gd name="T42" fmla="*/ 69 w 124"/>
                <a:gd name="T43" fmla="*/ 52 h 123"/>
                <a:gd name="T44" fmla="*/ 77 w 124"/>
                <a:gd name="T45" fmla="*/ 48 h 123"/>
                <a:gd name="T46" fmla="*/ 86 w 124"/>
                <a:gd name="T47" fmla="*/ 52 h 123"/>
                <a:gd name="T48" fmla="*/ 87 w 124"/>
                <a:gd name="T49" fmla="*/ 34 h 123"/>
                <a:gd name="T50" fmla="*/ 97 w 124"/>
                <a:gd name="T51" fmla="*/ 20 h 123"/>
                <a:gd name="T52" fmla="*/ 109 w 124"/>
                <a:gd name="T53" fmla="*/ 17 h 123"/>
                <a:gd name="T54" fmla="*/ 113 w 124"/>
                <a:gd name="T55" fmla="*/ 19 h 123"/>
                <a:gd name="T56" fmla="*/ 114 w 124"/>
                <a:gd name="T57" fmla="*/ 19 h 123"/>
                <a:gd name="T58" fmla="*/ 114 w 124"/>
                <a:gd name="T59" fmla="*/ 19 h 123"/>
                <a:gd name="T60" fmla="*/ 123 w 124"/>
                <a:gd name="T61" fmla="*/ 23 h 123"/>
                <a:gd name="T62" fmla="*/ 113 w 124"/>
                <a:gd name="T63" fmla="*/ 8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4" h="123">
                  <a:moveTo>
                    <a:pt x="113" y="8"/>
                  </a:moveTo>
                  <a:cubicBezTo>
                    <a:pt x="101" y="0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2" y="4"/>
                    <a:pt x="65" y="5"/>
                    <a:pt x="58" y="9"/>
                  </a:cubicBezTo>
                  <a:cubicBezTo>
                    <a:pt x="51" y="12"/>
                    <a:pt x="45" y="13"/>
                    <a:pt x="38" y="7"/>
                  </a:cubicBezTo>
                  <a:cubicBezTo>
                    <a:pt x="30" y="0"/>
                    <a:pt x="13" y="6"/>
                    <a:pt x="6" y="18"/>
                  </a:cubicBezTo>
                  <a:cubicBezTo>
                    <a:pt x="0" y="30"/>
                    <a:pt x="2" y="43"/>
                    <a:pt x="4" y="56"/>
                  </a:cubicBezTo>
                  <a:cubicBezTo>
                    <a:pt x="6" y="67"/>
                    <a:pt x="10" y="77"/>
                    <a:pt x="12" y="88"/>
                  </a:cubicBezTo>
                  <a:cubicBezTo>
                    <a:pt x="13" y="96"/>
                    <a:pt x="16" y="108"/>
                    <a:pt x="12" y="121"/>
                  </a:cubicBezTo>
                  <a:cubicBezTo>
                    <a:pt x="31" y="123"/>
                    <a:pt x="36" y="110"/>
                    <a:pt x="37" y="85"/>
                  </a:cubicBezTo>
                  <a:cubicBezTo>
                    <a:pt x="37" y="90"/>
                    <a:pt x="38" y="95"/>
                    <a:pt x="38" y="102"/>
                  </a:cubicBezTo>
                  <a:cubicBezTo>
                    <a:pt x="44" y="91"/>
                    <a:pt x="42" y="81"/>
                    <a:pt x="40" y="72"/>
                  </a:cubicBezTo>
                  <a:cubicBezTo>
                    <a:pt x="40" y="69"/>
                    <a:pt x="39" y="67"/>
                    <a:pt x="38" y="64"/>
                  </a:cubicBezTo>
                  <a:cubicBezTo>
                    <a:pt x="38" y="64"/>
                    <a:pt x="38" y="64"/>
                    <a:pt x="38" y="64"/>
                  </a:cubicBezTo>
                  <a:cubicBezTo>
                    <a:pt x="36" y="48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8" y="42"/>
                    <a:pt x="38" y="42"/>
                    <a:pt x="38" y="42"/>
                  </a:cubicBezTo>
                  <a:cubicBezTo>
                    <a:pt x="37" y="60"/>
                    <a:pt x="43" y="74"/>
                    <a:pt x="60" y="83"/>
                  </a:cubicBezTo>
                  <a:cubicBezTo>
                    <a:pt x="63" y="85"/>
                    <a:pt x="65" y="87"/>
                    <a:pt x="66" y="90"/>
                  </a:cubicBezTo>
                  <a:cubicBezTo>
                    <a:pt x="69" y="86"/>
                    <a:pt x="72" y="83"/>
                    <a:pt x="74" y="79"/>
                  </a:cubicBezTo>
                  <a:cubicBezTo>
                    <a:pt x="76" y="74"/>
                    <a:pt x="76" y="68"/>
                    <a:pt x="74" y="64"/>
                  </a:cubicBezTo>
                  <a:cubicBezTo>
                    <a:pt x="72" y="60"/>
                    <a:pt x="68" y="56"/>
                    <a:pt x="69" y="52"/>
                  </a:cubicBezTo>
                  <a:cubicBezTo>
                    <a:pt x="70" y="48"/>
                    <a:pt x="74" y="47"/>
                    <a:pt x="77" y="48"/>
                  </a:cubicBezTo>
                  <a:cubicBezTo>
                    <a:pt x="81" y="48"/>
                    <a:pt x="83" y="50"/>
                    <a:pt x="86" y="52"/>
                  </a:cubicBezTo>
                  <a:cubicBezTo>
                    <a:pt x="86" y="46"/>
                    <a:pt x="86" y="40"/>
                    <a:pt x="87" y="34"/>
                  </a:cubicBezTo>
                  <a:cubicBezTo>
                    <a:pt x="89" y="29"/>
                    <a:pt x="92" y="23"/>
                    <a:pt x="97" y="20"/>
                  </a:cubicBezTo>
                  <a:cubicBezTo>
                    <a:pt x="101" y="17"/>
                    <a:pt x="105" y="17"/>
                    <a:pt x="109" y="17"/>
                  </a:cubicBezTo>
                  <a:cubicBezTo>
                    <a:pt x="113" y="19"/>
                    <a:pt x="113" y="19"/>
                    <a:pt x="113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23" y="23"/>
                    <a:pt x="123" y="23"/>
                    <a:pt x="123" y="23"/>
                  </a:cubicBezTo>
                  <a:cubicBezTo>
                    <a:pt x="123" y="23"/>
                    <a:pt x="124" y="16"/>
                    <a:pt x="113" y="8"/>
                  </a:cubicBezTo>
                </a:path>
              </a:pathLst>
            </a:custGeom>
            <a:solidFill>
              <a:srgbClr val="01020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0" name="Freeform 522">
              <a:extLst>
                <a:ext uri="{FF2B5EF4-FFF2-40B4-BE49-F238E27FC236}">
                  <a16:creationId xmlns:a16="http://schemas.microsoft.com/office/drawing/2014/main" id="{F3D3BC11-C4DB-46CB-99E2-967699DF936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04276" y="4021138"/>
              <a:ext cx="34925" cy="33338"/>
            </a:xfrm>
            <a:custGeom>
              <a:avLst/>
              <a:gdLst>
                <a:gd name="T0" fmla="*/ 20 w 22"/>
                <a:gd name="T1" fmla="*/ 0 h 21"/>
                <a:gd name="T2" fmla="*/ 0 w 22"/>
                <a:gd name="T3" fmla="*/ 9 h 21"/>
                <a:gd name="T4" fmla="*/ 4 w 22"/>
                <a:gd name="T5" fmla="*/ 21 h 21"/>
                <a:gd name="T6" fmla="*/ 22 w 22"/>
                <a:gd name="T7" fmla="*/ 13 h 21"/>
                <a:gd name="T8" fmla="*/ 20 w 22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1">
                  <a:moveTo>
                    <a:pt x="20" y="0"/>
                  </a:moveTo>
                  <a:lnTo>
                    <a:pt x="0" y="9"/>
                  </a:lnTo>
                  <a:lnTo>
                    <a:pt x="4" y="21"/>
                  </a:lnTo>
                  <a:lnTo>
                    <a:pt x="22" y="13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6C41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1" name="Freeform 523">
              <a:extLst>
                <a:ext uri="{FF2B5EF4-FFF2-40B4-BE49-F238E27FC236}">
                  <a16:creationId xmlns:a16="http://schemas.microsoft.com/office/drawing/2014/main" id="{52417D41-D481-4EA5-B527-35D05B35359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04276" y="4021138"/>
              <a:ext cx="34925" cy="33338"/>
            </a:xfrm>
            <a:custGeom>
              <a:avLst/>
              <a:gdLst>
                <a:gd name="T0" fmla="*/ 20 w 22"/>
                <a:gd name="T1" fmla="*/ 0 h 21"/>
                <a:gd name="T2" fmla="*/ 0 w 22"/>
                <a:gd name="T3" fmla="*/ 9 h 21"/>
                <a:gd name="T4" fmla="*/ 4 w 22"/>
                <a:gd name="T5" fmla="*/ 21 h 21"/>
                <a:gd name="T6" fmla="*/ 22 w 22"/>
                <a:gd name="T7" fmla="*/ 13 h 21"/>
                <a:gd name="T8" fmla="*/ 20 w 22"/>
                <a:gd name="T9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1">
                  <a:moveTo>
                    <a:pt x="20" y="0"/>
                  </a:moveTo>
                  <a:lnTo>
                    <a:pt x="0" y="9"/>
                  </a:lnTo>
                  <a:lnTo>
                    <a:pt x="4" y="21"/>
                  </a:lnTo>
                  <a:lnTo>
                    <a:pt x="22" y="13"/>
                  </a:lnTo>
                  <a:lnTo>
                    <a:pt x="20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2" name="Freeform 524">
              <a:extLst>
                <a:ext uri="{FF2B5EF4-FFF2-40B4-BE49-F238E27FC236}">
                  <a16:creationId xmlns:a16="http://schemas.microsoft.com/office/drawing/2014/main" id="{0B848819-B980-4600-A06B-EB6D43BB9B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23326" y="4005263"/>
              <a:ext cx="42863" cy="46038"/>
            </a:xfrm>
            <a:custGeom>
              <a:avLst/>
              <a:gdLst>
                <a:gd name="T0" fmla="*/ 11 w 13"/>
                <a:gd name="T1" fmla="*/ 5 h 14"/>
                <a:gd name="T2" fmla="*/ 9 w 13"/>
                <a:gd name="T3" fmla="*/ 12 h 14"/>
                <a:gd name="T4" fmla="*/ 1 w 13"/>
                <a:gd name="T5" fmla="*/ 9 h 14"/>
                <a:gd name="T6" fmla="*/ 4 w 13"/>
                <a:gd name="T7" fmla="*/ 1 h 14"/>
                <a:gd name="T8" fmla="*/ 11 w 13"/>
                <a:gd name="T9" fmla="*/ 5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4">
                  <a:moveTo>
                    <a:pt x="11" y="5"/>
                  </a:moveTo>
                  <a:cubicBezTo>
                    <a:pt x="13" y="8"/>
                    <a:pt x="12" y="11"/>
                    <a:pt x="9" y="12"/>
                  </a:cubicBezTo>
                  <a:cubicBezTo>
                    <a:pt x="6" y="14"/>
                    <a:pt x="3" y="12"/>
                    <a:pt x="1" y="9"/>
                  </a:cubicBezTo>
                  <a:cubicBezTo>
                    <a:pt x="0" y="6"/>
                    <a:pt x="1" y="3"/>
                    <a:pt x="4" y="1"/>
                  </a:cubicBezTo>
                  <a:cubicBezTo>
                    <a:pt x="6" y="0"/>
                    <a:pt x="10" y="2"/>
                    <a:pt x="11" y="5"/>
                  </a:cubicBezTo>
                </a:path>
              </a:pathLst>
            </a:custGeom>
            <a:solidFill>
              <a:srgbClr val="F9D009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3" name="Freeform 525">
              <a:extLst>
                <a:ext uri="{FF2B5EF4-FFF2-40B4-BE49-F238E27FC236}">
                  <a16:creationId xmlns:a16="http://schemas.microsoft.com/office/drawing/2014/main" id="{F7706638-4417-42BF-9F19-D847D325173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26501" y="4008438"/>
              <a:ext cx="36513" cy="39688"/>
            </a:xfrm>
            <a:custGeom>
              <a:avLst/>
              <a:gdLst>
                <a:gd name="T0" fmla="*/ 6 w 11"/>
                <a:gd name="T1" fmla="*/ 12 h 12"/>
                <a:gd name="T2" fmla="*/ 2 w 11"/>
                <a:gd name="T3" fmla="*/ 11 h 12"/>
                <a:gd name="T4" fmla="*/ 0 w 11"/>
                <a:gd name="T5" fmla="*/ 8 h 12"/>
                <a:gd name="T6" fmla="*/ 0 w 11"/>
                <a:gd name="T7" fmla="*/ 6 h 12"/>
                <a:gd name="T8" fmla="*/ 0 w 11"/>
                <a:gd name="T9" fmla="*/ 5 h 12"/>
                <a:gd name="T10" fmla="*/ 3 w 11"/>
                <a:gd name="T11" fmla="*/ 0 h 12"/>
                <a:gd name="T12" fmla="*/ 5 w 11"/>
                <a:gd name="T13" fmla="*/ 0 h 12"/>
                <a:gd name="T14" fmla="*/ 5 w 11"/>
                <a:gd name="T15" fmla="*/ 0 h 12"/>
                <a:gd name="T16" fmla="*/ 10 w 11"/>
                <a:gd name="T17" fmla="*/ 4 h 12"/>
                <a:gd name="T18" fmla="*/ 11 w 11"/>
                <a:gd name="T19" fmla="*/ 6 h 12"/>
                <a:gd name="T20" fmla="*/ 11 w 11"/>
                <a:gd name="T21" fmla="*/ 7 h 12"/>
                <a:gd name="T22" fmla="*/ 8 w 11"/>
                <a:gd name="T23" fmla="*/ 11 h 12"/>
                <a:gd name="T24" fmla="*/ 6 w 11"/>
                <a:gd name="T25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12">
                  <a:moveTo>
                    <a:pt x="6" y="12"/>
                  </a:moveTo>
                  <a:cubicBezTo>
                    <a:pt x="5" y="12"/>
                    <a:pt x="3" y="11"/>
                    <a:pt x="2" y="11"/>
                  </a:cubicBezTo>
                  <a:cubicBezTo>
                    <a:pt x="2" y="10"/>
                    <a:pt x="1" y="9"/>
                    <a:pt x="0" y="8"/>
                  </a:cubicBezTo>
                  <a:cubicBezTo>
                    <a:pt x="0" y="7"/>
                    <a:pt x="0" y="7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cubicBezTo>
                    <a:pt x="0" y="3"/>
                    <a:pt x="1" y="1"/>
                    <a:pt x="3" y="0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7" y="0"/>
                    <a:pt x="9" y="1"/>
                    <a:pt x="10" y="4"/>
                  </a:cubicBezTo>
                  <a:cubicBezTo>
                    <a:pt x="11" y="5"/>
                    <a:pt x="11" y="6"/>
                    <a:pt x="11" y="6"/>
                  </a:cubicBezTo>
                  <a:cubicBezTo>
                    <a:pt x="11" y="7"/>
                    <a:pt x="11" y="7"/>
                    <a:pt x="11" y="7"/>
                  </a:cubicBezTo>
                  <a:cubicBezTo>
                    <a:pt x="11" y="9"/>
                    <a:pt x="10" y="11"/>
                    <a:pt x="8" y="11"/>
                  </a:cubicBezTo>
                  <a:cubicBezTo>
                    <a:pt x="7" y="12"/>
                    <a:pt x="7" y="12"/>
                    <a:pt x="6" y="12"/>
                  </a:cubicBezTo>
                </a:path>
              </a:pathLst>
            </a:custGeom>
            <a:solidFill>
              <a:srgbClr val="BDA93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34" name="Freeform 526">
              <a:extLst>
                <a:ext uri="{FF2B5EF4-FFF2-40B4-BE49-F238E27FC236}">
                  <a16:creationId xmlns:a16="http://schemas.microsoft.com/office/drawing/2014/main" id="{A8B7EAAF-3E57-40C2-9A68-C395F30219D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826501" y="4011613"/>
              <a:ext cx="33338" cy="33338"/>
            </a:xfrm>
            <a:custGeom>
              <a:avLst/>
              <a:gdLst>
                <a:gd name="T0" fmla="*/ 9 w 10"/>
                <a:gd name="T1" fmla="*/ 3 h 10"/>
                <a:gd name="T2" fmla="*/ 7 w 10"/>
                <a:gd name="T3" fmla="*/ 9 h 10"/>
                <a:gd name="T4" fmla="*/ 2 w 10"/>
                <a:gd name="T5" fmla="*/ 7 h 10"/>
                <a:gd name="T6" fmla="*/ 3 w 10"/>
                <a:gd name="T7" fmla="*/ 1 h 10"/>
                <a:gd name="T8" fmla="*/ 9 w 10"/>
                <a:gd name="T9" fmla="*/ 3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0">
                  <a:moveTo>
                    <a:pt x="9" y="3"/>
                  </a:moveTo>
                  <a:cubicBezTo>
                    <a:pt x="10" y="6"/>
                    <a:pt x="9" y="8"/>
                    <a:pt x="7" y="9"/>
                  </a:cubicBezTo>
                  <a:cubicBezTo>
                    <a:pt x="5" y="10"/>
                    <a:pt x="3" y="9"/>
                    <a:pt x="2" y="7"/>
                  </a:cubicBezTo>
                  <a:cubicBezTo>
                    <a:pt x="0" y="4"/>
                    <a:pt x="1" y="2"/>
                    <a:pt x="3" y="1"/>
                  </a:cubicBezTo>
                  <a:cubicBezTo>
                    <a:pt x="5" y="0"/>
                    <a:pt x="8" y="1"/>
                    <a:pt x="9" y="3"/>
                  </a:cubicBezTo>
                </a:path>
              </a:pathLst>
            </a:custGeom>
            <a:solidFill>
              <a:srgbClr val="237D8E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grpSp>
          <p:nvGrpSpPr>
            <p:cNvPr id="335" name="Group 334">
              <a:extLst>
                <a:ext uri="{FF2B5EF4-FFF2-40B4-BE49-F238E27FC236}">
                  <a16:creationId xmlns:a16="http://schemas.microsoft.com/office/drawing/2014/main" id="{661DE0C5-7764-4326-AAFD-F85EAACDDDB8}"/>
                </a:ext>
              </a:extLst>
            </p:cNvPr>
            <p:cNvGrpSpPr/>
            <p:nvPr userDrawn="1"/>
          </p:nvGrpSpPr>
          <p:grpSpPr>
            <a:xfrm>
              <a:off x="7826375" y="2459038"/>
              <a:ext cx="339726" cy="68263"/>
              <a:chOff x="8142289" y="3282950"/>
              <a:chExt cx="339726" cy="68263"/>
            </a:xfrm>
          </p:grpSpPr>
          <p:sp>
            <p:nvSpPr>
              <p:cNvPr id="354" name="Line 407">
                <a:extLst>
                  <a:ext uri="{FF2B5EF4-FFF2-40B4-BE49-F238E27FC236}">
                    <a16:creationId xmlns:a16="http://schemas.microsoft.com/office/drawing/2014/main" id="{8AEF435A-F18C-4214-A0D3-7C1E5E478FF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55" name="Freeform 408">
                <a:extLst>
                  <a:ext uri="{FF2B5EF4-FFF2-40B4-BE49-F238E27FC236}">
                    <a16:creationId xmlns:a16="http://schemas.microsoft.com/office/drawing/2014/main" id="{4237AA74-A6E1-4FDE-BD1A-3AB8DE1FC959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36" name="Group 335">
              <a:extLst>
                <a:ext uri="{FF2B5EF4-FFF2-40B4-BE49-F238E27FC236}">
                  <a16:creationId xmlns:a16="http://schemas.microsoft.com/office/drawing/2014/main" id="{39270F96-41B2-45BB-89FD-D1205EE92155}"/>
                </a:ext>
              </a:extLst>
            </p:cNvPr>
            <p:cNvGrpSpPr/>
            <p:nvPr userDrawn="1"/>
          </p:nvGrpSpPr>
          <p:grpSpPr>
            <a:xfrm>
              <a:off x="7499351" y="3794126"/>
              <a:ext cx="339726" cy="68263"/>
              <a:chOff x="8142289" y="3282950"/>
              <a:chExt cx="339726" cy="68263"/>
            </a:xfrm>
          </p:grpSpPr>
          <p:sp>
            <p:nvSpPr>
              <p:cNvPr id="352" name="Line 407">
                <a:extLst>
                  <a:ext uri="{FF2B5EF4-FFF2-40B4-BE49-F238E27FC236}">
                    <a16:creationId xmlns:a16="http://schemas.microsoft.com/office/drawing/2014/main" id="{BAEB1F39-CE7D-45D9-A391-4C4DD4E6F15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53" name="Freeform 408">
                <a:extLst>
                  <a:ext uri="{FF2B5EF4-FFF2-40B4-BE49-F238E27FC236}">
                    <a16:creationId xmlns:a16="http://schemas.microsoft.com/office/drawing/2014/main" id="{28B302D6-1DAD-4924-BAF4-866C71936D34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37" name="Group 336">
              <a:extLst>
                <a:ext uri="{FF2B5EF4-FFF2-40B4-BE49-F238E27FC236}">
                  <a16:creationId xmlns:a16="http://schemas.microsoft.com/office/drawing/2014/main" id="{C2DAF2FA-E510-4BD4-8699-3404005C6871}"/>
                </a:ext>
              </a:extLst>
            </p:cNvPr>
            <p:cNvGrpSpPr/>
            <p:nvPr userDrawn="1"/>
          </p:nvGrpSpPr>
          <p:grpSpPr>
            <a:xfrm>
              <a:off x="7165976" y="4846004"/>
              <a:ext cx="339726" cy="68263"/>
              <a:chOff x="8142289" y="3282950"/>
              <a:chExt cx="339726" cy="68263"/>
            </a:xfrm>
          </p:grpSpPr>
          <p:sp>
            <p:nvSpPr>
              <p:cNvPr id="350" name="Line 407">
                <a:extLst>
                  <a:ext uri="{FF2B5EF4-FFF2-40B4-BE49-F238E27FC236}">
                    <a16:creationId xmlns:a16="http://schemas.microsoft.com/office/drawing/2014/main" id="{AE66197D-3068-4CCA-82F4-1816413A1D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51" name="Freeform 408">
                <a:extLst>
                  <a:ext uri="{FF2B5EF4-FFF2-40B4-BE49-F238E27FC236}">
                    <a16:creationId xmlns:a16="http://schemas.microsoft.com/office/drawing/2014/main" id="{36E5D7BC-9DCE-462F-9AE1-8F1B2ACC3C0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38" name="Group 337">
              <a:extLst>
                <a:ext uri="{FF2B5EF4-FFF2-40B4-BE49-F238E27FC236}">
                  <a16:creationId xmlns:a16="http://schemas.microsoft.com/office/drawing/2014/main" id="{79D8A821-806F-45FF-BDD3-A5E8AB86F447}"/>
                </a:ext>
              </a:extLst>
            </p:cNvPr>
            <p:cNvGrpSpPr/>
            <p:nvPr userDrawn="1"/>
          </p:nvGrpSpPr>
          <p:grpSpPr>
            <a:xfrm>
              <a:off x="10591801" y="2658904"/>
              <a:ext cx="339726" cy="68263"/>
              <a:chOff x="8142289" y="3282950"/>
              <a:chExt cx="339726" cy="68263"/>
            </a:xfrm>
          </p:grpSpPr>
          <p:sp>
            <p:nvSpPr>
              <p:cNvPr id="348" name="Line 407">
                <a:extLst>
                  <a:ext uri="{FF2B5EF4-FFF2-40B4-BE49-F238E27FC236}">
                    <a16:creationId xmlns:a16="http://schemas.microsoft.com/office/drawing/2014/main" id="{8E01487D-EE9D-408B-ACE0-5C9E7113EC5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49" name="Freeform 408">
                <a:extLst>
                  <a:ext uri="{FF2B5EF4-FFF2-40B4-BE49-F238E27FC236}">
                    <a16:creationId xmlns:a16="http://schemas.microsoft.com/office/drawing/2014/main" id="{C3C9AD94-1179-45B7-81BA-14E2713C1E67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39" name="Group 338">
              <a:extLst>
                <a:ext uri="{FF2B5EF4-FFF2-40B4-BE49-F238E27FC236}">
                  <a16:creationId xmlns:a16="http://schemas.microsoft.com/office/drawing/2014/main" id="{D83811D6-44D2-4D6E-A398-55754530B71E}"/>
                </a:ext>
              </a:extLst>
            </p:cNvPr>
            <p:cNvGrpSpPr/>
            <p:nvPr userDrawn="1"/>
          </p:nvGrpSpPr>
          <p:grpSpPr>
            <a:xfrm>
              <a:off x="9926638" y="2276476"/>
              <a:ext cx="339726" cy="68263"/>
              <a:chOff x="8142289" y="3282950"/>
              <a:chExt cx="339726" cy="68263"/>
            </a:xfrm>
          </p:grpSpPr>
          <p:sp>
            <p:nvSpPr>
              <p:cNvPr id="346" name="Line 407">
                <a:extLst>
                  <a:ext uri="{FF2B5EF4-FFF2-40B4-BE49-F238E27FC236}">
                    <a16:creationId xmlns:a16="http://schemas.microsoft.com/office/drawing/2014/main" id="{0A5EAC9F-1F7A-4D25-9E41-185EF2D2F25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47" name="Freeform 408">
                <a:extLst>
                  <a:ext uri="{FF2B5EF4-FFF2-40B4-BE49-F238E27FC236}">
                    <a16:creationId xmlns:a16="http://schemas.microsoft.com/office/drawing/2014/main" id="{E5481F28-17C8-4FCB-9C16-5149CB4DCFE0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40" name="Group 339">
              <a:extLst>
                <a:ext uri="{FF2B5EF4-FFF2-40B4-BE49-F238E27FC236}">
                  <a16:creationId xmlns:a16="http://schemas.microsoft.com/office/drawing/2014/main" id="{7D70120E-ED23-4B27-8473-58754B756EC0}"/>
                </a:ext>
              </a:extLst>
            </p:cNvPr>
            <p:cNvGrpSpPr/>
            <p:nvPr userDrawn="1"/>
          </p:nvGrpSpPr>
          <p:grpSpPr>
            <a:xfrm>
              <a:off x="10887396" y="2098675"/>
              <a:ext cx="339726" cy="68263"/>
              <a:chOff x="8142289" y="3282950"/>
              <a:chExt cx="339726" cy="68263"/>
            </a:xfrm>
          </p:grpSpPr>
          <p:sp>
            <p:nvSpPr>
              <p:cNvPr id="344" name="Line 407">
                <a:extLst>
                  <a:ext uri="{FF2B5EF4-FFF2-40B4-BE49-F238E27FC236}">
                    <a16:creationId xmlns:a16="http://schemas.microsoft.com/office/drawing/2014/main" id="{A329EFB8-D6F3-4277-9AA2-8AFA87FE63DD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45" name="Freeform 408">
                <a:extLst>
                  <a:ext uri="{FF2B5EF4-FFF2-40B4-BE49-F238E27FC236}">
                    <a16:creationId xmlns:a16="http://schemas.microsoft.com/office/drawing/2014/main" id="{C5FB7E8F-C26A-4C77-BB88-6295D9E2A25F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  <p:grpSp>
          <p:nvGrpSpPr>
            <p:cNvPr id="341" name="Group 340">
              <a:extLst>
                <a:ext uri="{FF2B5EF4-FFF2-40B4-BE49-F238E27FC236}">
                  <a16:creationId xmlns:a16="http://schemas.microsoft.com/office/drawing/2014/main" id="{916D1855-9AC6-456F-81E1-DE390FD14D2E}"/>
                </a:ext>
              </a:extLst>
            </p:cNvPr>
            <p:cNvGrpSpPr/>
            <p:nvPr userDrawn="1"/>
          </p:nvGrpSpPr>
          <p:grpSpPr>
            <a:xfrm>
              <a:off x="10082213" y="5467986"/>
              <a:ext cx="339726" cy="68263"/>
              <a:chOff x="8142289" y="3282950"/>
              <a:chExt cx="339726" cy="68263"/>
            </a:xfrm>
          </p:grpSpPr>
          <p:sp>
            <p:nvSpPr>
              <p:cNvPr id="342" name="Line 407">
                <a:extLst>
                  <a:ext uri="{FF2B5EF4-FFF2-40B4-BE49-F238E27FC236}">
                    <a16:creationId xmlns:a16="http://schemas.microsoft.com/office/drawing/2014/main" id="{C6809B60-43CC-44CC-84F8-249428EF6A9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343" name="Freeform 408">
                <a:extLst>
                  <a:ext uri="{FF2B5EF4-FFF2-40B4-BE49-F238E27FC236}">
                    <a16:creationId xmlns:a16="http://schemas.microsoft.com/office/drawing/2014/main" id="{DCFF20B9-DBB7-4A6A-A0AE-39832BFCA2E6}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5955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21959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5910741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206500"/>
            <a:ext cx="7885510" cy="469900"/>
          </a:xfrm>
        </p:spPr>
        <p:txBody>
          <a:bodyPr anchor="b" anchorCtr="0"/>
          <a:lstStyle>
            <a:lvl1pPr>
              <a:defRPr lang="en-GB" sz="21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4436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 bwMode="gray"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4055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206500"/>
            <a:ext cx="7885510" cy="469900"/>
          </a:xfrm>
        </p:spPr>
        <p:txBody>
          <a:bodyPr anchor="b" anchorCtr="0"/>
          <a:lstStyle>
            <a:lvl1pPr>
              <a:defRPr lang="en-GB" sz="21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39046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989137"/>
            <a:ext cx="3808810" cy="41878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1062" y="1989137"/>
            <a:ext cx="3824288" cy="41878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206500"/>
            <a:ext cx="7885510" cy="469900"/>
          </a:xfrm>
        </p:spPr>
        <p:txBody>
          <a:bodyPr anchor="b" anchorCtr="0"/>
          <a:lstStyle>
            <a:lvl1pPr>
              <a:defRPr lang="en-GB" sz="21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935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989137"/>
            <a:ext cx="2552700" cy="41878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28650" y="1206500"/>
            <a:ext cx="7885510" cy="469900"/>
          </a:xfrm>
        </p:spPr>
        <p:txBody>
          <a:bodyPr anchor="b" anchorCtr="0"/>
          <a:lstStyle>
            <a:lvl1pPr>
              <a:defRPr lang="en-GB" sz="2100" b="0" kern="12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GB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3295055" y="1989137"/>
            <a:ext cx="2552700" cy="41878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5"/>
          </p:nvPr>
        </p:nvSpPr>
        <p:spPr>
          <a:xfrm>
            <a:off x="5961460" y="1989137"/>
            <a:ext cx="2552700" cy="4187825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80195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690" userDrawn="1">
          <p15:clr>
            <a:srgbClr val="FBAE40"/>
          </p15:clr>
        </p15:guide>
        <p15:guide id="2" pos="3750" userDrawn="1">
          <p15:clr>
            <a:srgbClr val="FBAE40"/>
          </p15:clr>
        </p15:guide>
        <p15:guide id="3" pos="2016" userDrawn="1">
          <p15:clr>
            <a:srgbClr val="FBAE40"/>
          </p15:clr>
        </p15:guide>
        <p15:guide id="4" pos="207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inuation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" charset="0"/>
                <a:ea typeface="Raleway" charset="0"/>
                <a:cs typeface="Raleway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126296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inuation Slide_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Raleway" charset="0"/>
                <a:ea typeface="Raleway" charset="0"/>
                <a:cs typeface="Raleway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28650" y="1989138"/>
            <a:ext cx="7886700" cy="373062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209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238865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779217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222854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8403529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66476734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9804891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02601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06885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433DE-F439-4D0B-86D8-AFD1B3CFA10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10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50" r:id="rId14"/>
    <p:sldLayoutId id="2147483652" r:id="rId15"/>
    <p:sldLayoutId id="2147483662" r:id="rId16"/>
    <p:sldLayoutId id="2147483671" r:id="rId17"/>
    <p:sldLayoutId id="2147483672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253" userDrawn="1">
          <p15:clr>
            <a:srgbClr val="F26B43"/>
          </p15:clr>
        </p15:guide>
        <p15:guide id="2" orient="horz" pos="3894" userDrawn="1">
          <p15:clr>
            <a:srgbClr val="F26B43"/>
          </p15:clr>
        </p15:guide>
        <p15:guide id="3" orient="horz" pos="744" userDrawn="1">
          <p15:clr>
            <a:srgbClr val="F26B43"/>
          </p15:clr>
        </p15:guide>
        <p15:guide id="4" orient="horz" pos="228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pos="396" userDrawn="1">
          <p15:clr>
            <a:srgbClr val="F26B43"/>
          </p15:clr>
        </p15:guide>
        <p15:guide id="7" pos="5363" userDrawn="1">
          <p15:clr>
            <a:srgbClr val="F26B43"/>
          </p15:clr>
        </p15:guide>
        <p15:guide id="8" pos="2955" userDrawn="1">
          <p15:clr>
            <a:srgbClr val="F26B43"/>
          </p15:clr>
        </p15:guide>
        <p15:guide id="9" pos="2795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28650" y="1959773"/>
            <a:ext cx="3808810" cy="1746647"/>
          </a:xfrm>
        </p:spPr>
        <p:txBody>
          <a:bodyPr>
            <a:noAutofit/>
          </a:bodyPr>
          <a:lstStyle/>
          <a:p>
            <a:pPr algn="l"/>
            <a:r>
              <a:rPr lang="en-GB" sz="5400" b="1" dirty="0">
                <a:solidFill>
                  <a:srgbClr val="B9235E"/>
                </a:solidFill>
              </a:rPr>
              <a:t>Machine Learning for Actuaries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2" y="4250188"/>
            <a:ext cx="4062413" cy="265658"/>
          </a:xfrm>
        </p:spPr>
        <p:txBody>
          <a:bodyPr>
            <a:noAutofit/>
          </a:bodyPr>
          <a:lstStyle/>
          <a:p>
            <a:pPr algn="l"/>
            <a:r>
              <a:rPr lang="en-GB" sz="2000" b="1" dirty="0">
                <a:solidFill>
                  <a:schemeClr val="accent2"/>
                </a:solidFill>
                <a:latin typeface="+mj-lt"/>
              </a:rPr>
              <a:t>Valerie du Preez</a:t>
            </a:r>
          </a:p>
          <a:p>
            <a:pPr algn="l"/>
            <a:r>
              <a:rPr lang="en-GB" sz="2000" b="1" dirty="0">
                <a:solidFill>
                  <a:schemeClr val="accent2"/>
                </a:solidFill>
                <a:latin typeface="+mj-lt"/>
              </a:rPr>
              <a:t>Steven Perkins</a:t>
            </a:r>
          </a:p>
          <a:p>
            <a:pPr algn="l"/>
            <a:endParaRPr lang="en-GB" sz="2000" b="1" dirty="0">
              <a:solidFill>
                <a:schemeClr val="accent2"/>
              </a:solidFill>
              <a:latin typeface="+mj-lt"/>
            </a:endParaRPr>
          </a:p>
          <a:p>
            <a:pPr algn="l"/>
            <a:r>
              <a:rPr lang="en-GB" sz="2000" b="1" dirty="0">
                <a:solidFill>
                  <a:schemeClr val="accent2"/>
                </a:solidFill>
                <a:latin typeface="+mj-lt"/>
              </a:rPr>
              <a:t>16 July 2018</a:t>
            </a:r>
          </a:p>
        </p:txBody>
      </p:sp>
    </p:spTree>
    <p:extLst>
      <p:ext uri="{BB962C8B-B14F-4D97-AF65-F5344CB8AC3E}">
        <p14:creationId xmlns:p14="http://schemas.microsoft.com/office/powerpoint/2010/main" val="4277154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9246" y="2349102"/>
            <a:ext cx="3808215" cy="769654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7" tIns="48977" rIns="48977" bIns="48977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Research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8650" y="3321738"/>
            <a:ext cx="3808810" cy="769654"/>
          </a:xfrm>
          <a:prstGeom prst="rect">
            <a:avLst/>
          </a:prstGeom>
          <a:solidFill>
            <a:schemeClr val="accent6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7" tIns="48977" rIns="48977" bIns="48977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New Areas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9235E"/>
                </a:solidFill>
              </a:rPr>
              <a:t>Working Party Overview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ABC04E-765B-43CD-99F7-BD23851D570E}" type="slidenum">
              <a:rPr lang="en-GB" noProof="0" smtClean="0">
                <a:solidFill>
                  <a:schemeClr val="accent6"/>
                </a:solidFill>
                <a:latin typeface="+mj-lt"/>
              </a:rPr>
              <a:pPr/>
              <a:t>2</a:t>
            </a:fld>
            <a:endParaRPr lang="en-GB" noProof="0" dirty="0">
              <a:solidFill>
                <a:schemeClr val="accent6"/>
              </a:solidFill>
              <a:latin typeface="+mj-lt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691063" y="2349105"/>
            <a:ext cx="3824883" cy="769654"/>
          </a:xfrm>
          <a:prstGeom prst="rect">
            <a:avLst/>
          </a:prstGeom>
          <a:solidFill>
            <a:srgbClr val="B9235E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7" tIns="48977" rIns="48977" bIns="48977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New Approaches</a:t>
            </a:r>
          </a:p>
        </p:txBody>
      </p:sp>
      <p:sp>
        <p:nvSpPr>
          <p:cNvPr id="4" name="Rectangle 3"/>
          <p:cNvSpPr/>
          <p:nvPr/>
        </p:nvSpPr>
        <p:spPr>
          <a:xfrm>
            <a:off x="628650" y="4876888"/>
            <a:ext cx="7885510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GB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</a:rPr>
              <a:t>The views expressed in this presentation are those of the presenters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91066" y="3321741"/>
            <a:ext cx="3823097" cy="769654"/>
          </a:xfrm>
          <a:prstGeom prst="rect">
            <a:avLst/>
          </a:prstGeom>
          <a:solidFill>
            <a:srgbClr val="30A2B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977" tIns="48977" rIns="48977" bIns="48977" rtlCol="0" anchor="ctr"/>
          <a:lstStyle/>
          <a:p>
            <a:pPr algn="ctr"/>
            <a:r>
              <a:rPr lang="en-GB" b="1" dirty="0">
                <a:solidFill>
                  <a:schemeClr val="bg1"/>
                </a:solidFill>
                <a:latin typeface="+mj-lt"/>
              </a:rPr>
              <a:t>Professional Implications</a:t>
            </a:r>
          </a:p>
        </p:txBody>
      </p:sp>
      <p:grpSp>
        <p:nvGrpSpPr>
          <p:cNvPr id="71" name="Group 70"/>
          <p:cNvGrpSpPr/>
          <p:nvPr/>
        </p:nvGrpSpPr>
        <p:grpSpPr>
          <a:xfrm>
            <a:off x="5509848" y="5561907"/>
            <a:ext cx="2664403" cy="2848010"/>
            <a:chOff x="2409612" y="7452920"/>
            <a:chExt cx="1176605" cy="1257686"/>
          </a:xfrm>
        </p:grpSpPr>
        <p:sp>
          <p:nvSpPr>
            <p:cNvPr id="72" name="Freeform 45"/>
            <p:cNvSpPr>
              <a:spLocks/>
            </p:cNvSpPr>
            <p:nvPr userDrawn="1"/>
          </p:nvSpPr>
          <p:spPr bwMode="auto">
            <a:xfrm>
              <a:off x="2848954" y="7777241"/>
              <a:ext cx="50911" cy="86737"/>
            </a:xfrm>
            <a:custGeom>
              <a:avLst/>
              <a:gdLst>
                <a:gd name="T0" fmla="*/ 4 w 27"/>
                <a:gd name="T1" fmla="*/ 46 h 46"/>
                <a:gd name="T2" fmla="*/ 0 w 27"/>
                <a:gd name="T3" fmla="*/ 42 h 46"/>
                <a:gd name="T4" fmla="*/ 21 w 27"/>
                <a:gd name="T5" fmla="*/ 23 h 46"/>
                <a:gd name="T6" fmla="*/ 0 w 27"/>
                <a:gd name="T7" fmla="*/ 4 h 46"/>
                <a:gd name="T8" fmla="*/ 4 w 27"/>
                <a:gd name="T9" fmla="*/ 0 h 46"/>
                <a:gd name="T10" fmla="*/ 27 w 27"/>
                <a:gd name="T11" fmla="*/ 23 h 46"/>
                <a:gd name="T12" fmla="*/ 4 w 27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6">
                  <a:moveTo>
                    <a:pt x="4" y="46"/>
                  </a:moveTo>
                  <a:lnTo>
                    <a:pt x="0" y="42"/>
                  </a:lnTo>
                  <a:lnTo>
                    <a:pt x="21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6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3" name="Freeform 46"/>
            <p:cNvSpPr>
              <a:spLocks/>
            </p:cNvSpPr>
            <p:nvPr userDrawn="1"/>
          </p:nvSpPr>
          <p:spPr bwMode="auto">
            <a:xfrm>
              <a:off x="2848954" y="7777241"/>
              <a:ext cx="50911" cy="86737"/>
            </a:xfrm>
            <a:custGeom>
              <a:avLst/>
              <a:gdLst>
                <a:gd name="T0" fmla="*/ 4 w 27"/>
                <a:gd name="T1" fmla="*/ 46 h 46"/>
                <a:gd name="T2" fmla="*/ 0 w 27"/>
                <a:gd name="T3" fmla="*/ 42 h 46"/>
                <a:gd name="T4" fmla="*/ 21 w 27"/>
                <a:gd name="T5" fmla="*/ 23 h 46"/>
                <a:gd name="T6" fmla="*/ 0 w 27"/>
                <a:gd name="T7" fmla="*/ 4 h 46"/>
                <a:gd name="T8" fmla="*/ 4 w 27"/>
                <a:gd name="T9" fmla="*/ 0 h 46"/>
                <a:gd name="T10" fmla="*/ 27 w 27"/>
                <a:gd name="T11" fmla="*/ 23 h 46"/>
                <a:gd name="T12" fmla="*/ 4 w 27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6">
                  <a:moveTo>
                    <a:pt x="4" y="46"/>
                  </a:moveTo>
                  <a:lnTo>
                    <a:pt x="0" y="42"/>
                  </a:lnTo>
                  <a:lnTo>
                    <a:pt x="21" y="23"/>
                  </a:lnTo>
                  <a:lnTo>
                    <a:pt x="0" y="4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4" name="Rectangle 266"/>
            <p:cNvSpPr>
              <a:spLocks noChangeArrowheads="1"/>
            </p:cNvSpPr>
            <p:nvPr userDrawn="1"/>
          </p:nvSpPr>
          <p:spPr bwMode="auto">
            <a:xfrm>
              <a:off x="2720733" y="7452920"/>
              <a:ext cx="680697" cy="437456"/>
            </a:xfrm>
            <a:prstGeom prst="rect">
              <a:avLst/>
            </a:prstGeom>
            <a:solidFill>
              <a:srgbClr val="818B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5" name="Freeform 267"/>
            <p:cNvSpPr>
              <a:spLocks noEditPoints="1"/>
            </p:cNvSpPr>
            <p:nvPr userDrawn="1"/>
          </p:nvSpPr>
          <p:spPr bwMode="auto">
            <a:xfrm>
              <a:off x="2735818" y="7468005"/>
              <a:ext cx="650528" cy="407287"/>
            </a:xfrm>
            <a:custGeom>
              <a:avLst/>
              <a:gdLst>
                <a:gd name="T0" fmla="*/ 339 w 345"/>
                <a:gd name="T1" fmla="*/ 210 h 216"/>
                <a:gd name="T2" fmla="*/ 339 w 345"/>
                <a:gd name="T3" fmla="*/ 6 h 216"/>
                <a:gd name="T4" fmla="*/ 6 w 345"/>
                <a:gd name="T5" fmla="*/ 6 h 216"/>
                <a:gd name="T6" fmla="*/ 6 w 345"/>
                <a:gd name="T7" fmla="*/ 210 h 216"/>
                <a:gd name="T8" fmla="*/ 339 w 345"/>
                <a:gd name="T9" fmla="*/ 210 h 216"/>
                <a:gd name="T10" fmla="*/ 345 w 345"/>
                <a:gd name="T11" fmla="*/ 216 h 216"/>
                <a:gd name="T12" fmla="*/ 0 w 345"/>
                <a:gd name="T13" fmla="*/ 216 h 216"/>
                <a:gd name="T14" fmla="*/ 0 w 345"/>
                <a:gd name="T15" fmla="*/ 0 h 216"/>
                <a:gd name="T16" fmla="*/ 345 w 345"/>
                <a:gd name="T17" fmla="*/ 0 h 216"/>
                <a:gd name="T18" fmla="*/ 345 w 345"/>
                <a:gd name="T1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216">
                  <a:moveTo>
                    <a:pt x="339" y="210"/>
                  </a:moveTo>
                  <a:lnTo>
                    <a:pt x="339" y="6"/>
                  </a:lnTo>
                  <a:lnTo>
                    <a:pt x="6" y="6"/>
                  </a:lnTo>
                  <a:lnTo>
                    <a:pt x="6" y="210"/>
                  </a:lnTo>
                  <a:lnTo>
                    <a:pt x="339" y="210"/>
                  </a:lnTo>
                  <a:close/>
                  <a:moveTo>
                    <a:pt x="345" y="216"/>
                  </a:moveTo>
                  <a:lnTo>
                    <a:pt x="0" y="216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216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6" name="Freeform 268"/>
            <p:cNvSpPr>
              <a:spLocks noEditPoints="1"/>
            </p:cNvSpPr>
            <p:nvPr userDrawn="1"/>
          </p:nvSpPr>
          <p:spPr bwMode="auto">
            <a:xfrm>
              <a:off x="2735818" y="7468005"/>
              <a:ext cx="650528" cy="407287"/>
            </a:xfrm>
            <a:custGeom>
              <a:avLst/>
              <a:gdLst>
                <a:gd name="T0" fmla="*/ 339 w 345"/>
                <a:gd name="T1" fmla="*/ 210 h 216"/>
                <a:gd name="T2" fmla="*/ 339 w 345"/>
                <a:gd name="T3" fmla="*/ 6 h 216"/>
                <a:gd name="T4" fmla="*/ 6 w 345"/>
                <a:gd name="T5" fmla="*/ 6 h 216"/>
                <a:gd name="T6" fmla="*/ 6 w 345"/>
                <a:gd name="T7" fmla="*/ 210 h 216"/>
                <a:gd name="T8" fmla="*/ 339 w 345"/>
                <a:gd name="T9" fmla="*/ 210 h 216"/>
                <a:gd name="T10" fmla="*/ 345 w 345"/>
                <a:gd name="T11" fmla="*/ 216 h 216"/>
                <a:gd name="T12" fmla="*/ 0 w 345"/>
                <a:gd name="T13" fmla="*/ 216 h 216"/>
                <a:gd name="T14" fmla="*/ 0 w 345"/>
                <a:gd name="T15" fmla="*/ 0 h 216"/>
                <a:gd name="T16" fmla="*/ 345 w 345"/>
                <a:gd name="T17" fmla="*/ 0 h 216"/>
                <a:gd name="T18" fmla="*/ 345 w 345"/>
                <a:gd name="T19" fmla="*/ 216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45" h="216">
                  <a:moveTo>
                    <a:pt x="339" y="210"/>
                  </a:moveTo>
                  <a:lnTo>
                    <a:pt x="339" y="6"/>
                  </a:lnTo>
                  <a:lnTo>
                    <a:pt x="6" y="6"/>
                  </a:lnTo>
                  <a:lnTo>
                    <a:pt x="6" y="210"/>
                  </a:lnTo>
                  <a:lnTo>
                    <a:pt x="339" y="210"/>
                  </a:lnTo>
                  <a:moveTo>
                    <a:pt x="345" y="216"/>
                  </a:moveTo>
                  <a:lnTo>
                    <a:pt x="0" y="216"/>
                  </a:lnTo>
                  <a:lnTo>
                    <a:pt x="0" y="0"/>
                  </a:lnTo>
                  <a:lnTo>
                    <a:pt x="345" y="0"/>
                  </a:lnTo>
                  <a:lnTo>
                    <a:pt x="345" y="21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7" name="Freeform 269"/>
            <p:cNvSpPr>
              <a:spLocks/>
            </p:cNvSpPr>
            <p:nvPr userDrawn="1"/>
          </p:nvSpPr>
          <p:spPr bwMode="auto">
            <a:xfrm>
              <a:off x="2630225" y="7890376"/>
              <a:ext cx="865485" cy="137648"/>
            </a:xfrm>
            <a:custGeom>
              <a:avLst/>
              <a:gdLst>
                <a:gd name="T0" fmla="*/ 409 w 459"/>
                <a:gd name="T1" fmla="*/ 0 h 73"/>
                <a:gd name="T2" fmla="*/ 50 w 459"/>
                <a:gd name="T3" fmla="*/ 0 h 73"/>
                <a:gd name="T4" fmla="*/ 0 w 459"/>
                <a:gd name="T5" fmla="*/ 48 h 73"/>
                <a:gd name="T6" fmla="*/ 0 w 459"/>
                <a:gd name="T7" fmla="*/ 73 h 73"/>
                <a:gd name="T8" fmla="*/ 459 w 459"/>
                <a:gd name="T9" fmla="*/ 73 h 73"/>
                <a:gd name="T10" fmla="*/ 459 w 459"/>
                <a:gd name="T11" fmla="*/ 48 h 73"/>
                <a:gd name="T12" fmla="*/ 409 w 459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73">
                  <a:moveTo>
                    <a:pt x="409" y="0"/>
                  </a:moveTo>
                  <a:lnTo>
                    <a:pt x="50" y="0"/>
                  </a:lnTo>
                  <a:lnTo>
                    <a:pt x="0" y="48"/>
                  </a:lnTo>
                  <a:lnTo>
                    <a:pt x="0" y="73"/>
                  </a:lnTo>
                  <a:lnTo>
                    <a:pt x="459" y="73"/>
                  </a:lnTo>
                  <a:lnTo>
                    <a:pt x="459" y="48"/>
                  </a:lnTo>
                  <a:lnTo>
                    <a:pt x="409" y="0"/>
                  </a:lnTo>
                  <a:close/>
                </a:path>
              </a:pathLst>
            </a:custGeom>
            <a:solidFill>
              <a:srgbClr val="818B9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8" name="Freeform 270"/>
            <p:cNvSpPr>
              <a:spLocks/>
            </p:cNvSpPr>
            <p:nvPr userDrawn="1"/>
          </p:nvSpPr>
          <p:spPr bwMode="auto">
            <a:xfrm>
              <a:off x="2630225" y="7890376"/>
              <a:ext cx="865485" cy="137648"/>
            </a:xfrm>
            <a:custGeom>
              <a:avLst/>
              <a:gdLst>
                <a:gd name="T0" fmla="*/ 409 w 459"/>
                <a:gd name="T1" fmla="*/ 0 h 73"/>
                <a:gd name="T2" fmla="*/ 50 w 459"/>
                <a:gd name="T3" fmla="*/ 0 h 73"/>
                <a:gd name="T4" fmla="*/ 0 w 459"/>
                <a:gd name="T5" fmla="*/ 48 h 73"/>
                <a:gd name="T6" fmla="*/ 0 w 459"/>
                <a:gd name="T7" fmla="*/ 73 h 73"/>
                <a:gd name="T8" fmla="*/ 459 w 459"/>
                <a:gd name="T9" fmla="*/ 73 h 73"/>
                <a:gd name="T10" fmla="*/ 459 w 459"/>
                <a:gd name="T11" fmla="*/ 48 h 73"/>
                <a:gd name="T12" fmla="*/ 409 w 459"/>
                <a:gd name="T13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9" h="73">
                  <a:moveTo>
                    <a:pt x="409" y="0"/>
                  </a:moveTo>
                  <a:lnTo>
                    <a:pt x="50" y="0"/>
                  </a:lnTo>
                  <a:lnTo>
                    <a:pt x="0" y="48"/>
                  </a:lnTo>
                  <a:lnTo>
                    <a:pt x="0" y="73"/>
                  </a:lnTo>
                  <a:lnTo>
                    <a:pt x="459" y="73"/>
                  </a:lnTo>
                  <a:lnTo>
                    <a:pt x="459" y="48"/>
                  </a:lnTo>
                  <a:lnTo>
                    <a:pt x="40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1" name="Freeform 273"/>
            <p:cNvSpPr>
              <a:spLocks/>
            </p:cNvSpPr>
            <p:nvPr userDrawn="1"/>
          </p:nvSpPr>
          <p:spPr bwMode="auto">
            <a:xfrm>
              <a:off x="2724504" y="7890376"/>
              <a:ext cx="771205" cy="137648"/>
            </a:xfrm>
            <a:custGeom>
              <a:avLst/>
              <a:gdLst>
                <a:gd name="T0" fmla="*/ 409 w 409"/>
                <a:gd name="T1" fmla="*/ 73 h 73"/>
                <a:gd name="T2" fmla="*/ 245 w 409"/>
                <a:gd name="T3" fmla="*/ 73 h 73"/>
                <a:gd name="T4" fmla="*/ 195 w 409"/>
                <a:gd name="T5" fmla="*/ 48 h 73"/>
                <a:gd name="T6" fmla="*/ 391 w 409"/>
                <a:gd name="T7" fmla="*/ 48 h 73"/>
                <a:gd name="T8" fmla="*/ 353 w 409"/>
                <a:gd name="T9" fmla="*/ 9 h 73"/>
                <a:gd name="T10" fmla="*/ 31 w 409"/>
                <a:gd name="T11" fmla="*/ 9 h 73"/>
                <a:gd name="T12" fmla="*/ 0 w 409"/>
                <a:gd name="T13" fmla="*/ 0 h 73"/>
                <a:gd name="T14" fmla="*/ 359 w 409"/>
                <a:gd name="T15" fmla="*/ 0 h 73"/>
                <a:gd name="T16" fmla="*/ 409 w 409"/>
                <a:gd name="T17" fmla="*/ 48 h 73"/>
                <a:gd name="T18" fmla="*/ 409 w 409"/>
                <a:gd name="T1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9" h="73">
                  <a:moveTo>
                    <a:pt x="409" y="73"/>
                  </a:moveTo>
                  <a:lnTo>
                    <a:pt x="245" y="73"/>
                  </a:lnTo>
                  <a:lnTo>
                    <a:pt x="195" y="48"/>
                  </a:lnTo>
                  <a:lnTo>
                    <a:pt x="391" y="48"/>
                  </a:lnTo>
                  <a:lnTo>
                    <a:pt x="353" y="9"/>
                  </a:lnTo>
                  <a:lnTo>
                    <a:pt x="31" y="9"/>
                  </a:lnTo>
                  <a:lnTo>
                    <a:pt x="0" y="0"/>
                  </a:lnTo>
                  <a:lnTo>
                    <a:pt x="359" y="0"/>
                  </a:lnTo>
                  <a:lnTo>
                    <a:pt x="409" y="48"/>
                  </a:lnTo>
                  <a:lnTo>
                    <a:pt x="409" y="73"/>
                  </a:lnTo>
                  <a:close/>
                </a:path>
              </a:pathLst>
            </a:custGeom>
            <a:solidFill>
              <a:srgbClr val="757E8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2" name="Freeform 274"/>
            <p:cNvSpPr>
              <a:spLocks/>
            </p:cNvSpPr>
            <p:nvPr userDrawn="1"/>
          </p:nvSpPr>
          <p:spPr bwMode="auto">
            <a:xfrm>
              <a:off x="2724504" y="7890376"/>
              <a:ext cx="771205" cy="137648"/>
            </a:xfrm>
            <a:custGeom>
              <a:avLst/>
              <a:gdLst>
                <a:gd name="T0" fmla="*/ 409 w 409"/>
                <a:gd name="T1" fmla="*/ 73 h 73"/>
                <a:gd name="T2" fmla="*/ 245 w 409"/>
                <a:gd name="T3" fmla="*/ 73 h 73"/>
                <a:gd name="T4" fmla="*/ 195 w 409"/>
                <a:gd name="T5" fmla="*/ 48 h 73"/>
                <a:gd name="T6" fmla="*/ 391 w 409"/>
                <a:gd name="T7" fmla="*/ 48 h 73"/>
                <a:gd name="T8" fmla="*/ 353 w 409"/>
                <a:gd name="T9" fmla="*/ 9 h 73"/>
                <a:gd name="T10" fmla="*/ 31 w 409"/>
                <a:gd name="T11" fmla="*/ 9 h 73"/>
                <a:gd name="T12" fmla="*/ 0 w 409"/>
                <a:gd name="T13" fmla="*/ 0 h 73"/>
                <a:gd name="T14" fmla="*/ 359 w 409"/>
                <a:gd name="T15" fmla="*/ 0 h 73"/>
                <a:gd name="T16" fmla="*/ 409 w 409"/>
                <a:gd name="T17" fmla="*/ 48 h 73"/>
                <a:gd name="T18" fmla="*/ 409 w 409"/>
                <a:gd name="T19" fmla="*/ 73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09" h="73">
                  <a:moveTo>
                    <a:pt x="409" y="73"/>
                  </a:moveTo>
                  <a:lnTo>
                    <a:pt x="245" y="73"/>
                  </a:lnTo>
                  <a:lnTo>
                    <a:pt x="195" y="48"/>
                  </a:lnTo>
                  <a:lnTo>
                    <a:pt x="391" y="48"/>
                  </a:lnTo>
                  <a:lnTo>
                    <a:pt x="353" y="9"/>
                  </a:lnTo>
                  <a:lnTo>
                    <a:pt x="31" y="9"/>
                  </a:lnTo>
                  <a:lnTo>
                    <a:pt x="0" y="0"/>
                  </a:lnTo>
                  <a:lnTo>
                    <a:pt x="359" y="0"/>
                  </a:lnTo>
                  <a:lnTo>
                    <a:pt x="409" y="48"/>
                  </a:lnTo>
                  <a:lnTo>
                    <a:pt x="409" y="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3" name="Rectangle 275"/>
            <p:cNvSpPr>
              <a:spLocks noChangeArrowheads="1"/>
            </p:cNvSpPr>
            <p:nvPr userDrawn="1"/>
          </p:nvSpPr>
          <p:spPr bwMode="auto">
            <a:xfrm>
              <a:off x="2747131" y="7479318"/>
              <a:ext cx="627901" cy="3846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4" name="Freeform 276"/>
            <p:cNvSpPr>
              <a:spLocks/>
            </p:cNvSpPr>
            <p:nvPr userDrawn="1"/>
          </p:nvSpPr>
          <p:spPr bwMode="auto">
            <a:xfrm>
              <a:off x="2660395" y="7941286"/>
              <a:ext cx="431800" cy="39598"/>
            </a:xfrm>
            <a:custGeom>
              <a:avLst/>
              <a:gdLst>
                <a:gd name="T0" fmla="*/ 229 w 229"/>
                <a:gd name="T1" fmla="*/ 21 h 21"/>
                <a:gd name="T2" fmla="*/ 0 w 229"/>
                <a:gd name="T3" fmla="*/ 21 h 21"/>
                <a:gd name="T4" fmla="*/ 21 w 229"/>
                <a:gd name="T5" fmla="*/ 0 h 21"/>
                <a:gd name="T6" fmla="*/ 144 w 229"/>
                <a:gd name="T7" fmla="*/ 0 h 21"/>
                <a:gd name="T8" fmla="*/ 229 w 229"/>
                <a:gd name="T9" fmla="*/ 21 h 21"/>
                <a:gd name="T10" fmla="*/ 229 w 22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21">
                  <a:moveTo>
                    <a:pt x="229" y="21"/>
                  </a:moveTo>
                  <a:lnTo>
                    <a:pt x="0" y="21"/>
                  </a:lnTo>
                  <a:lnTo>
                    <a:pt x="21" y="0"/>
                  </a:lnTo>
                  <a:lnTo>
                    <a:pt x="144" y="0"/>
                  </a:lnTo>
                  <a:lnTo>
                    <a:pt x="229" y="21"/>
                  </a:lnTo>
                  <a:lnTo>
                    <a:pt x="229" y="21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5" name="Freeform 277"/>
            <p:cNvSpPr>
              <a:spLocks/>
            </p:cNvSpPr>
            <p:nvPr userDrawn="1"/>
          </p:nvSpPr>
          <p:spPr bwMode="auto">
            <a:xfrm>
              <a:off x="2660395" y="7941286"/>
              <a:ext cx="431800" cy="39598"/>
            </a:xfrm>
            <a:custGeom>
              <a:avLst/>
              <a:gdLst>
                <a:gd name="T0" fmla="*/ 229 w 229"/>
                <a:gd name="T1" fmla="*/ 21 h 21"/>
                <a:gd name="T2" fmla="*/ 0 w 229"/>
                <a:gd name="T3" fmla="*/ 21 h 21"/>
                <a:gd name="T4" fmla="*/ 21 w 229"/>
                <a:gd name="T5" fmla="*/ 0 h 21"/>
                <a:gd name="T6" fmla="*/ 144 w 229"/>
                <a:gd name="T7" fmla="*/ 0 h 21"/>
                <a:gd name="T8" fmla="*/ 229 w 229"/>
                <a:gd name="T9" fmla="*/ 21 h 21"/>
                <a:gd name="T10" fmla="*/ 229 w 229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9" h="21">
                  <a:moveTo>
                    <a:pt x="229" y="21"/>
                  </a:moveTo>
                  <a:lnTo>
                    <a:pt x="0" y="21"/>
                  </a:lnTo>
                  <a:lnTo>
                    <a:pt x="21" y="0"/>
                  </a:lnTo>
                  <a:lnTo>
                    <a:pt x="144" y="0"/>
                  </a:lnTo>
                  <a:lnTo>
                    <a:pt x="229" y="21"/>
                  </a:lnTo>
                  <a:lnTo>
                    <a:pt x="229" y="2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6" name="Freeform 278"/>
            <p:cNvSpPr>
              <a:spLocks/>
            </p:cNvSpPr>
            <p:nvPr userDrawn="1"/>
          </p:nvSpPr>
          <p:spPr bwMode="auto">
            <a:xfrm>
              <a:off x="2782958" y="7907346"/>
              <a:ext cx="678811" cy="73538"/>
            </a:xfrm>
            <a:custGeom>
              <a:avLst/>
              <a:gdLst>
                <a:gd name="T0" fmla="*/ 360 w 360"/>
                <a:gd name="T1" fmla="*/ 39 h 39"/>
                <a:gd name="T2" fmla="*/ 164 w 360"/>
                <a:gd name="T3" fmla="*/ 39 h 39"/>
                <a:gd name="T4" fmla="*/ 164 w 360"/>
                <a:gd name="T5" fmla="*/ 39 h 39"/>
                <a:gd name="T6" fmla="*/ 79 w 360"/>
                <a:gd name="T7" fmla="*/ 18 h 39"/>
                <a:gd name="T8" fmla="*/ 341 w 360"/>
                <a:gd name="T9" fmla="*/ 18 h 39"/>
                <a:gd name="T10" fmla="*/ 322 w 360"/>
                <a:gd name="T11" fmla="*/ 0 h 39"/>
                <a:gd name="T12" fmla="*/ 0 w 360"/>
                <a:gd name="T13" fmla="*/ 0 h 39"/>
                <a:gd name="T14" fmla="*/ 322 w 360"/>
                <a:gd name="T15" fmla="*/ 0 h 39"/>
                <a:gd name="T16" fmla="*/ 360 w 360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0" h="39">
                  <a:moveTo>
                    <a:pt x="360" y="39"/>
                  </a:moveTo>
                  <a:lnTo>
                    <a:pt x="164" y="39"/>
                  </a:lnTo>
                  <a:lnTo>
                    <a:pt x="164" y="39"/>
                  </a:lnTo>
                  <a:lnTo>
                    <a:pt x="79" y="18"/>
                  </a:lnTo>
                  <a:lnTo>
                    <a:pt x="341" y="18"/>
                  </a:lnTo>
                  <a:lnTo>
                    <a:pt x="322" y="0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60" y="39"/>
                  </a:lnTo>
                  <a:close/>
                </a:path>
              </a:pathLst>
            </a:custGeom>
            <a:solidFill>
              <a:srgbClr val="5F66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7" name="Freeform 279"/>
            <p:cNvSpPr>
              <a:spLocks/>
            </p:cNvSpPr>
            <p:nvPr userDrawn="1"/>
          </p:nvSpPr>
          <p:spPr bwMode="auto">
            <a:xfrm>
              <a:off x="2782958" y="7907346"/>
              <a:ext cx="678811" cy="73538"/>
            </a:xfrm>
            <a:custGeom>
              <a:avLst/>
              <a:gdLst>
                <a:gd name="T0" fmla="*/ 360 w 360"/>
                <a:gd name="T1" fmla="*/ 39 h 39"/>
                <a:gd name="T2" fmla="*/ 164 w 360"/>
                <a:gd name="T3" fmla="*/ 39 h 39"/>
                <a:gd name="T4" fmla="*/ 164 w 360"/>
                <a:gd name="T5" fmla="*/ 39 h 39"/>
                <a:gd name="T6" fmla="*/ 79 w 360"/>
                <a:gd name="T7" fmla="*/ 18 h 39"/>
                <a:gd name="T8" fmla="*/ 341 w 360"/>
                <a:gd name="T9" fmla="*/ 18 h 39"/>
                <a:gd name="T10" fmla="*/ 322 w 360"/>
                <a:gd name="T11" fmla="*/ 0 h 39"/>
                <a:gd name="T12" fmla="*/ 0 w 360"/>
                <a:gd name="T13" fmla="*/ 0 h 39"/>
                <a:gd name="T14" fmla="*/ 322 w 360"/>
                <a:gd name="T15" fmla="*/ 0 h 39"/>
                <a:gd name="T16" fmla="*/ 360 w 360"/>
                <a:gd name="T17" fmla="*/ 3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60" h="39">
                  <a:moveTo>
                    <a:pt x="360" y="39"/>
                  </a:moveTo>
                  <a:lnTo>
                    <a:pt x="164" y="39"/>
                  </a:lnTo>
                  <a:lnTo>
                    <a:pt x="164" y="39"/>
                  </a:lnTo>
                  <a:lnTo>
                    <a:pt x="79" y="18"/>
                  </a:lnTo>
                  <a:lnTo>
                    <a:pt x="341" y="18"/>
                  </a:lnTo>
                  <a:lnTo>
                    <a:pt x="322" y="0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60" y="3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8" name="Freeform 280"/>
            <p:cNvSpPr>
              <a:spLocks/>
            </p:cNvSpPr>
            <p:nvPr userDrawn="1"/>
          </p:nvSpPr>
          <p:spPr bwMode="auto">
            <a:xfrm>
              <a:off x="2907407" y="7507602"/>
              <a:ext cx="271524" cy="324321"/>
            </a:xfrm>
            <a:custGeom>
              <a:avLst/>
              <a:gdLst>
                <a:gd name="T0" fmla="*/ 39 w 69"/>
                <a:gd name="T1" fmla="*/ 0 h 83"/>
                <a:gd name="T2" fmla="*/ 39 w 69"/>
                <a:gd name="T3" fmla="*/ 43 h 83"/>
                <a:gd name="T4" fmla="*/ 69 w 69"/>
                <a:gd name="T5" fmla="*/ 73 h 83"/>
                <a:gd name="T6" fmla="*/ 42 w 69"/>
                <a:gd name="T7" fmla="*/ 83 h 83"/>
                <a:gd name="T8" fmla="*/ 0 w 69"/>
                <a:gd name="T9" fmla="*/ 41 h 83"/>
                <a:gd name="T10" fmla="*/ 39 w 69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9" h="83">
                  <a:moveTo>
                    <a:pt x="39" y="0"/>
                  </a:moveTo>
                  <a:cubicBezTo>
                    <a:pt x="39" y="43"/>
                    <a:pt x="39" y="43"/>
                    <a:pt x="39" y="43"/>
                  </a:cubicBezTo>
                  <a:cubicBezTo>
                    <a:pt x="69" y="73"/>
                    <a:pt x="69" y="73"/>
                    <a:pt x="69" y="73"/>
                  </a:cubicBezTo>
                  <a:cubicBezTo>
                    <a:pt x="62" y="79"/>
                    <a:pt x="52" y="83"/>
                    <a:pt x="42" y="83"/>
                  </a:cubicBezTo>
                  <a:cubicBezTo>
                    <a:pt x="19" y="83"/>
                    <a:pt x="0" y="64"/>
                    <a:pt x="0" y="41"/>
                  </a:cubicBezTo>
                  <a:cubicBezTo>
                    <a:pt x="0" y="19"/>
                    <a:pt x="17" y="2"/>
                    <a:pt x="39" y="0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89" name="Freeform 281"/>
            <p:cNvSpPr>
              <a:spLocks/>
            </p:cNvSpPr>
            <p:nvPr userDrawn="1"/>
          </p:nvSpPr>
          <p:spPr bwMode="auto">
            <a:xfrm>
              <a:off x="3088423" y="7562284"/>
              <a:ext cx="145191" cy="214957"/>
            </a:xfrm>
            <a:custGeom>
              <a:avLst/>
              <a:gdLst>
                <a:gd name="T0" fmla="*/ 27 w 37"/>
                <a:gd name="T1" fmla="*/ 0 h 55"/>
                <a:gd name="T2" fmla="*/ 37 w 37"/>
                <a:gd name="T3" fmla="*/ 27 h 55"/>
                <a:gd name="T4" fmla="*/ 27 w 37"/>
                <a:gd name="T5" fmla="*/ 55 h 55"/>
                <a:gd name="T6" fmla="*/ 0 w 37"/>
                <a:gd name="T7" fmla="*/ 27 h 55"/>
                <a:gd name="T8" fmla="*/ 27 w 37"/>
                <a:gd name="T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55">
                  <a:moveTo>
                    <a:pt x="27" y="0"/>
                  </a:moveTo>
                  <a:cubicBezTo>
                    <a:pt x="34" y="7"/>
                    <a:pt x="37" y="17"/>
                    <a:pt x="37" y="27"/>
                  </a:cubicBezTo>
                  <a:cubicBezTo>
                    <a:pt x="37" y="38"/>
                    <a:pt x="34" y="47"/>
                    <a:pt x="27" y="55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7" y="0"/>
                    <a:pt x="27" y="0"/>
                    <a:pt x="27" y="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0" name="Freeform 282"/>
            <p:cNvSpPr>
              <a:spLocks/>
            </p:cNvSpPr>
            <p:nvPr userDrawn="1"/>
          </p:nvSpPr>
          <p:spPr bwMode="auto">
            <a:xfrm>
              <a:off x="3084652" y="7507602"/>
              <a:ext cx="94279" cy="131991"/>
            </a:xfrm>
            <a:custGeom>
              <a:avLst/>
              <a:gdLst>
                <a:gd name="T0" fmla="*/ 0 w 24"/>
                <a:gd name="T1" fmla="*/ 0 h 34"/>
                <a:gd name="T2" fmla="*/ 24 w 24"/>
                <a:gd name="T3" fmla="*/ 10 h 34"/>
                <a:gd name="T4" fmla="*/ 0 w 24"/>
                <a:gd name="T5" fmla="*/ 34 h 34"/>
                <a:gd name="T6" fmla="*/ 0 w 24"/>
                <a:gd name="T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34">
                  <a:moveTo>
                    <a:pt x="0" y="0"/>
                  </a:moveTo>
                  <a:cubicBezTo>
                    <a:pt x="9" y="1"/>
                    <a:pt x="17" y="4"/>
                    <a:pt x="24" y="10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1" name="Freeform 283"/>
            <p:cNvSpPr>
              <a:spLocks/>
            </p:cNvSpPr>
            <p:nvPr userDrawn="1"/>
          </p:nvSpPr>
          <p:spPr bwMode="auto">
            <a:xfrm>
              <a:off x="2699992" y="7907346"/>
              <a:ext cx="35827" cy="33941"/>
            </a:xfrm>
            <a:custGeom>
              <a:avLst/>
              <a:gdLst>
                <a:gd name="T0" fmla="*/ 0 w 19"/>
                <a:gd name="T1" fmla="*/ 18 h 18"/>
                <a:gd name="T2" fmla="*/ 19 w 19"/>
                <a:gd name="T3" fmla="*/ 0 h 18"/>
                <a:gd name="T4" fmla="*/ 0 w 19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8">
                  <a:moveTo>
                    <a:pt x="0" y="18"/>
                  </a:moveTo>
                  <a:lnTo>
                    <a:pt x="19" y="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69718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2" name="Freeform 284"/>
            <p:cNvSpPr>
              <a:spLocks/>
            </p:cNvSpPr>
            <p:nvPr userDrawn="1"/>
          </p:nvSpPr>
          <p:spPr bwMode="auto">
            <a:xfrm>
              <a:off x="2699992" y="7907346"/>
              <a:ext cx="35827" cy="33941"/>
            </a:xfrm>
            <a:custGeom>
              <a:avLst/>
              <a:gdLst>
                <a:gd name="T0" fmla="*/ 0 w 19"/>
                <a:gd name="T1" fmla="*/ 18 h 18"/>
                <a:gd name="T2" fmla="*/ 19 w 19"/>
                <a:gd name="T3" fmla="*/ 0 h 18"/>
                <a:gd name="T4" fmla="*/ 0 w 19"/>
                <a:gd name="T5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18">
                  <a:moveTo>
                    <a:pt x="0" y="18"/>
                  </a:moveTo>
                  <a:lnTo>
                    <a:pt x="19" y="0"/>
                  </a:lnTo>
                  <a:lnTo>
                    <a:pt x="0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3" name="Freeform 285"/>
            <p:cNvSpPr>
              <a:spLocks/>
            </p:cNvSpPr>
            <p:nvPr userDrawn="1"/>
          </p:nvSpPr>
          <p:spPr bwMode="auto">
            <a:xfrm>
              <a:off x="2699992" y="7907346"/>
              <a:ext cx="231928" cy="33941"/>
            </a:xfrm>
            <a:custGeom>
              <a:avLst/>
              <a:gdLst>
                <a:gd name="T0" fmla="*/ 123 w 123"/>
                <a:gd name="T1" fmla="*/ 18 h 18"/>
                <a:gd name="T2" fmla="*/ 0 w 123"/>
                <a:gd name="T3" fmla="*/ 18 h 18"/>
                <a:gd name="T4" fmla="*/ 19 w 123"/>
                <a:gd name="T5" fmla="*/ 0 h 18"/>
                <a:gd name="T6" fmla="*/ 44 w 123"/>
                <a:gd name="T7" fmla="*/ 0 h 18"/>
                <a:gd name="T8" fmla="*/ 123 w 123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8">
                  <a:moveTo>
                    <a:pt x="123" y="18"/>
                  </a:moveTo>
                  <a:lnTo>
                    <a:pt x="0" y="18"/>
                  </a:lnTo>
                  <a:lnTo>
                    <a:pt x="19" y="0"/>
                  </a:lnTo>
                  <a:lnTo>
                    <a:pt x="44" y="0"/>
                  </a:lnTo>
                  <a:lnTo>
                    <a:pt x="123" y="18"/>
                  </a:lnTo>
                  <a:close/>
                </a:path>
              </a:pathLst>
            </a:custGeom>
            <a:solidFill>
              <a:srgbClr val="555A6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4" name="Freeform 286"/>
            <p:cNvSpPr>
              <a:spLocks/>
            </p:cNvSpPr>
            <p:nvPr userDrawn="1"/>
          </p:nvSpPr>
          <p:spPr bwMode="auto">
            <a:xfrm>
              <a:off x="2699992" y="7907346"/>
              <a:ext cx="231928" cy="33941"/>
            </a:xfrm>
            <a:custGeom>
              <a:avLst/>
              <a:gdLst>
                <a:gd name="T0" fmla="*/ 123 w 123"/>
                <a:gd name="T1" fmla="*/ 18 h 18"/>
                <a:gd name="T2" fmla="*/ 0 w 123"/>
                <a:gd name="T3" fmla="*/ 18 h 18"/>
                <a:gd name="T4" fmla="*/ 19 w 123"/>
                <a:gd name="T5" fmla="*/ 0 h 18"/>
                <a:gd name="T6" fmla="*/ 44 w 123"/>
                <a:gd name="T7" fmla="*/ 0 h 18"/>
                <a:gd name="T8" fmla="*/ 123 w 123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18">
                  <a:moveTo>
                    <a:pt x="123" y="18"/>
                  </a:moveTo>
                  <a:lnTo>
                    <a:pt x="0" y="18"/>
                  </a:lnTo>
                  <a:lnTo>
                    <a:pt x="19" y="0"/>
                  </a:lnTo>
                  <a:lnTo>
                    <a:pt x="44" y="0"/>
                  </a:lnTo>
                  <a:lnTo>
                    <a:pt x="123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5" name="Freeform 287"/>
            <p:cNvSpPr>
              <a:spLocks/>
            </p:cNvSpPr>
            <p:nvPr userDrawn="1"/>
          </p:nvSpPr>
          <p:spPr bwMode="auto">
            <a:xfrm>
              <a:off x="2782958" y="7907346"/>
              <a:ext cx="642985" cy="33941"/>
            </a:xfrm>
            <a:custGeom>
              <a:avLst/>
              <a:gdLst>
                <a:gd name="T0" fmla="*/ 341 w 341"/>
                <a:gd name="T1" fmla="*/ 18 h 18"/>
                <a:gd name="T2" fmla="*/ 79 w 341"/>
                <a:gd name="T3" fmla="*/ 18 h 18"/>
                <a:gd name="T4" fmla="*/ 0 w 341"/>
                <a:gd name="T5" fmla="*/ 0 h 18"/>
                <a:gd name="T6" fmla="*/ 322 w 341"/>
                <a:gd name="T7" fmla="*/ 0 h 18"/>
                <a:gd name="T8" fmla="*/ 341 w 341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79" y="18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41" y="18"/>
                  </a:lnTo>
                  <a:close/>
                </a:path>
              </a:pathLst>
            </a:custGeom>
            <a:solidFill>
              <a:srgbClr val="4C515B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6" name="Freeform 288"/>
            <p:cNvSpPr>
              <a:spLocks/>
            </p:cNvSpPr>
            <p:nvPr userDrawn="1"/>
          </p:nvSpPr>
          <p:spPr bwMode="auto">
            <a:xfrm>
              <a:off x="2782958" y="7907346"/>
              <a:ext cx="642985" cy="33941"/>
            </a:xfrm>
            <a:custGeom>
              <a:avLst/>
              <a:gdLst>
                <a:gd name="T0" fmla="*/ 341 w 341"/>
                <a:gd name="T1" fmla="*/ 18 h 18"/>
                <a:gd name="T2" fmla="*/ 79 w 341"/>
                <a:gd name="T3" fmla="*/ 18 h 18"/>
                <a:gd name="T4" fmla="*/ 0 w 341"/>
                <a:gd name="T5" fmla="*/ 0 h 18"/>
                <a:gd name="T6" fmla="*/ 322 w 341"/>
                <a:gd name="T7" fmla="*/ 0 h 18"/>
                <a:gd name="T8" fmla="*/ 341 w 341"/>
                <a:gd name="T9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1" h="18">
                  <a:moveTo>
                    <a:pt x="341" y="18"/>
                  </a:moveTo>
                  <a:lnTo>
                    <a:pt x="79" y="18"/>
                  </a:lnTo>
                  <a:lnTo>
                    <a:pt x="0" y="0"/>
                  </a:lnTo>
                  <a:lnTo>
                    <a:pt x="322" y="0"/>
                  </a:lnTo>
                  <a:lnTo>
                    <a:pt x="341" y="1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7" name="Freeform 289"/>
            <p:cNvSpPr>
              <a:spLocks/>
            </p:cNvSpPr>
            <p:nvPr userDrawn="1"/>
          </p:nvSpPr>
          <p:spPr bwMode="auto">
            <a:xfrm>
              <a:off x="3375032" y="7479318"/>
              <a:ext cx="0" cy="384660"/>
            </a:xfrm>
            <a:custGeom>
              <a:avLst/>
              <a:gdLst>
                <a:gd name="T0" fmla="*/ 204 h 204"/>
                <a:gd name="T1" fmla="*/ 0 h 204"/>
                <a:gd name="T2" fmla="*/ 204 h 20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04">
                  <a:moveTo>
                    <a:pt x="0" y="204"/>
                  </a:moveTo>
                  <a:lnTo>
                    <a:pt x="0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5F667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8" name="Line 290"/>
            <p:cNvSpPr>
              <a:spLocks noChangeShapeType="1"/>
            </p:cNvSpPr>
            <p:nvPr userDrawn="1"/>
          </p:nvSpPr>
          <p:spPr bwMode="auto">
            <a:xfrm flipV="1">
              <a:off x="3375032" y="7479318"/>
              <a:ext cx="0" cy="38466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99" name="Freeform 291"/>
            <p:cNvSpPr>
              <a:spLocks noEditPoints="1"/>
            </p:cNvSpPr>
            <p:nvPr userDrawn="1"/>
          </p:nvSpPr>
          <p:spPr bwMode="auto">
            <a:xfrm>
              <a:off x="2747131" y="7479318"/>
              <a:ext cx="627901" cy="384660"/>
            </a:xfrm>
            <a:custGeom>
              <a:avLst/>
              <a:gdLst>
                <a:gd name="T0" fmla="*/ 86 w 160"/>
                <a:gd name="T1" fmla="*/ 7 h 98"/>
                <a:gd name="T2" fmla="*/ 86 w 160"/>
                <a:gd name="T3" fmla="*/ 41 h 98"/>
                <a:gd name="T4" fmla="*/ 110 w 160"/>
                <a:gd name="T5" fmla="*/ 17 h 98"/>
                <a:gd name="T6" fmla="*/ 86 w 160"/>
                <a:gd name="T7" fmla="*/ 7 h 98"/>
                <a:gd name="T8" fmla="*/ 160 w 160"/>
                <a:gd name="T9" fmla="*/ 98 h 98"/>
                <a:gd name="T10" fmla="*/ 117 w 160"/>
                <a:gd name="T11" fmla="*/ 71 h 98"/>
                <a:gd name="T12" fmla="*/ 124 w 160"/>
                <a:gd name="T13" fmla="*/ 48 h 98"/>
                <a:gd name="T14" fmla="*/ 114 w 160"/>
                <a:gd name="T15" fmla="*/ 21 h 98"/>
                <a:gd name="T16" fmla="*/ 87 w 160"/>
                <a:gd name="T17" fmla="*/ 48 h 98"/>
                <a:gd name="T18" fmla="*/ 99 w 160"/>
                <a:gd name="T19" fmla="*/ 60 h 98"/>
                <a:gd name="T20" fmla="*/ 80 w 160"/>
                <a:gd name="T21" fmla="*/ 49 h 98"/>
                <a:gd name="T22" fmla="*/ 80 w 160"/>
                <a:gd name="T23" fmla="*/ 7 h 98"/>
                <a:gd name="T24" fmla="*/ 47 w 160"/>
                <a:gd name="T25" fmla="*/ 28 h 98"/>
                <a:gd name="T26" fmla="*/ 0 w 160"/>
                <a:gd name="T27" fmla="*/ 0 h 98"/>
                <a:gd name="T28" fmla="*/ 160 w 160"/>
                <a:gd name="T29" fmla="*/ 0 h 98"/>
                <a:gd name="T30" fmla="*/ 160 w 160"/>
                <a:gd name="T31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" h="98">
                  <a:moveTo>
                    <a:pt x="86" y="7"/>
                  </a:moveTo>
                  <a:cubicBezTo>
                    <a:pt x="86" y="41"/>
                    <a:pt x="86" y="41"/>
                    <a:pt x="86" y="41"/>
                  </a:cubicBezTo>
                  <a:cubicBezTo>
                    <a:pt x="110" y="17"/>
                    <a:pt x="110" y="17"/>
                    <a:pt x="110" y="17"/>
                  </a:cubicBezTo>
                  <a:cubicBezTo>
                    <a:pt x="103" y="11"/>
                    <a:pt x="95" y="8"/>
                    <a:pt x="86" y="7"/>
                  </a:cubicBezTo>
                  <a:moveTo>
                    <a:pt x="160" y="98"/>
                  </a:moveTo>
                  <a:cubicBezTo>
                    <a:pt x="117" y="71"/>
                    <a:pt x="117" y="71"/>
                    <a:pt x="117" y="71"/>
                  </a:cubicBezTo>
                  <a:cubicBezTo>
                    <a:pt x="122" y="65"/>
                    <a:pt x="124" y="57"/>
                    <a:pt x="124" y="48"/>
                  </a:cubicBezTo>
                  <a:cubicBezTo>
                    <a:pt x="124" y="38"/>
                    <a:pt x="121" y="28"/>
                    <a:pt x="114" y="21"/>
                  </a:cubicBezTo>
                  <a:cubicBezTo>
                    <a:pt x="87" y="48"/>
                    <a:pt x="87" y="48"/>
                    <a:pt x="87" y="48"/>
                  </a:cubicBezTo>
                  <a:cubicBezTo>
                    <a:pt x="99" y="60"/>
                    <a:pt x="99" y="60"/>
                    <a:pt x="99" y="60"/>
                  </a:cubicBezTo>
                  <a:cubicBezTo>
                    <a:pt x="80" y="49"/>
                    <a:pt x="80" y="49"/>
                    <a:pt x="80" y="49"/>
                  </a:cubicBezTo>
                  <a:cubicBezTo>
                    <a:pt x="80" y="7"/>
                    <a:pt x="80" y="7"/>
                    <a:pt x="80" y="7"/>
                  </a:cubicBezTo>
                  <a:cubicBezTo>
                    <a:pt x="66" y="8"/>
                    <a:pt x="53" y="16"/>
                    <a:pt x="47" y="2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0" y="0"/>
                    <a:pt x="160" y="0"/>
                    <a:pt x="160" y="0"/>
                  </a:cubicBezTo>
                  <a:cubicBezTo>
                    <a:pt x="160" y="98"/>
                    <a:pt x="160" y="98"/>
                    <a:pt x="160" y="98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0" name="Freeform 292"/>
            <p:cNvSpPr>
              <a:spLocks/>
            </p:cNvSpPr>
            <p:nvPr userDrawn="1"/>
          </p:nvSpPr>
          <p:spPr bwMode="auto">
            <a:xfrm>
              <a:off x="2931919" y="7507602"/>
              <a:ext cx="128220" cy="164047"/>
            </a:xfrm>
            <a:custGeom>
              <a:avLst/>
              <a:gdLst>
                <a:gd name="T0" fmla="*/ 33 w 33"/>
                <a:gd name="T1" fmla="*/ 42 h 42"/>
                <a:gd name="T2" fmla="*/ 0 w 33"/>
                <a:gd name="T3" fmla="*/ 21 h 42"/>
                <a:gd name="T4" fmla="*/ 33 w 33"/>
                <a:gd name="T5" fmla="*/ 0 h 42"/>
                <a:gd name="T6" fmla="*/ 33 w 33"/>
                <a:gd name="T7" fmla="*/ 4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42">
                  <a:moveTo>
                    <a:pt x="33" y="42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6" y="9"/>
                    <a:pt x="19" y="1"/>
                    <a:pt x="33" y="0"/>
                  </a:cubicBezTo>
                  <a:cubicBezTo>
                    <a:pt x="33" y="42"/>
                    <a:pt x="33" y="42"/>
                    <a:pt x="33" y="42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1" name="Freeform 293"/>
            <p:cNvSpPr>
              <a:spLocks/>
            </p:cNvSpPr>
            <p:nvPr userDrawn="1"/>
          </p:nvSpPr>
          <p:spPr bwMode="auto">
            <a:xfrm>
              <a:off x="3088423" y="7562284"/>
              <a:ext cx="145191" cy="196101"/>
            </a:xfrm>
            <a:custGeom>
              <a:avLst/>
              <a:gdLst>
                <a:gd name="T0" fmla="*/ 30 w 37"/>
                <a:gd name="T1" fmla="*/ 50 h 50"/>
                <a:gd name="T2" fmla="*/ 12 w 37"/>
                <a:gd name="T3" fmla="*/ 39 h 50"/>
                <a:gd name="T4" fmla="*/ 0 w 37"/>
                <a:gd name="T5" fmla="*/ 27 h 50"/>
                <a:gd name="T6" fmla="*/ 27 w 37"/>
                <a:gd name="T7" fmla="*/ 0 h 50"/>
                <a:gd name="T8" fmla="*/ 37 w 37"/>
                <a:gd name="T9" fmla="*/ 27 h 50"/>
                <a:gd name="T10" fmla="*/ 30 w 37"/>
                <a:gd name="T11" fmla="*/ 5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50">
                  <a:moveTo>
                    <a:pt x="30" y="50"/>
                  </a:moveTo>
                  <a:cubicBezTo>
                    <a:pt x="12" y="39"/>
                    <a:pt x="12" y="39"/>
                    <a:pt x="12" y="39"/>
                  </a:cubicBezTo>
                  <a:cubicBezTo>
                    <a:pt x="0" y="27"/>
                    <a:pt x="0" y="27"/>
                    <a:pt x="0" y="27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34" y="7"/>
                    <a:pt x="37" y="17"/>
                    <a:pt x="37" y="27"/>
                  </a:cubicBezTo>
                  <a:cubicBezTo>
                    <a:pt x="37" y="36"/>
                    <a:pt x="35" y="44"/>
                    <a:pt x="30" y="5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2" name="Freeform 457"/>
            <p:cNvSpPr>
              <a:spLocks noEditPoints="1"/>
            </p:cNvSpPr>
            <p:nvPr userDrawn="1"/>
          </p:nvSpPr>
          <p:spPr bwMode="auto">
            <a:xfrm>
              <a:off x="3143105" y="8518276"/>
              <a:ext cx="188559" cy="192330"/>
            </a:xfrm>
            <a:custGeom>
              <a:avLst/>
              <a:gdLst>
                <a:gd name="T0" fmla="*/ 28 w 48"/>
                <a:gd name="T1" fmla="*/ 45 h 49"/>
                <a:gd name="T2" fmla="*/ 35 w 48"/>
                <a:gd name="T3" fmla="*/ 42 h 49"/>
                <a:gd name="T4" fmla="*/ 38 w 48"/>
                <a:gd name="T5" fmla="*/ 45 h 49"/>
                <a:gd name="T6" fmla="*/ 44 w 48"/>
                <a:gd name="T7" fmla="*/ 39 h 49"/>
                <a:gd name="T8" fmla="*/ 41 w 48"/>
                <a:gd name="T9" fmla="*/ 36 h 49"/>
                <a:gd name="T10" fmla="*/ 44 w 48"/>
                <a:gd name="T11" fmla="*/ 29 h 49"/>
                <a:gd name="T12" fmla="*/ 48 w 48"/>
                <a:gd name="T13" fmla="*/ 29 h 49"/>
                <a:gd name="T14" fmla="*/ 48 w 48"/>
                <a:gd name="T15" fmla="*/ 21 h 49"/>
                <a:gd name="T16" fmla="*/ 44 w 48"/>
                <a:gd name="T17" fmla="*/ 21 h 49"/>
                <a:gd name="T18" fmla="*/ 41 w 48"/>
                <a:gd name="T19" fmla="*/ 14 h 49"/>
                <a:gd name="T20" fmla="*/ 44 w 48"/>
                <a:gd name="T21" fmla="*/ 10 h 49"/>
                <a:gd name="T22" fmla="*/ 38 w 48"/>
                <a:gd name="T23" fmla="*/ 5 h 49"/>
                <a:gd name="T24" fmla="*/ 35 w 48"/>
                <a:gd name="T25" fmla="*/ 8 h 49"/>
                <a:gd name="T26" fmla="*/ 28 w 48"/>
                <a:gd name="T27" fmla="*/ 5 h 49"/>
                <a:gd name="T28" fmla="*/ 28 w 48"/>
                <a:gd name="T29" fmla="*/ 0 h 49"/>
                <a:gd name="T30" fmla="*/ 20 w 48"/>
                <a:gd name="T31" fmla="*/ 0 h 49"/>
                <a:gd name="T32" fmla="*/ 20 w 48"/>
                <a:gd name="T33" fmla="*/ 5 h 49"/>
                <a:gd name="T34" fmla="*/ 13 w 48"/>
                <a:gd name="T35" fmla="*/ 8 h 49"/>
                <a:gd name="T36" fmla="*/ 10 w 48"/>
                <a:gd name="T37" fmla="*/ 5 h 49"/>
                <a:gd name="T38" fmla="*/ 4 w 48"/>
                <a:gd name="T39" fmla="*/ 10 h 49"/>
                <a:gd name="T40" fmla="*/ 7 w 48"/>
                <a:gd name="T41" fmla="*/ 14 h 49"/>
                <a:gd name="T42" fmla="*/ 4 w 48"/>
                <a:gd name="T43" fmla="*/ 21 h 49"/>
                <a:gd name="T44" fmla="*/ 0 w 48"/>
                <a:gd name="T45" fmla="*/ 21 h 49"/>
                <a:gd name="T46" fmla="*/ 0 w 48"/>
                <a:gd name="T47" fmla="*/ 29 h 49"/>
                <a:gd name="T48" fmla="*/ 4 w 48"/>
                <a:gd name="T49" fmla="*/ 29 h 49"/>
                <a:gd name="T50" fmla="*/ 7 w 48"/>
                <a:gd name="T51" fmla="*/ 36 h 49"/>
                <a:gd name="T52" fmla="*/ 4 w 48"/>
                <a:gd name="T53" fmla="*/ 39 h 49"/>
                <a:gd name="T54" fmla="*/ 10 w 48"/>
                <a:gd name="T55" fmla="*/ 45 h 49"/>
                <a:gd name="T56" fmla="*/ 13 w 48"/>
                <a:gd name="T57" fmla="*/ 42 h 49"/>
                <a:gd name="T58" fmla="*/ 20 w 48"/>
                <a:gd name="T59" fmla="*/ 45 h 49"/>
                <a:gd name="T60" fmla="*/ 20 w 48"/>
                <a:gd name="T61" fmla="*/ 49 h 49"/>
                <a:gd name="T62" fmla="*/ 28 w 48"/>
                <a:gd name="T63" fmla="*/ 49 h 49"/>
                <a:gd name="T64" fmla="*/ 28 w 48"/>
                <a:gd name="T65" fmla="*/ 45 h 49"/>
                <a:gd name="T66" fmla="*/ 24 w 48"/>
                <a:gd name="T67" fmla="*/ 11 h 49"/>
                <a:gd name="T68" fmla="*/ 38 w 48"/>
                <a:gd name="T69" fmla="*/ 25 h 49"/>
                <a:gd name="T70" fmla="*/ 24 w 48"/>
                <a:gd name="T71" fmla="*/ 39 h 49"/>
                <a:gd name="T72" fmla="*/ 10 w 48"/>
                <a:gd name="T73" fmla="*/ 25 h 49"/>
                <a:gd name="T74" fmla="*/ 24 w 48"/>
                <a:gd name="T75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9">
                  <a:moveTo>
                    <a:pt x="28" y="45"/>
                  </a:moveTo>
                  <a:cubicBezTo>
                    <a:pt x="31" y="44"/>
                    <a:pt x="33" y="43"/>
                    <a:pt x="35" y="42"/>
                  </a:cubicBezTo>
                  <a:cubicBezTo>
                    <a:pt x="38" y="45"/>
                    <a:pt x="38" y="45"/>
                    <a:pt x="38" y="45"/>
                  </a:cubicBezTo>
                  <a:cubicBezTo>
                    <a:pt x="44" y="39"/>
                    <a:pt x="44" y="39"/>
                    <a:pt x="44" y="39"/>
                  </a:cubicBezTo>
                  <a:cubicBezTo>
                    <a:pt x="41" y="36"/>
                    <a:pt x="41" y="36"/>
                    <a:pt x="41" y="36"/>
                  </a:cubicBezTo>
                  <a:cubicBezTo>
                    <a:pt x="42" y="34"/>
                    <a:pt x="43" y="31"/>
                    <a:pt x="44" y="29"/>
                  </a:cubicBezTo>
                  <a:cubicBezTo>
                    <a:pt x="48" y="29"/>
                    <a:pt x="48" y="29"/>
                    <a:pt x="48" y="29"/>
                  </a:cubicBezTo>
                  <a:cubicBezTo>
                    <a:pt x="48" y="21"/>
                    <a:pt x="48" y="21"/>
                    <a:pt x="48" y="21"/>
                  </a:cubicBezTo>
                  <a:cubicBezTo>
                    <a:pt x="44" y="21"/>
                    <a:pt x="44" y="21"/>
                    <a:pt x="44" y="21"/>
                  </a:cubicBezTo>
                  <a:cubicBezTo>
                    <a:pt x="43" y="18"/>
                    <a:pt x="42" y="16"/>
                    <a:pt x="41" y="14"/>
                  </a:cubicBezTo>
                  <a:cubicBezTo>
                    <a:pt x="44" y="10"/>
                    <a:pt x="44" y="10"/>
                    <a:pt x="44" y="1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5" y="8"/>
                    <a:pt x="35" y="8"/>
                    <a:pt x="35" y="8"/>
                  </a:cubicBezTo>
                  <a:cubicBezTo>
                    <a:pt x="33" y="6"/>
                    <a:pt x="31" y="5"/>
                    <a:pt x="28" y="5"/>
                  </a:cubicBezTo>
                  <a:cubicBezTo>
                    <a:pt x="28" y="0"/>
                    <a:pt x="28" y="0"/>
                    <a:pt x="28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20" y="5"/>
                    <a:pt x="20" y="5"/>
                    <a:pt x="20" y="5"/>
                  </a:cubicBezTo>
                  <a:cubicBezTo>
                    <a:pt x="17" y="5"/>
                    <a:pt x="15" y="6"/>
                    <a:pt x="13" y="8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4" y="10"/>
                    <a:pt x="4" y="10"/>
                    <a:pt x="4" y="10"/>
                  </a:cubicBezTo>
                  <a:cubicBezTo>
                    <a:pt x="7" y="14"/>
                    <a:pt x="7" y="14"/>
                    <a:pt x="7" y="14"/>
                  </a:cubicBezTo>
                  <a:cubicBezTo>
                    <a:pt x="6" y="16"/>
                    <a:pt x="5" y="18"/>
                    <a:pt x="4" y="21"/>
                  </a:cubicBezTo>
                  <a:cubicBezTo>
                    <a:pt x="0" y="21"/>
                    <a:pt x="0" y="21"/>
                    <a:pt x="0" y="21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4" y="29"/>
                    <a:pt x="4" y="29"/>
                    <a:pt x="4" y="29"/>
                  </a:cubicBezTo>
                  <a:cubicBezTo>
                    <a:pt x="5" y="31"/>
                    <a:pt x="6" y="34"/>
                    <a:pt x="7" y="36"/>
                  </a:cubicBezTo>
                  <a:cubicBezTo>
                    <a:pt x="4" y="39"/>
                    <a:pt x="4" y="39"/>
                    <a:pt x="4" y="39"/>
                  </a:cubicBezTo>
                  <a:cubicBezTo>
                    <a:pt x="10" y="45"/>
                    <a:pt x="10" y="45"/>
                    <a:pt x="10" y="45"/>
                  </a:cubicBezTo>
                  <a:cubicBezTo>
                    <a:pt x="13" y="42"/>
                    <a:pt x="13" y="42"/>
                    <a:pt x="13" y="42"/>
                  </a:cubicBezTo>
                  <a:cubicBezTo>
                    <a:pt x="15" y="43"/>
                    <a:pt x="17" y="44"/>
                    <a:pt x="20" y="45"/>
                  </a:cubicBezTo>
                  <a:cubicBezTo>
                    <a:pt x="20" y="49"/>
                    <a:pt x="20" y="49"/>
                    <a:pt x="20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5"/>
                    <a:pt x="28" y="45"/>
                    <a:pt x="28" y="45"/>
                  </a:cubicBezTo>
                  <a:moveTo>
                    <a:pt x="24" y="11"/>
                  </a:moveTo>
                  <a:cubicBezTo>
                    <a:pt x="32" y="11"/>
                    <a:pt x="38" y="17"/>
                    <a:pt x="38" y="25"/>
                  </a:cubicBezTo>
                  <a:cubicBezTo>
                    <a:pt x="38" y="33"/>
                    <a:pt x="32" y="39"/>
                    <a:pt x="24" y="39"/>
                  </a:cubicBezTo>
                  <a:cubicBezTo>
                    <a:pt x="16" y="39"/>
                    <a:pt x="10" y="33"/>
                    <a:pt x="10" y="25"/>
                  </a:cubicBezTo>
                  <a:cubicBezTo>
                    <a:pt x="10" y="17"/>
                    <a:pt x="16" y="11"/>
                    <a:pt x="24" y="11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3" name="Freeform 458"/>
            <p:cNvSpPr>
              <a:spLocks noEditPoints="1"/>
            </p:cNvSpPr>
            <p:nvPr userDrawn="1"/>
          </p:nvSpPr>
          <p:spPr bwMode="auto">
            <a:xfrm>
              <a:off x="3269439" y="8267493"/>
              <a:ext cx="316778" cy="316778"/>
            </a:xfrm>
            <a:custGeom>
              <a:avLst/>
              <a:gdLst>
                <a:gd name="T0" fmla="*/ 29 w 81"/>
                <a:gd name="T1" fmla="*/ 72 h 81"/>
                <a:gd name="T2" fmla="*/ 34 w 81"/>
                <a:gd name="T3" fmla="*/ 74 h 81"/>
                <a:gd name="T4" fmla="*/ 34 w 81"/>
                <a:gd name="T5" fmla="*/ 81 h 81"/>
                <a:gd name="T6" fmla="*/ 47 w 81"/>
                <a:gd name="T7" fmla="*/ 81 h 81"/>
                <a:gd name="T8" fmla="*/ 47 w 81"/>
                <a:gd name="T9" fmla="*/ 74 h 81"/>
                <a:gd name="T10" fmla="*/ 52 w 81"/>
                <a:gd name="T11" fmla="*/ 72 h 81"/>
                <a:gd name="T12" fmla="*/ 55 w 81"/>
                <a:gd name="T13" fmla="*/ 78 h 81"/>
                <a:gd name="T14" fmla="*/ 66 w 81"/>
                <a:gd name="T15" fmla="*/ 72 h 81"/>
                <a:gd name="T16" fmla="*/ 63 w 81"/>
                <a:gd name="T17" fmla="*/ 66 h 81"/>
                <a:gd name="T18" fmla="*/ 67 w 81"/>
                <a:gd name="T19" fmla="*/ 62 h 81"/>
                <a:gd name="T20" fmla="*/ 72 w 81"/>
                <a:gd name="T21" fmla="*/ 66 h 81"/>
                <a:gd name="T22" fmla="*/ 79 w 81"/>
                <a:gd name="T23" fmla="*/ 55 h 81"/>
                <a:gd name="T24" fmla="*/ 73 w 81"/>
                <a:gd name="T25" fmla="*/ 52 h 81"/>
                <a:gd name="T26" fmla="*/ 74 w 81"/>
                <a:gd name="T27" fmla="*/ 46 h 81"/>
                <a:gd name="T28" fmla="*/ 81 w 81"/>
                <a:gd name="T29" fmla="*/ 46 h 81"/>
                <a:gd name="T30" fmla="*/ 81 w 81"/>
                <a:gd name="T31" fmla="*/ 34 h 81"/>
                <a:gd name="T32" fmla="*/ 74 w 81"/>
                <a:gd name="T33" fmla="*/ 34 h 81"/>
                <a:gd name="T34" fmla="*/ 73 w 81"/>
                <a:gd name="T35" fmla="*/ 28 h 81"/>
                <a:gd name="T36" fmla="*/ 79 w 81"/>
                <a:gd name="T37" fmla="*/ 25 h 81"/>
                <a:gd name="T38" fmla="*/ 72 w 81"/>
                <a:gd name="T39" fmla="*/ 15 h 81"/>
                <a:gd name="T40" fmla="*/ 67 w 81"/>
                <a:gd name="T41" fmla="*/ 18 h 81"/>
                <a:gd name="T42" fmla="*/ 63 w 81"/>
                <a:gd name="T43" fmla="*/ 14 h 81"/>
                <a:gd name="T44" fmla="*/ 66 w 81"/>
                <a:gd name="T45" fmla="*/ 8 h 81"/>
                <a:gd name="T46" fmla="*/ 55 w 81"/>
                <a:gd name="T47" fmla="*/ 2 h 81"/>
                <a:gd name="T48" fmla="*/ 52 w 81"/>
                <a:gd name="T49" fmla="*/ 8 h 81"/>
                <a:gd name="T50" fmla="*/ 47 w 81"/>
                <a:gd name="T51" fmla="*/ 6 h 81"/>
                <a:gd name="T52" fmla="*/ 47 w 81"/>
                <a:gd name="T53" fmla="*/ 0 h 81"/>
                <a:gd name="T54" fmla="*/ 34 w 81"/>
                <a:gd name="T55" fmla="*/ 0 h 81"/>
                <a:gd name="T56" fmla="*/ 34 w 81"/>
                <a:gd name="T57" fmla="*/ 6 h 81"/>
                <a:gd name="T58" fmla="*/ 29 w 81"/>
                <a:gd name="T59" fmla="*/ 8 h 81"/>
                <a:gd name="T60" fmla="*/ 26 w 81"/>
                <a:gd name="T61" fmla="*/ 2 h 81"/>
                <a:gd name="T62" fmla="*/ 15 w 81"/>
                <a:gd name="T63" fmla="*/ 8 h 81"/>
                <a:gd name="T64" fmla="*/ 18 w 81"/>
                <a:gd name="T65" fmla="*/ 14 h 81"/>
                <a:gd name="T66" fmla="*/ 14 w 81"/>
                <a:gd name="T67" fmla="*/ 18 h 81"/>
                <a:gd name="T68" fmla="*/ 8 w 81"/>
                <a:gd name="T69" fmla="*/ 15 h 81"/>
                <a:gd name="T70" fmla="*/ 2 w 81"/>
                <a:gd name="T71" fmla="*/ 25 h 81"/>
                <a:gd name="T72" fmla="*/ 8 w 81"/>
                <a:gd name="T73" fmla="*/ 28 h 81"/>
                <a:gd name="T74" fmla="*/ 7 w 81"/>
                <a:gd name="T75" fmla="*/ 34 h 81"/>
                <a:gd name="T76" fmla="*/ 0 w 81"/>
                <a:gd name="T77" fmla="*/ 34 h 81"/>
                <a:gd name="T78" fmla="*/ 0 w 81"/>
                <a:gd name="T79" fmla="*/ 46 h 81"/>
                <a:gd name="T80" fmla="*/ 7 w 81"/>
                <a:gd name="T81" fmla="*/ 46 h 81"/>
                <a:gd name="T82" fmla="*/ 8 w 81"/>
                <a:gd name="T83" fmla="*/ 52 h 81"/>
                <a:gd name="T84" fmla="*/ 2 w 81"/>
                <a:gd name="T85" fmla="*/ 55 h 81"/>
                <a:gd name="T86" fmla="*/ 8 w 81"/>
                <a:gd name="T87" fmla="*/ 66 h 81"/>
                <a:gd name="T88" fmla="*/ 14 w 81"/>
                <a:gd name="T89" fmla="*/ 62 h 81"/>
                <a:gd name="T90" fmla="*/ 18 w 81"/>
                <a:gd name="T91" fmla="*/ 66 h 81"/>
                <a:gd name="T92" fmla="*/ 15 w 81"/>
                <a:gd name="T93" fmla="*/ 72 h 81"/>
                <a:gd name="T94" fmla="*/ 26 w 81"/>
                <a:gd name="T95" fmla="*/ 78 h 81"/>
                <a:gd name="T96" fmla="*/ 29 w 81"/>
                <a:gd name="T97" fmla="*/ 72 h 81"/>
                <a:gd name="T98" fmla="*/ 69 w 81"/>
                <a:gd name="T99" fmla="*/ 40 h 81"/>
                <a:gd name="T100" fmla="*/ 40 w 81"/>
                <a:gd name="T101" fmla="*/ 68 h 81"/>
                <a:gd name="T102" fmla="*/ 12 w 81"/>
                <a:gd name="T103" fmla="*/ 40 h 81"/>
                <a:gd name="T104" fmla="*/ 40 w 81"/>
                <a:gd name="T105" fmla="*/ 12 h 81"/>
                <a:gd name="T106" fmla="*/ 69 w 81"/>
                <a:gd name="T107" fmla="*/ 40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81" h="81">
                  <a:moveTo>
                    <a:pt x="29" y="72"/>
                  </a:moveTo>
                  <a:cubicBezTo>
                    <a:pt x="31" y="73"/>
                    <a:pt x="32" y="74"/>
                    <a:pt x="34" y="74"/>
                  </a:cubicBezTo>
                  <a:cubicBezTo>
                    <a:pt x="34" y="81"/>
                    <a:pt x="34" y="81"/>
                    <a:pt x="34" y="81"/>
                  </a:cubicBezTo>
                  <a:cubicBezTo>
                    <a:pt x="47" y="81"/>
                    <a:pt x="47" y="81"/>
                    <a:pt x="47" y="81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8" y="74"/>
                    <a:pt x="50" y="73"/>
                    <a:pt x="52" y="72"/>
                  </a:cubicBezTo>
                  <a:cubicBezTo>
                    <a:pt x="55" y="78"/>
                    <a:pt x="55" y="78"/>
                    <a:pt x="55" y="78"/>
                  </a:cubicBezTo>
                  <a:cubicBezTo>
                    <a:pt x="66" y="72"/>
                    <a:pt x="66" y="72"/>
                    <a:pt x="66" y="72"/>
                  </a:cubicBezTo>
                  <a:cubicBezTo>
                    <a:pt x="63" y="66"/>
                    <a:pt x="63" y="66"/>
                    <a:pt x="63" y="66"/>
                  </a:cubicBezTo>
                  <a:cubicBezTo>
                    <a:pt x="64" y="65"/>
                    <a:pt x="65" y="64"/>
                    <a:pt x="67" y="62"/>
                  </a:cubicBezTo>
                  <a:cubicBezTo>
                    <a:pt x="72" y="66"/>
                    <a:pt x="72" y="66"/>
                    <a:pt x="72" y="66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73" y="52"/>
                    <a:pt x="73" y="52"/>
                    <a:pt x="73" y="52"/>
                  </a:cubicBezTo>
                  <a:cubicBezTo>
                    <a:pt x="73" y="50"/>
                    <a:pt x="74" y="48"/>
                    <a:pt x="74" y="46"/>
                  </a:cubicBezTo>
                  <a:cubicBezTo>
                    <a:pt x="81" y="46"/>
                    <a:pt x="81" y="46"/>
                    <a:pt x="81" y="46"/>
                  </a:cubicBezTo>
                  <a:cubicBezTo>
                    <a:pt x="81" y="34"/>
                    <a:pt x="81" y="34"/>
                    <a:pt x="81" y="34"/>
                  </a:cubicBezTo>
                  <a:cubicBezTo>
                    <a:pt x="74" y="34"/>
                    <a:pt x="74" y="34"/>
                    <a:pt x="74" y="34"/>
                  </a:cubicBezTo>
                  <a:cubicBezTo>
                    <a:pt x="74" y="32"/>
                    <a:pt x="73" y="30"/>
                    <a:pt x="73" y="28"/>
                  </a:cubicBezTo>
                  <a:cubicBezTo>
                    <a:pt x="79" y="25"/>
                    <a:pt x="79" y="25"/>
                    <a:pt x="79" y="25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67" y="18"/>
                    <a:pt x="67" y="18"/>
                    <a:pt x="67" y="18"/>
                  </a:cubicBezTo>
                  <a:cubicBezTo>
                    <a:pt x="65" y="17"/>
                    <a:pt x="64" y="15"/>
                    <a:pt x="63" y="14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2" y="8"/>
                    <a:pt x="52" y="8"/>
                    <a:pt x="52" y="8"/>
                  </a:cubicBezTo>
                  <a:cubicBezTo>
                    <a:pt x="50" y="7"/>
                    <a:pt x="48" y="7"/>
                    <a:pt x="47" y="6"/>
                  </a:cubicBezTo>
                  <a:cubicBezTo>
                    <a:pt x="47" y="0"/>
                    <a:pt x="47" y="0"/>
                    <a:pt x="47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4" y="6"/>
                    <a:pt x="34" y="6"/>
                    <a:pt x="34" y="6"/>
                  </a:cubicBezTo>
                  <a:cubicBezTo>
                    <a:pt x="32" y="7"/>
                    <a:pt x="31" y="7"/>
                    <a:pt x="29" y="8"/>
                  </a:cubicBezTo>
                  <a:cubicBezTo>
                    <a:pt x="26" y="2"/>
                    <a:pt x="26" y="2"/>
                    <a:pt x="26" y="2"/>
                  </a:cubicBezTo>
                  <a:cubicBezTo>
                    <a:pt x="15" y="8"/>
                    <a:pt x="15" y="8"/>
                    <a:pt x="15" y="8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7" y="15"/>
                    <a:pt x="15" y="17"/>
                    <a:pt x="14" y="18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2" y="25"/>
                    <a:pt x="2" y="25"/>
                    <a:pt x="2" y="25"/>
                  </a:cubicBezTo>
                  <a:cubicBezTo>
                    <a:pt x="8" y="28"/>
                    <a:pt x="8" y="28"/>
                    <a:pt x="8" y="28"/>
                  </a:cubicBezTo>
                  <a:cubicBezTo>
                    <a:pt x="8" y="30"/>
                    <a:pt x="7" y="32"/>
                    <a:pt x="7" y="34"/>
                  </a:cubicBezTo>
                  <a:cubicBezTo>
                    <a:pt x="0" y="34"/>
                    <a:pt x="0" y="34"/>
                    <a:pt x="0" y="34"/>
                  </a:cubicBezTo>
                  <a:cubicBezTo>
                    <a:pt x="0" y="46"/>
                    <a:pt x="0" y="46"/>
                    <a:pt x="0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8"/>
                    <a:pt x="8" y="50"/>
                    <a:pt x="8" y="52"/>
                  </a:cubicBezTo>
                  <a:cubicBezTo>
                    <a:pt x="2" y="55"/>
                    <a:pt x="2" y="55"/>
                    <a:pt x="2" y="55"/>
                  </a:cubicBezTo>
                  <a:cubicBezTo>
                    <a:pt x="8" y="66"/>
                    <a:pt x="8" y="66"/>
                    <a:pt x="8" y="66"/>
                  </a:cubicBezTo>
                  <a:cubicBezTo>
                    <a:pt x="14" y="62"/>
                    <a:pt x="14" y="62"/>
                    <a:pt x="14" y="62"/>
                  </a:cubicBezTo>
                  <a:cubicBezTo>
                    <a:pt x="15" y="64"/>
                    <a:pt x="17" y="65"/>
                    <a:pt x="18" y="66"/>
                  </a:cubicBezTo>
                  <a:cubicBezTo>
                    <a:pt x="15" y="72"/>
                    <a:pt x="15" y="72"/>
                    <a:pt x="15" y="7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9" y="72"/>
                    <a:pt x="29" y="72"/>
                    <a:pt x="29" y="72"/>
                  </a:cubicBezTo>
                  <a:moveTo>
                    <a:pt x="69" y="40"/>
                  </a:moveTo>
                  <a:cubicBezTo>
                    <a:pt x="69" y="56"/>
                    <a:pt x="56" y="68"/>
                    <a:pt x="40" y="68"/>
                  </a:cubicBezTo>
                  <a:cubicBezTo>
                    <a:pt x="25" y="68"/>
                    <a:pt x="12" y="56"/>
                    <a:pt x="12" y="40"/>
                  </a:cubicBezTo>
                  <a:cubicBezTo>
                    <a:pt x="12" y="25"/>
                    <a:pt x="25" y="12"/>
                    <a:pt x="40" y="12"/>
                  </a:cubicBezTo>
                  <a:cubicBezTo>
                    <a:pt x="56" y="12"/>
                    <a:pt x="69" y="25"/>
                    <a:pt x="69" y="40"/>
                  </a:cubicBezTo>
                </a:path>
              </a:pathLst>
            </a:cu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4" name="Oval 459"/>
            <p:cNvSpPr>
              <a:spLocks noChangeArrowheads="1"/>
            </p:cNvSpPr>
            <p:nvPr userDrawn="1"/>
          </p:nvSpPr>
          <p:spPr bwMode="auto">
            <a:xfrm>
              <a:off x="3339206" y="8337259"/>
              <a:ext cx="177245" cy="173474"/>
            </a:xfrm>
            <a:prstGeom prst="ellipse">
              <a:avLst/>
            </a:prstGeom>
            <a:solidFill>
              <a:srgbClr val="5C5D6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5" name="Freeform 460"/>
            <p:cNvSpPr>
              <a:spLocks/>
            </p:cNvSpPr>
            <p:nvPr userDrawn="1"/>
          </p:nvSpPr>
          <p:spPr bwMode="auto">
            <a:xfrm>
              <a:off x="3452341" y="8557874"/>
              <a:ext cx="9429" cy="15085"/>
            </a:xfrm>
            <a:custGeom>
              <a:avLst/>
              <a:gdLst>
                <a:gd name="T0" fmla="*/ 0 w 2"/>
                <a:gd name="T1" fmla="*/ 4 h 4"/>
                <a:gd name="T2" fmla="*/ 0 w 2"/>
                <a:gd name="T3" fmla="*/ 0 h 4"/>
                <a:gd name="T4" fmla="*/ 2 w 2"/>
                <a:gd name="T5" fmla="*/ 0 h 4"/>
                <a:gd name="T6" fmla="*/ 0 w 2"/>
                <a:gd name="T7" fmla="*/ 0 h 4"/>
                <a:gd name="T8" fmla="*/ 0 w 2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4">
                  <a:moveTo>
                    <a:pt x="0" y="4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2" y="0"/>
                  </a:cubicBezTo>
                  <a:cubicBezTo>
                    <a:pt x="1" y="0"/>
                    <a:pt x="0" y="0"/>
                    <a:pt x="0" y="0"/>
                  </a:cubicBezTo>
                  <a:cubicBezTo>
                    <a:pt x="0" y="4"/>
                    <a:pt x="0" y="4"/>
                    <a:pt x="0" y="4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6" name="Freeform 461"/>
            <p:cNvSpPr>
              <a:spLocks/>
            </p:cNvSpPr>
            <p:nvPr userDrawn="1"/>
          </p:nvSpPr>
          <p:spPr bwMode="auto">
            <a:xfrm>
              <a:off x="3422171" y="8572958"/>
              <a:ext cx="30169" cy="11314"/>
            </a:xfrm>
            <a:custGeom>
              <a:avLst/>
              <a:gdLst>
                <a:gd name="T0" fmla="*/ 16 w 16"/>
                <a:gd name="T1" fmla="*/ 6 h 6"/>
                <a:gd name="T2" fmla="*/ 0 w 16"/>
                <a:gd name="T3" fmla="*/ 6 h 6"/>
                <a:gd name="T4" fmla="*/ 0 w 16"/>
                <a:gd name="T5" fmla="*/ 6 h 6"/>
                <a:gd name="T6" fmla="*/ 16 w 16"/>
                <a:gd name="T7" fmla="*/ 6 h 6"/>
                <a:gd name="T8" fmla="*/ 16 w 16"/>
                <a:gd name="T9" fmla="*/ 0 h 6"/>
                <a:gd name="T10" fmla="*/ 16 w 16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6">
                  <a:moveTo>
                    <a:pt x="16" y="6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16" y="6"/>
                  </a:lnTo>
                  <a:close/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7" name="Freeform 462"/>
            <p:cNvSpPr>
              <a:spLocks/>
            </p:cNvSpPr>
            <p:nvPr userDrawn="1"/>
          </p:nvSpPr>
          <p:spPr bwMode="auto">
            <a:xfrm>
              <a:off x="3422171" y="8572958"/>
              <a:ext cx="30169" cy="11314"/>
            </a:xfrm>
            <a:custGeom>
              <a:avLst/>
              <a:gdLst>
                <a:gd name="T0" fmla="*/ 16 w 16"/>
                <a:gd name="T1" fmla="*/ 6 h 6"/>
                <a:gd name="T2" fmla="*/ 0 w 16"/>
                <a:gd name="T3" fmla="*/ 6 h 6"/>
                <a:gd name="T4" fmla="*/ 0 w 16"/>
                <a:gd name="T5" fmla="*/ 6 h 6"/>
                <a:gd name="T6" fmla="*/ 16 w 16"/>
                <a:gd name="T7" fmla="*/ 6 h 6"/>
                <a:gd name="T8" fmla="*/ 16 w 16"/>
                <a:gd name="T9" fmla="*/ 0 h 6"/>
                <a:gd name="T10" fmla="*/ 16 w 16"/>
                <a:gd name="T11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" h="6">
                  <a:moveTo>
                    <a:pt x="16" y="6"/>
                  </a:moveTo>
                  <a:lnTo>
                    <a:pt x="0" y="6"/>
                  </a:lnTo>
                  <a:lnTo>
                    <a:pt x="0" y="6"/>
                  </a:lnTo>
                  <a:lnTo>
                    <a:pt x="16" y="6"/>
                  </a:lnTo>
                  <a:lnTo>
                    <a:pt x="16" y="0"/>
                  </a:lnTo>
                  <a:lnTo>
                    <a:pt x="16" y="6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8" name="Freeform 463"/>
            <p:cNvSpPr>
              <a:spLocks noEditPoints="1"/>
            </p:cNvSpPr>
            <p:nvPr userDrawn="1"/>
          </p:nvSpPr>
          <p:spPr bwMode="auto">
            <a:xfrm>
              <a:off x="3422171" y="8267493"/>
              <a:ext cx="156504" cy="294151"/>
            </a:xfrm>
            <a:custGeom>
              <a:avLst/>
              <a:gdLst>
                <a:gd name="T0" fmla="*/ 9 w 40"/>
                <a:gd name="T1" fmla="*/ 7 h 75"/>
                <a:gd name="T2" fmla="*/ 8 w 40"/>
                <a:gd name="T3" fmla="*/ 6 h 75"/>
                <a:gd name="T4" fmla="*/ 8 w 40"/>
                <a:gd name="T5" fmla="*/ 0 h 75"/>
                <a:gd name="T6" fmla="*/ 0 w 40"/>
                <a:gd name="T7" fmla="*/ 0 h 75"/>
                <a:gd name="T8" fmla="*/ 0 w 40"/>
                <a:gd name="T9" fmla="*/ 0 h 75"/>
                <a:gd name="T10" fmla="*/ 8 w 40"/>
                <a:gd name="T11" fmla="*/ 0 h 75"/>
                <a:gd name="T12" fmla="*/ 8 w 40"/>
                <a:gd name="T13" fmla="*/ 6 h 75"/>
                <a:gd name="T14" fmla="*/ 9 w 40"/>
                <a:gd name="T15" fmla="*/ 7 h 75"/>
                <a:gd name="T16" fmla="*/ 13 w 40"/>
                <a:gd name="T17" fmla="*/ 8 h 75"/>
                <a:gd name="T18" fmla="*/ 12 w 40"/>
                <a:gd name="T19" fmla="*/ 7 h 75"/>
                <a:gd name="T20" fmla="*/ 13 w 40"/>
                <a:gd name="T21" fmla="*/ 8 h 75"/>
                <a:gd name="T22" fmla="*/ 16 w 40"/>
                <a:gd name="T23" fmla="*/ 4 h 75"/>
                <a:gd name="T24" fmla="*/ 13 w 40"/>
                <a:gd name="T25" fmla="*/ 8 h 75"/>
                <a:gd name="T26" fmla="*/ 0 w 40"/>
                <a:gd name="T27" fmla="*/ 12 h 75"/>
                <a:gd name="T28" fmla="*/ 0 w 40"/>
                <a:gd name="T29" fmla="*/ 12 h 75"/>
                <a:gd name="T30" fmla="*/ 1 w 40"/>
                <a:gd name="T31" fmla="*/ 12 h 75"/>
                <a:gd name="T32" fmla="*/ 0 w 40"/>
                <a:gd name="T33" fmla="*/ 12 h 75"/>
                <a:gd name="T34" fmla="*/ 24 w 40"/>
                <a:gd name="T35" fmla="*/ 14 h 75"/>
                <a:gd name="T36" fmla="*/ 24 w 40"/>
                <a:gd name="T37" fmla="*/ 14 h 75"/>
                <a:gd name="T38" fmla="*/ 27 w 40"/>
                <a:gd name="T39" fmla="*/ 8 h 75"/>
                <a:gd name="T40" fmla="*/ 24 w 40"/>
                <a:gd name="T41" fmla="*/ 14 h 75"/>
                <a:gd name="T42" fmla="*/ 28 w 40"/>
                <a:gd name="T43" fmla="*/ 18 h 75"/>
                <a:gd name="T44" fmla="*/ 30 w 40"/>
                <a:gd name="T45" fmla="*/ 16 h 75"/>
                <a:gd name="T46" fmla="*/ 28 w 40"/>
                <a:gd name="T47" fmla="*/ 18 h 75"/>
                <a:gd name="T48" fmla="*/ 40 w 40"/>
                <a:gd name="T49" fmla="*/ 25 h 75"/>
                <a:gd name="T50" fmla="*/ 35 w 40"/>
                <a:gd name="T51" fmla="*/ 17 h 75"/>
                <a:gd name="T52" fmla="*/ 40 w 40"/>
                <a:gd name="T53" fmla="*/ 25 h 75"/>
                <a:gd name="T54" fmla="*/ 34 w 40"/>
                <a:gd name="T55" fmla="*/ 28 h 75"/>
                <a:gd name="T56" fmla="*/ 34 w 40"/>
                <a:gd name="T57" fmla="*/ 28 h 75"/>
                <a:gd name="T58" fmla="*/ 36 w 40"/>
                <a:gd name="T59" fmla="*/ 27 h 75"/>
                <a:gd name="T60" fmla="*/ 34 w 40"/>
                <a:gd name="T61" fmla="*/ 28 h 75"/>
                <a:gd name="T62" fmla="*/ 30 w 40"/>
                <a:gd name="T63" fmla="*/ 40 h 75"/>
                <a:gd name="T64" fmla="*/ 22 w 40"/>
                <a:gd name="T65" fmla="*/ 20 h 75"/>
                <a:gd name="T66" fmla="*/ 30 w 40"/>
                <a:gd name="T67" fmla="*/ 40 h 75"/>
                <a:gd name="T68" fmla="*/ 38 w 40"/>
                <a:gd name="T69" fmla="*/ 54 h 75"/>
                <a:gd name="T70" fmla="*/ 34 w 40"/>
                <a:gd name="T71" fmla="*/ 52 h 75"/>
                <a:gd name="T72" fmla="*/ 34 w 40"/>
                <a:gd name="T73" fmla="*/ 52 h 75"/>
                <a:gd name="T74" fmla="*/ 38 w 40"/>
                <a:gd name="T75" fmla="*/ 54 h 75"/>
                <a:gd name="T76" fmla="*/ 33 w 40"/>
                <a:gd name="T77" fmla="*/ 66 h 75"/>
                <a:gd name="T78" fmla="*/ 28 w 40"/>
                <a:gd name="T79" fmla="*/ 62 h 75"/>
                <a:gd name="T80" fmla="*/ 33 w 40"/>
                <a:gd name="T81" fmla="*/ 66 h 75"/>
                <a:gd name="T82" fmla="*/ 40 w 40"/>
                <a:gd name="T83" fmla="*/ 55 h 75"/>
                <a:gd name="T84" fmla="*/ 33 w 40"/>
                <a:gd name="T85" fmla="*/ 66 h 75"/>
                <a:gd name="T86" fmla="*/ 24 w 40"/>
                <a:gd name="T87" fmla="*/ 66 h 75"/>
                <a:gd name="T88" fmla="*/ 25 w 40"/>
                <a:gd name="T89" fmla="*/ 65 h 75"/>
                <a:gd name="T90" fmla="*/ 24 w 40"/>
                <a:gd name="T91" fmla="*/ 66 h 75"/>
                <a:gd name="T92" fmla="*/ 1 w 40"/>
                <a:gd name="T93" fmla="*/ 68 h 75"/>
                <a:gd name="T94" fmla="*/ 0 w 40"/>
                <a:gd name="T95" fmla="*/ 68 h 75"/>
                <a:gd name="T96" fmla="*/ 0 w 40"/>
                <a:gd name="T97" fmla="*/ 68 h 75"/>
                <a:gd name="T98" fmla="*/ 1 w 40"/>
                <a:gd name="T99" fmla="*/ 68 h 75"/>
                <a:gd name="T100" fmla="*/ 14 w 40"/>
                <a:gd name="T101" fmla="*/ 74 h 75"/>
                <a:gd name="T102" fmla="*/ 13 w 40"/>
                <a:gd name="T103" fmla="*/ 72 h 75"/>
                <a:gd name="T104" fmla="*/ 13 w 40"/>
                <a:gd name="T105" fmla="*/ 73 h 75"/>
                <a:gd name="T106" fmla="*/ 13 w 40"/>
                <a:gd name="T107" fmla="*/ 72 h 75"/>
                <a:gd name="T108" fmla="*/ 14 w 40"/>
                <a:gd name="T109" fmla="*/ 74 h 75"/>
                <a:gd name="T110" fmla="*/ 23 w 40"/>
                <a:gd name="T111" fmla="*/ 75 h 75"/>
                <a:gd name="T112" fmla="*/ 27 w 40"/>
                <a:gd name="T113" fmla="*/ 72 h 75"/>
                <a:gd name="T114" fmla="*/ 27 w 40"/>
                <a:gd name="T115" fmla="*/ 72 h 75"/>
                <a:gd name="T116" fmla="*/ 23 w 40"/>
                <a:gd name="T117" fmla="*/ 75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0" h="75">
                  <a:moveTo>
                    <a:pt x="9" y="7"/>
                  </a:moveTo>
                  <a:cubicBezTo>
                    <a:pt x="9" y="7"/>
                    <a:pt x="8" y="6"/>
                    <a:pt x="8" y="6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8" y="6"/>
                    <a:pt x="9" y="7"/>
                    <a:pt x="9" y="7"/>
                  </a:cubicBezTo>
                  <a:moveTo>
                    <a:pt x="13" y="8"/>
                  </a:moveTo>
                  <a:cubicBezTo>
                    <a:pt x="13" y="8"/>
                    <a:pt x="12" y="7"/>
                    <a:pt x="12" y="7"/>
                  </a:cubicBezTo>
                  <a:cubicBezTo>
                    <a:pt x="12" y="7"/>
                    <a:pt x="13" y="8"/>
                    <a:pt x="13" y="8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3" y="8"/>
                    <a:pt x="13" y="8"/>
                    <a:pt x="13" y="8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1" y="12"/>
                    <a:pt x="1" y="12"/>
                  </a:cubicBezTo>
                  <a:cubicBezTo>
                    <a:pt x="1" y="12"/>
                    <a:pt x="0" y="12"/>
                    <a:pt x="0" y="12"/>
                  </a:cubicBezTo>
                  <a:moveTo>
                    <a:pt x="24" y="14"/>
                  </a:moveTo>
                  <a:cubicBezTo>
                    <a:pt x="24" y="14"/>
                    <a:pt x="24" y="14"/>
                    <a:pt x="24" y="14"/>
                  </a:cubicBezTo>
                  <a:cubicBezTo>
                    <a:pt x="27" y="8"/>
                    <a:pt x="27" y="8"/>
                    <a:pt x="27" y="8"/>
                  </a:cubicBezTo>
                  <a:cubicBezTo>
                    <a:pt x="24" y="14"/>
                    <a:pt x="24" y="14"/>
                    <a:pt x="24" y="14"/>
                  </a:cubicBezTo>
                  <a:moveTo>
                    <a:pt x="28" y="18"/>
                  </a:moveTo>
                  <a:cubicBezTo>
                    <a:pt x="30" y="16"/>
                    <a:pt x="30" y="16"/>
                    <a:pt x="30" y="16"/>
                  </a:cubicBezTo>
                  <a:cubicBezTo>
                    <a:pt x="28" y="18"/>
                    <a:pt x="28" y="18"/>
                    <a:pt x="28" y="18"/>
                  </a:cubicBezTo>
                  <a:moveTo>
                    <a:pt x="40" y="25"/>
                  </a:moveTo>
                  <a:cubicBezTo>
                    <a:pt x="35" y="17"/>
                    <a:pt x="35" y="17"/>
                    <a:pt x="35" y="17"/>
                  </a:cubicBezTo>
                  <a:cubicBezTo>
                    <a:pt x="40" y="25"/>
                    <a:pt x="40" y="25"/>
                    <a:pt x="40" y="25"/>
                  </a:cubicBezTo>
                  <a:moveTo>
                    <a:pt x="34" y="28"/>
                  </a:moveTo>
                  <a:cubicBezTo>
                    <a:pt x="34" y="28"/>
                    <a:pt x="34" y="28"/>
                    <a:pt x="34" y="28"/>
                  </a:cubicBezTo>
                  <a:cubicBezTo>
                    <a:pt x="36" y="27"/>
                    <a:pt x="36" y="27"/>
                    <a:pt x="36" y="27"/>
                  </a:cubicBezTo>
                  <a:cubicBezTo>
                    <a:pt x="34" y="28"/>
                    <a:pt x="34" y="28"/>
                    <a:pt x="34" y="28"/>
                  </a:cubicBezTo>
                  <a:moveTo>
                    <a:pt x="30" y="40"/>
                  </a:moveTo>
                  <a:cubicBezTo>
                    <a:pt x="30" y="32"/>
                    <a:pt x="27" y="25"/>
                    <a:pt x="22" y="20"/>
                  </a:cubicBezTo>
                  <a:cubicBezTo>
                    <a:pt x="27" y="25"/>
                    <a:pt x="30" y="32"/>
                    <a:pt x="30" y="40"/>
                  </a:cubicBezTo>
                  <a:moveTo>
                    <a:pt x="38" y="54"/>
                  </a:moveTo>
                  <a:cubicBezTo>
                    <a:pt x="34" y="52"/>
                    <a:pt x="34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8" y="54"/>
                    <a:pt x="38" y="54"/>
                    <a:pt x="38" y="54"/>
                  </a:cubicBezTo>
                  <a:moveTo>
                    <a:pt x="33" y="66"/>
                  </a:moveTo>
                  <a:cubicBezTo>
                    <a:pt x="28" y="62"/>
                    <a:pt x="28" y="62"/>
                    <a:pt x="28" y="62"/>
                  </a:cubicBezTo>
                  <a:cubicBezTo>
                    <a:pt x="33" y="66"/>
                    <a:pt x="33" y="66"/>
                    <a:pt x="33" y="66"/>
                  </a:cubicBezTo>
                  <a:cubicBezTo>
                    <a:pt x="40" y="55"/>
                    <a:pt x="40" y="55"/>
                    <a:pt x="40" y="55"/>
                  </a:cubicBezTo>
                  <a:cubicBezTo>
                    <a:pt x="33" y="66"/>
                    <a:pt x="33" y="66"/>
                    <a:pt x="33" y="66"/>
                  </a:cubicBezTo>
                  <a:moveTo>
                    <a:pt x="24" y="66"/>
                  </a:moveTo>
                  <a:cubicBezTo>
                    <a:pt x="24" y="66"/>
                    <a:pt x="25" y="65"/>
                    <a:pt x="25" y="65"/>
                  </a:cubicBezTo>
                  <a:cubicBezTo>
                    <a:pt x="25" y="65"/>
                    <a:pt x="24" y="66"/>
                    <a:pt x="24" y="66"/>
                  </a:cubicBezTo>
                  <a:moveTo>
                    <a:pt x="1" y="68"/>
                  </a:moveTo>
                  <a:cubicBezTo>
                    <a:pt x="1" y="68"/>
                    <a:pt x="0" y="68"/>
                    <a:pt x="0" y="68"/>
                  </a:cubicBezTo>
                  <a:cubicBezTo>
                    <a:pt x="0" y="68"/>
                    <a:pt x="0" y="68"/>
                    <a:pt x="0" y="68"/>
                  </a:cubicBezTo>
                  <a:cubicBezTo>
                    <a:pt x="0" y="68"/>
                    <a:pt x="1" y="68"/>
                    <a:pt x="1" y="68"/>
                  </a:cubicBezTo>
                  <a:moveTo>
                    <a:pt x="14" y="74"/>
                  </a:moveTo>
                  <a:cubicBezTo>
                    <a:pt x="13" y="72"/>
                    <a:pt x="13" y="72"/>
                    <a:pt x="13" y="72"/>
                  </a:cubicBezTo>
                  <a:cubicBezTo>
                    <a:pt x="13" y="73"/>
                    <a:pt x="13" y="73"/>
                    <a:pt x="13" y="73"/>
                  </a:cubicBezTo>
                  <a:cubicBezTo>
                    <a:pt x="13" y="73"/>
                    <a:pt x="13" y="73"/>
                    <a:pt x="13" y="72"/>
                  </a:cubicBezTo>
                  <a:cubicBezTo>
                    <a:pt x="14" y="74"/>
                    <a:pt x="14" y="74"/>
                    <a:pt x="14" y="74"/>
                  </a:cubicBezTo>
                  <a:moveTo>
                    <a:pt x="23" y="75"/>
                  </a:moveTo>
                  <a:cubicBezTo>
                    <a:pt x="27" y="72"/>
                    <a:pt x="27" y="72"/>
                    <a:pt x="27" y="72"/>
                  </a:cubicBezTo>
                  <a:cubicBezTo>
                    <a:pt x="27" y="72"/>
                    <a:pt x="27" y="72"/>
                    <a:pt x="27" y="72"/>
                  </a:cubicBezTo>
                  <a:cubicBezTo>
                    <a:pt x="23" y="75"/>
                    <a:pt x="23" y="75"/>
                    <a:pt x="23" y="7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09" name="Freeform 465"/>
            <p:cNvSpPr>
              <a:spLocks noEditPoints="1"/>
            </p:cNvSpPr>
            <p:nvPr userDrawn="1"/>
          </p:nvSpPr>
          <p:spPr bwMode="auto">
            <a:xfrm>
              <a:off x="3425942" y="8337259"/>
              <a:ext cx="0" cy="173474"/>
            </a:xfrm>
            <a:custGeom>
              <a:avLst/>
              <a:gdLst>
                <a:gd name="T0" fmla="*/ 0 h 92"/>
                <a:gd name="T1" fmla="*/ 0 h 92"/>
                <a:gd name="T2" fmla="*/ 92 h 92"/>
                <a:gd name="T3" fmla="*/ 92 h 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92">
                  <a:moveTo>
                    <a:pt x="0" y="0"/>
                  </a:moveTo>
                  <a:lnTo>
                    <a:pt x="0" y="0"/>
                  </a:lnTo>
                  <a:close/>
                  <a:moveTo>
                    <a:pt x="0" y="92"/>
                  </a:moveTo>
                  <a:lnTo>
                    <a:pt x="0" y="92"/>
                  </a:lnTo>
                  <a:close/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0" name="Freeform 466"/>
            <p:cNvSpPr>
              <a:spLocks noEditPoints="1"/>
            </p:cNvSpPr>
            <p:nvPr userDrawn="1"/>
          </p:nvSpPr>
          <p:spPr bwMode="auto">
            <a:xfrm>
              <a:off x="3425942" y="8337259"/>
              <a:ext cx="0" cy="173474"/>
            </a:xfrm>
            <a:custGeom>
              <a:avLst/>
              <a:gdLst>
                <a:gd name="T0" fmla="*/ 0 h 92"/>
                <a:gd name="T1" fmla="*/ 0 h 92"/>
                <a:gd name="T2" fmla="*/ 92 h 92"/>
                <a:gd name="T3" fmla="*/ 92 h 9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92">
                  <a:moveTo>
                    <a:pt x="0" y="0"/>
                  </a:moveTo>
                  <a:lnTo>
                    <a:pt x="0" y="0"/>
                  </a:lnTo>
                  <a:moveTo>
                    <a:pt x="0" y="92"/>
                  </a:moveTo>
                  <a:lnTo>
                    <a:pt x="0" y="92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1" name="Freeform 468"/>
            <p:cNvSpPr>
              <a:spLocks/>
            </p:cNvSpPr>
            <p:nvPr userDrawn="1"/>
          </p:nvSpPr>
          <p:spPr bwMode="auto">
            <a:xfrm>
              <a:off x="3237384" y="8635182"/>
              <a:ext cx="22627" cy="11314"/>
            </a:xfrm>
            <a:custGeom>
              <a:avLst/>
              <a:gdLst>
                <a:gd name="T0" fmla="*/ 0 w 6"/>
                <a:gd name="T1" fmla="*/ 3 h 3"/>
                <a:gd name="T2" fmla="*/ 0 w 6"/>
                <a:gd name="T3" fmla="*/ 3 h 3"/>
                <a:gd name="T4" fmla="*/ 0 w 6"/>
                <a:gd name="T5" fmla="*/ 3 h 3"/>
                <a:gd name="T6" fmla="*/ 6 w 6"/>
                <a:gd name="T7" fmla="*/ 0 h 3"/>
                <a:gd name="T8" fmla="*/ 0 w 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3"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2" y="3"/>
                    <a:pt x="4" y="2"/>
                    <a:pt x="6" y="0"/>
                  </a:cubicBezTo>
                  <a:cubicBezTo>
                    <a:pt x="4" y="2"/>
                    <a:pt x="2" y="3"/>
                    <a:pt x="0" y="3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2" name="Freeform 469"/>
            <p:cNvSpPr>
              <a:spLocks/>
            </p:cNvSpPr>
            <p:nvPr userDrawn="1"/>
          </p:nvSpPr>
          <p:spPr bwMode="auto">
            <a:xfrm>
              <a:off x="3237384" y="8584272"/>
              <a:ext cx="11314" cy="0"/>
            </a:xfrm>
            <a:custGeom>
              <a:avLst/>
              <a:gdLst>
                <a:gd name="T0" fmla="*/ 3 w 3"/>
                <a:gd name="T1" fmla="*/ 0 w 3"/>
                <a:gd name="T2" fmla="*/ 0 w 3"/>
                <a:gd name="T3" fmla="*/ 0 w 3"/>
                <a:gd name="T4" fmla="*/ 3 w 3"/>
                <a:gd name="T5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cubicBezTo>
                    <a:pt x="2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2" y="0"/>
                    <a:pt x="3" y="0"/>
                  </a:cubicBezTo>
                  <a:cubicBezTo>
                    <a:pt x="3" y="0"/>
                    <a:pt x="3" y="0"/>
                    <a:pt x="3" y="0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3" name="Freeform 470"/>
            <p:cNvSpPr>
              <a:spLocks/>
            </p:cNvSpPr>
            <p:nvPr userDrawn="1"/>
          </p:nvSpPr>
          <p:spPr bwMode="auto">
            <a:xfrm>
              <a:off x="3248697" y="8584272"/>
              <a:ext cx="7542" cy="7542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2" y="1"/>
                    <a:pt x="1" y="1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2" y="1"/>
                    <a:pt x="2" y="2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4" name="Freeform 471"/>
            <p:cNvSpPr>
              <a:spLocks/>
            </p:cNvSpPr>
            <p:nvPr userDrawn="1"/>
          </p:nvSpPr>
          <p:spPr bwMode="auto">
            <a:xfrm>
              <a:off x="3233613" y="8584272"/>
              <a:ext cx="35827" cy="62225"/>
            </a:xfrm>
            <a:custGeom>
              <a:avLst/>
              <a:gdLst>
                <a:gd name="T0" fmla="*/ 1 w 9"/>
                <a:gd name="T1" fmla="*/ 16 h 16"/>
                <a:gd name="T2" fmla="*/ 1 w 9"/>
                <a:gd name="T3" fmla="*/ 16 h 16"/>
                <a:gd name="T4" fmla="*/ 0 w 9"/>
                <a:gd name="T5" fmla="*/ 16 h 16"/>
                <a:gd name="T6" fmla="*/ 0 w 9"/>
                <a:gd name="T7" fmla="*/ 0 h 16"/>
                <a:gd name="T8" fmla="*/ 1 w 9"/>
                <a:gd name="T9" fmla="*/ 0 h 16"/>
                <a:gd name="T10" fmla="*/ 1 w 9"/>
                <a:gd name="T11" fmla="*/ 0 h 16"/>
                <a:gd name="T12" fmla="*/ 4 w 9"/>
                <a:gd name="T13" fmla="*/ 0 h 16"/>
                <a:gd name="T14" fmla="*/ 6 w 9"/>
                <a:gd name="T15" fmla="*/ 2 h 16"/>
                <a:gd name="T16" fmla="*/ 9 w 9"/>
                <a:gd name="T17" fmla="*/ 8 h 16"/>
                <a:gd name="T18" fmla="*/ 7 w 9"/>
                <a:gd name="T19" fmla="*/ 13 h 16"/>
                <a:gd name="T20" fmla="*/ 1 w 9"/>
                <a:gd name="T21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" h="16"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2" y="0"/>
                    <a:pt x="3" y="0"/>
                    <a:pt x="4" y="0"/>
                  </a:cubicBezTo>
                  <a:cubicBezTo>
                    <a:pt x="5" y="1"/>
                    <a:pt x="6" y="1"/>
                    <a:pt x="6" y="2"/>
                  </a:cubicBezTo>
                  <a:cubicBezTo>
                    <a:pt x="8" y="3"/>
                    <a:pt x="9" y="5"/>
                    <a:pt x="9" y="8"/>
                  </a:cubicBezTo>
                  <a:cubicBezTo>
                    <a:pt x="9" y="10"/>
                    <a:pt x="8" y="12"/>
                    <a:pt x="7" y="13"/>
                  </a:cubicBezTo>
                  <a:cubicBezTo>
                    <a:pt x="5" y="15"/>
                    <a:pt x="3" y="16"/>
                    <a:pt x="1" y="16"/>
                  </a:cubicBezTo>
                </a:path>
              </a:pathLst>
            </a:custGeom>
            <a:solidFill>
              <a:srgbClr val="2928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5" name="Freeform 472"/>
            <p:cNvSpPr>
              <a:spLocks noEditPoints="1"/>
            </p:cNvSpPr>
            <p:nvPr userDrawn="1"/>
          </p:nvSpPr>
          <p:spPr bwMode="auto">
            <a:xfrm>
              <a:off x="3233613" y="8631411"/>
              <a:ext cx="82966" cy="79195"/>
            </a:xfrm>
            <a:custGeom>
              <a:avLst/>
              <a:gdLst>
                <a:gd name="T0" fmla="*/ 18 w 21"/>
                <a:gd name="T1" fmla="*/ 7 h 20"/>
                <a:gd name="T2" fmla="*/ 18 w 21"/>
                <a:gd name="T3" fmla="*/ 7 h 20"/>
                <a:gd name="T4" fmla="*/ 21 w 21"/>
                <a:gd name="T5" fmla="*/ 0 h 20"/>
                <a:gd name="T6" fmla="*/ 18 w 21"/>
                <a:gd name="T7" fmla="*/ 7 h 20"/>
                <a:gd name="T8" fmla="*/ 1 w 21"/>
                <a:gd name="T9" fmla="*/ 10 h 20"/>
                <a:gd name="T10" fmla="*/ 0 w 21"/>
                <a:gd name="T11" fmla="*/ 10 h 20"/>
                <a:gd name="T12" fmla="*/ 0 w 21"/>
                <a:gd name="T13" fmla="*/ 10 h 20"/>
                <a:gd name="T14" fmla="*/ 1 w 21"/>
                <a:gd name="T15" fmla="*/ 10 h 20"/>
                <a:gd name="T16" fmla="*/ 5 w 21"/>
                <a:gd name="T17" fmla="*/ 20 h 20"/>
                <a:gd name="T18" fmla="*/ 0 w 21"/>
                <a:gd name="T19" fmla="*/ 20 h 20"/>
                <a:gd name="T20" fmla="*/ 0 w 21"/>
                <a:gd name="T21" fmla="*/ 20 h 20"/>
                <a:gd name="T22" fmla="*/ 5 w 21"/>
                <a:gd name="T23" fmla="*/ 20 h 20"/>
                <a:gd name="T24" fmla="*/ 5 w 21"/>
                <a:gd name="T25" fmla="*/ 16 h 20"/>
                <a:gd name="T26" fmla="*/ 12 w 21"/>
                <a:gd name="T27" fmla="*/ 13 h 20"/>
                <a:gd name="T28" fmla="*/ 15 w 21"/>
                <a:gd name="T29" fmla="*/ 16 h 20"/>
                <a:gd name="T30" fmla="*/ 20 w 21"/>
                <a:gd name="T31" fmla="*/ 11 h 20"/>
                <a:gd name="T32" fmla="*/ 15 w 21"/>
                <a:gd name="T33" fmla="*/ 16 h 20"/>
                <a:gd name="T34" fmla="*/ 12 w 21"/>
                <a:gd name="T35" fmla="*/ 13 h 20"/>
                <a:gd name="T36" fmla="*/ 5 w 21"/>
                <a:gd name="T37" fmla="*/ 16 h 20"/>
                <a:gd name="T38" fmla="*/ 5 w 21"/>
                <a:gd name="T3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20">
                  <a:moveTo>
                    <a:pt x="18" y="7"/>
                  </a:moveTo>
                  <a:cubicBezTo>
                    <a:pt x="18" y="7"/>
                    <a:pt x="18" y="7"/>
                    <a:pt x="18" y="7"/>
                  </a:cubicBezTo>
                  <a:cubicBezTo>
                    <a:pt x="19" y="5"/>
                    <a:pt x="20" y="2"/>
                    <a:pt x="21" y="0"/>
                  </a:cubicBezTo>
                  <a:cubicBezTo>
                    <a:pt x="20" y="2"/>
                    <a:pt x="19" y="5"/>
                    <a:pt x="18" y="7"/>
                  </a:cubicBezTo>
                  <a:moveTo>
                    <a:pt x="1" y="10"/>
                  </a:moveTo>
                  <a:cubicBezTo>
                    <a:pt x="1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5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5" y="20"/>
                    <a:pt x="5" y="20"/>
                    <a:pt x="5" y="20"/>
                  </a:cubicBezTo>
                  <a:cubicBezTo>
                    <a:pt x="5" y="16"/>
                    <a:pt x="5" y="16"/>
                    <a:pt x="5" y="16"/>
                  </a:cubicBezTo>
                  <a:cubicBezTo>
                    <a:pt x="8" y="15"/>
                    <a:pt x="10" y="14"/>
                    <a:pt x="12" y="13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2" y="13"/>
                    <a:pt x="12" y="13"/>
                    <a:pt x="12" y="13"/>
                  </a:cubicBezTo>
                  <a:cubicBezTo>
                    <a:pt x="10" y="14"/>
                    <a:pt x="8" y="15"/>
                    <a:pt x="5" y="16"/>
                  </a:cubicBezTo>
                  <a:cubicBezTo>
                    <a:pt x="5" y="20"/>
                    <a:pt x="5" y="20"/>
                    <a:pt x="5" y="20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6" name="Freeform 473"/>
            <p:cNvSpPr>
              <a:spLocks/>
            </p:cNvSpPr>
            <p:nvPr userDrawn="1"/>
          </p:nvSpPr>
          <p:spPr bwMode="auto">
            <a:xfrm>
              <a:off x="3303380" y="8561645"/>
              <a:ext cx="9429" cy="18856"/>
            </a:xfrm>
            <a:custGeom>
              <a:avLst/>
              <a:gdLst>
                <a:gd name="T0" fmla="*/ 1 w 2"/>
                <a:gd name="T1" fmla="*/ 5 h 5"/>
                <a:gd name="T2" fmla="*/ 0 w 2"/>
                <a:gd name="T3" fmla="*/ 3 h 5"/>
                <a:gd name="T4" fmla="*/ 2 w 2"/>
                <a:gd name="T5" fmla="*/ 0 h 5"/>
                <a:gd name="T6" fmla="*/ 0 w 2"/>
                <a:gd name="T7" fmla="*/ 3 h 5"/>
                <a:gd name="T8" fmla="*/ 1 w 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5">
                  <a:moveTo>
                    <a:pt x="1" y="5"/>
                  </a:moveTo>
                  <a:cubicBezTo>
                    <a:pt x="1" y="4"/>
                    <a:pt x="0" y="3"/>
                    <a:pt x="0" y="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1" y="4"/>
                    <a:pt x="1" y="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7" name="Freeform 474"/>
            <p:cNvSpPr>
              <a:spLocks/>
            </p:cNvSpPr>
            <p:nvPr userDrawn="1"/>
          </p:nvSpPr>
          <p:spPr bwMode="auto">
            <a:xfrm>
              <a:off x="3307151" y="8580501"/>
              <a:ext cx="24513" cy="50911"/>
            </a:xfrm>
            <a:custGeom>
              <a:avLst/>
              <a:gdLst>
                <a:gd name="T0" fmla="*/ 6 w 6"/>
                <a:gd name="T1" fmla="*/ 13 h 13"/>
                <a:gd name="T2" fmla="*/ 6 w 6"/>
                <a:gd name="T3" fmla="*/ 5 h 13"/>
                <a:gd name="T4" fmla="*/ 2 w 6"/>
                <a:gd name="T5" fmla="*/ 5 h 13"/>
                <a:gd name="T6" fmla="*/ 0 w 6"/>
                <a:gd name="T7" fmla="*/ 0 h 13"/>
                <a:gd name="T8" fmla="*/ 2 w 6"/>
                <a:gd name="T9" fmla="*/ 5 h 13"/>
                <a:gd name="T10" fmla="*/ 6 w 6"/>
                <a:gd name="T11" fmla="*/ 5 h 13"/>
                <a:gd name="T12" fmla="*/ 6 w 6"/>
                <a:gd name="T13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13">
                  <a:moveTo>
                    <a:pt x="6" y="13"/>
                  </a:moveTo>
                  <a:cubicBezTo>
                    <a:pt x="6" y="5"/>
                    <a:pt x="6" y="5"/>
                    <a:pt x="6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3"/>
                    <a:pt x="1" y="2"/>
                    <a:pt x="0" y="0"/>
                  </a:cubicBezTo>
                  <a:cubicBezTo>
                    <a:pt x="1" y="2"/>
                    <a:pt x="1" y="3"/>
                    <a:pt x="2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13"/>
                    <a:pt x="6" y="13"/>
                    <a:pt x="6" y="13"/>
                  </a:cubicBezTo>
                </a:path>
              </a:pathLst>
            </a:custGeom>
            <a:solidFill>
              <a:srgbClr val="154A94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8" name="Freeform 475"/>
            <p:cNvSpPr>
              <a:spLocks noEditPoints="1"/>
            </p:cNvSpPr>
            <p:nvPr userDrawn="1"/>
          </p:nvSpPr>
          <p:spPr bwMode="auto">
            <a:xfrm>
              <a:off x="3233613" y="8518276"/>
              <a:ext cx="69767" cy="58454"/>
            </a:xfrm>
            <a:custGeom>
              <a:avLst/>
              <a:gdLst>
                <a:gd name="T0" fmla="*/ 5 w 18"/>
                <a:gd name="T1" fmla="*/ 5 h 15"/>
                <a:gd name="T2" fmla="*/ 5 w 18"/>
                <a:gd name="T3" fmla="*/ 5 h 15"/>
                <a:gd name="T4" fmla="*/ 5 w 18"/>
                <a:gd name="T5" fmla="*/ 0 h 15"/>
                <a:gd name="T6" fmla="*/ 5 w 18"/>
                <a:gd name="T7" fmla="*/ 0 h 15"/>
                <a:gd name="T8" fmla="*/ 5 w 18"/>
                <a:gd name="T9" fmla="*/ 5 h 15"/>
                <a:gd name="T10" fmla="*/ 9 w 18"/>
                <a:gd name="T11" fmla="*/ 6 h 15"/>
                <a:gd name="T12" fmla="*/ 5 w 18"/>
                <a:gd name="T13" fmla="*/ 5 h 15"/>
                <a:gd name="T14" fmla="*/ 9 w 18"/>
                <a:gd name="T15" fmla="*/ 6 h 15"/>
                <a:gd name="T16" fmla="*/ 18 w 18"/>
                <a:gd name="T17" fmla="*/ 8 h 15"/>
                <a:gd name="T18" fmla="*/ 15 w 18"/>
                <a:gd name="T19" fmla="*/ 5 h 15"/>
                <a:gd name="T20" fmla="*/ 15 w 18"/>
                <a:gd name="T21" fmla="*/ 5 h 15"/>
                <a:gd name="T22" fmla="*/ 15 w 18"/>
                <a:gd name="T23" fmla="*/ 5 h 15"/>
                <a:gd name="T24" fmla="*/ 18 w 18"/>
                <a:gd name="T25" fmla="*/ 8 h 15"/>
                <a:gd name="T26" fmla="*/ 11 w 18"/>
                <a:gd name="T27" fmla="*/ 15 h 15"/>
                <a:gd name="T28" fmla="*/ 1 w 18"/>
                <a:gd name="T29" fmla="*/ 11 h 15"/>
                <a:gd name="T30" fmla="*/ 0 w 18"/>
                <a:gd name="T31" fmla="*/ 11 h 15"/>
                <a:gd name="T32" fmla="*/ 0 w 18"/>
                <a:gd name="T33" fmla="*/ 11 h 15"/>
                <a:gd name="T34" fmla="*/ 1 w 18"/>
                <a:gd name="T35" fmla="*/ 11 h 15"/>
                <a:gd name="T36" fmla="*/ 11 w 18"/>
                <a:gd name="T3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" h="15">
                  <a:moveTo>
                    <a:pt x="5" y="5"/>
                  </a:moveTo>
                  <a:cubicBezTo>
                    <a:pt x="5" y="5"/>
                    <a:pt x="5" y="5"/>
                    <a:pt x="5" y="5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"/>
                    <a:pt x="5" y="5"/>
                    <a:pt x="5" y="5"/>
                  </a:cubicBezTo>
                  <a:moveTo>
                    <a:pt x="9" y="6"/>
                  </a:moveTo>
                  <a:cubicBezTo>
                    <a:pt x="8" y="6"/>
                    <a:pt x="6" y="5"/>
                    <a:pt x="5" y="5"/>
                  </a:cubicBezTo>
                  <a:cubicBezTo>
                    <a:pt x="6" y="5"/>
                    <a:pt x="8" y="6"/>
                    <a:pt x="9" y="6"/>
                  </a:cubicBezTo>
                  <a:moveTo>
                    <a:pt x="18" y="8"/>
                  </a:move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8" y="8"/>
                    <a:pt x="18" y="8"/>
                    <a:pt x="18" y="8"/>
                  </a:cubicBezTo>
                  <a:moveTo>
                    <a:pt x="11" y="15"/>
                  </a:moveTo>
                  <a:cubicBezTo>
                    <a:pt x="8" y="12"/>
                    <a:pt x="5" y="11"/>
                    <a:pt x="1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1" y="11"/>
                    <a:pt x="1" y="11"/>
                  </a:cubicBezTo>
                  <a:cubicBezTo>
                    <a:pt x="5" y="11"/>
                    <a:pt x="8" y="12"/>
                    <a:pt x="11" y="15"/>
                  </a:cubicBezTo>
                </a:path>
              </a:pathLst>
            </a:custGeom>
            <a:solidFill>
              <a:srgbClr val="1254A2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119" name="Freeform 476"/>
            <p:cNvSpPr>
              <a:spLocks/>
            </p:cNvSpPr>
            <p:nvPr userDrawn="1"/>
          </p:nvSpPr>
          <p:spPr bwMode="auto">
            <a:xfrm>
              <a:off x="3233613" y="8518276"/>
              <a:ext cx="98050" cy="192330"/>
            </a:xfrm>
            <a:custGeom>
              <a:avLst/>
              <a:gdLst>
                <a:gd name="T0" fmla="*/ 5 w 25"/>
                <a:gd name="T1" fmla="*/ 49 h 49"/>
                <a:gd name="T2" fmla="*/ 0 w 25"/>
                <a:gd name="T3" fmla="*/ 49 h 49"/>
                <a:gd name="T4" fmla="*/ 0 w 25"/>
                <a:gd name="T5" fmla="*/ 39 h 49"/>
                <a:gd name="T6" fmla="*/ 1 w 25"/>
                <a:gd name="T7" fmla="*/ 39 h 49"/>
                <a:gd name="T8" fmla="*/ 1 w 25"/>
                <a:gd name="T9" fmla="*/ 39 h 49"/>
                <a:gd name="T10" fmla="*/ 15 w 25"/>
                <a:gd name="T11" fmla="*/ 25 h 49"/>
                <a:gd name="T12" fmla="*/ 11 w 25"/>
                <a:gd name="T13" fmla="*/ 15 h 49"/>
                <a:gd name="T14" fmla="*/ 1 w 25"/>
                <a:gd name="T15" fmla="*/ 11 h 49"/>
                <a:gd name="T16" fmla="*/ 0 w 25"/>
                <a:gd name="T17" fmla="*/ 11 h 49"/>
                <a:gd name="T18" fmla="*/ 0 w 25"/>
                <a:gd name="T19" fmla="*/ 0 h 49"/>
                <a:gd name="T20" fmla="*/ 5 w 25"/>
                <a:gd name="T21" fmla="*/ 0 h 49"/>
                <a:gd name="T22" fmla="*/ 5 w 25"/>
                <a:gd name="T23" fmla="*/ 5 h 49"/>
                <a:gd name="T24" fmla="*/ 5 w 25"/>
                <a:gd name="T25" fmla="*/ 5 h 49"/>
                <a:gd name="T26" fmla="*/ 5 w 25"/>
                <a:gd name="T27" fmla="*/ 5 h 49"/>
                <a:gd name="T28" fmla="*/ 9 w 25"/>
                <a:gd name="T29" fmla="*/ 6 h 49"/>
                <a:gd name="T30" fmla="*/ 12 w 25"/>
                <a:gd name="T31" fmla="*/ 8 h 49"/>
                <a:gd name="T32" fmla="*/ 15 w 25"/>
                <a:gd name="T33" fmla="*/ 5 h 49"/>
                <a:gd name="T34" fmla="*/ 15 w 25"/>
                <a:gd name="T35" fmla="*/ 5 h 49"/>
                <a:gd name="T36" fmla="*/ 18 w 25"/>
                <a:gd name="T37" fmla="*/ 8 h 49"/>
                <a:gd name="T38" fmla="*/ 21 w 25"/>
                <a:gd name="T39" fmla="*/ 10 h 49"/>
                <a:gd name="T40" fmla="*/ 20 w 25"/>
                <a:gd name="T41" fmla="*/ 11 h 49"/>
                <a:gd name="T42" fmla="*/ 18 w 25"/>
                <a:gd name="T43" fmla="*/ 14 h 49"/>
                <a:gd name="T44" fmla="*/ 19 w 25"/>
                <a:gd name="T45" fmla="*/ 16 h 49"/>
                <a:gd name="T46" fmla="*/ 21 w 25"/>
                <a:gd name="T47" fmla="*/ 21 h 49"/>
                <a:gd name="T48" fmla="*/ 25 w 25"/>
                <a:gd name="T49" fmla="*/ 21 h 49"/>
                <a:gd name="T50" fmla="*/ 25 w 25"/>
                <a:gd name="T51" fmla="*/ 29 h 49"/>
                <a:gd name="T52" fmla="*/ 21 w 25"/>
                <a:gd name="T53" fmla="*/ 29 h 49"/>
                <a:gd name="T54" fmla="*/ 21 w 25"/>
                <a:gd name="T55" fmla="*/ 29 h 49"/>
                <a:gd name="T56" fmla="*/ 18 w 25"/>
                <a:gd name="T57" fmla="*/ 36 h 49"/>
                <a:gd name="T58" fmla="*/ 18 w 25"/>
                <a:gd name="T59" fmla="*/ 36 h 49"/>
                <a:gd name="T60" fmla="*/ 21 w 25"/>
                <a:gd name="T61" fmla="*/ 39 h 49"/>
                <a:gd name="T62" fmla="*/ 20 w 25"/>
                <a:gd name="T63" fmla="*/ 40 h 49"/>
                <a:gd name="T64" fmla="*/ 15 w 25"/>
                <a:gd name="T65" fmla="*/ 45 h 49"/>
                <a:gd name="T66" fmla="*/ 12 w 25"/>
                <a:gd name="T67" fmla="*/ 42 h 49"/>
                <a:gd name="T68" fmla="*/ 5 w 25"/>
                <a:gd name="T69" fmla="*/ 45 h 49"/>
                <a:gd name="T70" fmla="*/ 5 w 25"/>
                <a:gd name="T7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5" h="49">
                  <a:moveTo>
                    <a:pt x="5" y="49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1" y="39"/>
                    <a:pt x="1" y="39"/>
                  </a:cubicBezTo>
                  <a:cubicBezTo>
                    <a:pt x="1" y="39"/>
                    <a:pt x="1" y="39"/>
                    <a:pt x="1" y="39"/>
                  </a:cubicBezTo>
                  <a:cubicBezTo>
                    <a:pt x="9" y="39"/>
                    <a:pt x="15" y="33"/>
                    <a:pt x="15" y="25"/>
                  </a:cubicBezTo>
                  <a:cubicBezTo>
                    <a:pt x="15" y="21"/>
                    <a:pt x="13" y="17"/>
                    <a:pt x="11" y="15"/>
                  </a:cubicBezTo>
                  <a:cubicBezTo>
                    <a:pt x="8" y="12"/>
                    <a:pt x="5" y="11"/>
                    <a:pt x="1" y="11"/>
                  </a:cubicBezTo>
                  <a:cubicBezTo>
                    <a:pt x="1" y="11"/>
                    <a:pt x="0" y="11"/>
                    <a:pt x="0" y="1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5" y="5"/>
                    <a:pt x="5" y="5"/>
                    <a:pt x="5" y="5"/>
                  </a:cubicBezTo>
                  <a:cubicBezTo>
                    <a:pt x="6" y="5"/>
                    <a:pt x="8" y="6"/>
                    <a:pt x="9" y="6"/>
                  </a:cubicBezTo>
                  <a:cubicBezTo>
                    <a:pt x="10" y="6"/>
                    <a:pt x="11" y="7"/>
                    <a:pt x="12" y="8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8" y="8"/>
                    <a:pt x="18" y="8"/>
                    <a:pt x="18" y="8"/>
                  </a:cubicBezTo>
                  <a:cubicBezTo>
                    <a:pt x="21" y="10"/>
                    <a:pt x="21" y="10"/>
                    <a:pt x="21" y="10"/>
                  </a:cubicBezTo>
                  <a:cubicBezTo>
                    <a:pt x="20" y="11"/>
                    <a:pt x="20" y="11"/>
                    <a:pt x="20" y="11"/>
                  </a:cubicBezTo>
                  <a:cubicBezTo>
                    <a:pt x="18" y="14"/>
                    <a:pt x="18" y="14"/>
                    <a:pt x="18" y="14"/>
                  </a:cubicBezTo>
                  <a:cubicBezTo>
                    <a:pt x="18" y="14"/>
                    <a:pt x="19" y="15"/>
                    <a:pt x="19" y="16"/>
                  </a:cubicBezTo>
                  <a:cubicBezTo>
                    <a:pt x="20" y="18"/>
                    <a:pt x="20" y="19"/>
                    <a:pt x="21" y="21"/>
                  </a:cubicBezTo>
                  <a:cubicBezTo>
                    <a:pt x="25" y="21"/>
                    <a:pt x="25" y="21"/>
                    <a:pt x="25" y="21"/>
                  </a:cubicBezTo>
                  <a:cubicBezTo>
                    <a:pt x="25" y="29"/>
                    <a:pt x="25" y="29"/>
                    <a:pt x="25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0" y="31"/>
                    <a:pt x="19" y="34"/>
                    <a:pt x="18" y="36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21" y="39"/>
                    <a:pt x="21" y="39"/>
                    <a:pt x="21" y="39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5" y="45"/>
                    <a:pt x="15" y="45"/>
                    <a:pt x="15" y="45"/>
                  </a:cubicBezTo>
                  <a:cubicBezTo>
                    <a:pt x="12" y="42"/>
                    <a:pt x="12" y="42"/>
                    <a:pt x="12" y="42"/>
                  </a:cubicBezTo>
                  <a:cubicBezTo>
                    <a:pt x="10" y="43"/>
                    <a:pt x="8" y="44"/>
                    <a:pt x="5" y="45"/>
                  </a:cubicBezTo>
                  <a:cubicBezTo>
                    <a:pt x="5" y="49"/>
                    <a:pt x="5" y="49"/>
                    <a:pt x="5" y="49"/>
                  </a:cubicBezTo>
                </a:path>
              </a:pathLst>
            </a:custGeom>
            <a:solidFill>
              <a:srgbClr val="29282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grpSp>
          <p:nvGrpSpPr>
            <p:cNvPr id="120" name="Group 119"/>
            <p:cNvGrpSpPr/>
            <p:nvPr userDrawn="1"/>
          </p:nvGrpSpPr>
          <p:grpSpPr>
            <a:xfrm>
              <a:off x="2409612" y="8266740"/>
              <a:ext cx="403517" cy="81081"/>
              <a:chOff x="8142289" y="3282950"/>
              <a:chExt cx="339726" cy="68263"/>
            </a:xfrm>
          </p:grpSpPr>
          <p:sp>
            <p:nvSpPr>
              <p:cNvPr id="121" name="Line 407"/>
              <p:cNvSpPr>
                <a:spLocks noChangeShapeType="1"/>
              </p:cNvSpPr>
              <p:nvPr userDrawn="1"/>
            </p:nvSpPr>
            <p:spPr bwMode="auto">
              <a:xfrm>
                <a:off x="8142289" y="3314700"/>
                <a:ext cx="330200" cy="0"/>
              </a:xfrm>
              <a:prstGeom prst="line">
                <a:avLst/>
              </a:prstGeom>
              <a:noFill/>
              <a:ln w="9525" cap="rnd">
                <a:solidFill>
                  <a:schemeClr val="accent1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sp>
            <p:nvSpPr>
              <p:cNvPr id="122" name="Freeform 408"/>
              <p:cNvSpPr>
                <a:spLocks/>
              </p:cNvSpPr>
              <p:nvPr userDrawn="1"/>
            </p:nvSpPr>
            <p:spPr bwMode="auto">
              <a:xfrm>
                <a:off x="8439152" y="3282950"/>
                <a:ext cx="42863" cy="68263"/>
              </a:xfrm>
              <a:custGeom>
                <a:avLst/>
                <a:gdLst>
                  <a:gd name="T0" fmla="*/ 5 w 27"/>
                  <a:gd name="T1" fmla="*/ 43 h 43"/>
                  <a:gd name="T2" fmla="*/ 0 w 27"/>
                  <a:gd name="T3" fmla="*/ 39 h 43"/>
                  <a:gd name="T4" fmla="*/ 19 w 27"/>
                  <a:gd name="T5" fmla="*/ 20 h 43"/>
                  <a:gd name="T6" fmla="*/ 0 w 27"/>
                  <a:gd name="T7" fmla="*/ 2 h 43"/>
                  <a:gd name="T8" fmla="*/ 5 w 27"/>
                  <a:gd name="T9" fmla="*/ 0 h 43"/>
                  <a:gd name="T10" fmla="*/ 27 w 27"/>
                  <a:gd name="T11" fmla="*/ 20 h 43"/>
                  <a:gd name="T12" fmla="*/ 5 w 27"/>
                  <a:gd name="T13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7" h="43">
                    <a:moveTo>
                      <a:pt x="5" y="43"/>
                    </a:moveTo>
                    <a:lnTo>
                      <a:pt x="0" y="39"/>
                    </a:lnTo>
                    <a:lnTo>
                      <a:pt x="19" y="20"/>
                    </a:lnTo>
                    <a:lnTo>
                      <a:pt x="0" y="2"/>
                    </a:lnTo>
                    <a:lnTo>
                      <a:pt x="5" y="0"/>
                    </a:lnTo>
                    <a:lnTo>
                      <a:pt x="27" y="20"/>
                    </a:lnTo>
                    <a:lnTo>
                      <a:pt x="5" y="43"/>
                    </a:lnTo>
                    <a:close/>
                  </a:path>
                </a:pathLst>
              </a:custGeom>
              <a:solidFill>
                <a:srgbClr val="428ECC"/>
              </a:solidFill>
              <a:ln w="9525">
                <a:solidFill>
                  <a:schemeClr val="accent1"/>
                </a:solidFill>
                <a:round/>
                <a:headEnd/>
                <a:tailEnd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37601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B9235E"/>
                </a:solidFill>
              </a:rPr>
              <a:t>Actuaries &amp; Data Science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A6AF-1811-4E27-A96F-54109F1D0275}" type="slidenum">
              <a:rPr lang="en-GB" smtClean="0"/>
              <a:pPr/>
              <a:t>3</a:t>
            </a:fld>
            <a:endParaRPr lang="en-GB" dirty="0"/>
          </a:p>
        </p:txBody>
      </p:sp>
      <p:grpSp>
        <p:nvGrpSpPr>
          <p:cNvPr id="3" name="Group 2"/>
          <p:cNvGrpSpPr/>
          <p:nvPr/>
        </p:nvGrpSpPr>
        <p:grpSpPr>
          <a:xfrm>
            <a:off x="628652" y="2349104"/>
            <a:ext cx="1787795" cy="1848975"/>
            <a:chOff x="838199" y="1989138"/>
            <a:chExt cx="2383727" cy="2465300"/>
          </a:xfrm>
          <a:solidFill>
            <a:schemeClr val="accent2">
              <a:lumMod val="75000"/>
            </a:schemeClr>
          </a:solidFill>
        </p:grpSpPr>
        <p:sp>
          <p:nvSpPr>
            <p:cNvPr id="11" name="Freeform: Shape 10"/>
            <p:cNvSpPr/>
            <p:nvPr/>
          </p:nvSpPr>
          <p:spPr>
            <a:xfrm>
              <a:off x="838200" y="1989138"/>
              <a:ext cx="423886" cy="423036"/>
            </a:xfrm>
            <a:custGeom>
              <a:avLst/>
              <a:gdLst>
                <a:gd name="connsiteX0" fmla="*/ 0 w 1188972"/>
                <a:gd name="connsiteY0" fmla="*/ 594486 h 1188972"/>
                <a:gd name="connsiteX1" fmla="*/ 594486 w 1188972"/>
                <a:gd name="connsiteY1" fmla="*/ 0 h 1188972"/>
                <a:gd name="connsiteX2" fmla="*/ 1188972 w 1188972"/>
                <a:gd name="connsiteY2" fmla="*/ 594486 h 1188972"/>
                <a:gd name="connsiteX3" fmla="*/ 594486 w 1188972"/>
                <a:gd name="connsiteY3" fmla="*/ 1188972 h 1188972"/>
                <a:gd name="connsiteX4" fmla="*/ 0 w 1188972"/>
                <a:gd name="connsiteY4" fmla="*/ 594486 h 118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972" h="1188972">
                  <a:moveTo>
                    <a:pt x="0" y="594486"/>
                  </a:moveTo>
                  <a:cubicBezTo>
                    <a:pt x="0" y="266160"/>
                    <a:pt x="266160" y="0"/>
                    <a:pt x="594486" y="0"/>
                  </a:cubicBezTo>
                  <a:cubicBezTo>
                    <a:pt x="922812" y="0"/>
                    <a:pt x="1188972" y="266160"/>
                    <a:pt x="1188972" y="594486"/>
                  </a:cubicBezTo>
                  <a:cubicBezTo>
                    <a:pt x="1188972" y="922812"/>
                    <a:pt x="922812" y="1188972"/>
                    <a:pt x="594486" y="1188972"/>
                  </a:cubicBezTo>
                  <a:cubicBezTo>
                    <a:pt x="266160" y="1188972"/>
                    <a:pt x="0" y="922812"/>
                    <a:pt x="0" y="59448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831" tIns="145831" rIns="145831" bIns="145831" numCol="1" spcCol="1270" anchor="ctr" anchorCtr="0">
              <a:noAutofit/>
            </a:bodyPr>
            <a:lstStyle/>
            <a:p>
              <a:pPr algn="ctr" defTabSz="53337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500" b="1" dirty="0">
                  <a:solidFill>
                    <a:srgbClr val="FFFFFF"/>
                  </a:solidFill>
                  <a:latin typeface="+mj-lt"/>
                </a:rPr>
                <a:t>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838199" y="2546438"/>
              <a:ext cx="2383727" cy="190800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81000" tIns="54000" rIns="81000" bIns="54000" rtlCol="0" anchor="t" anchorCtr="0">
              <a:no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+mj-lt"/>
                </a:rPr>
                <a:t>What aspects of data science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do all actuaries need to know about?</a:t>
              </a: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2661226" y="2349104"/>
            <a:ext cx="1787795" cy="1848975"/>
            <a:chOff x="3548295" y="1989138"/>
            <a:chExt cx="2383727" cy="2465300"/>
          </a:xfrm>
          <a:solidFill>
            <a:srgbClr val="B9235E"/>
          </a:solidFill>
        </p:grpSpPr>
        <p:sp>
          <p:nvSpPr>
            <p:cNvPr id="12" name="Freeform: Shape 11"/>
            <p:cNvSpPr/>
            <p:nvPr/>
          </p:nvSpPr>
          <p:spPr>
            <a:xfrm>
              <a:off x="3548295" y="1989138"/>
              <a:ext cx="423886" cy="423036"/>
            </a:xfrm>
            <a:custGeom>
              <a:avLst/>
              <a:gdLst>
                <a:gd name="connsiteX0" fmla="*/ 0 w 1188972"/>
                <a:gd name="connsiteY0" fmla="*/ 594486 h 1188972"/>
                <a:gd name="connsiteX1" fmla="*/ 594486 w 1188972"/>
                <a:gd name="connsiteY1" fmla="*/ 0 h 1188972"/>
                <a:gd name="connsiteX2" fmla="*/ 1188972 w 1188972"/>
                <a:gd name="connsiteY2" fmla="*/ 594486 h 1188972"/>
                <a:gd name="connsiteX3" fmla="*/ 594486 w 1188972"/>
                <a:gd name="connsiteY3" fmla="*/ 1188972 h 1188972"/>
                <a:gd name="connsiteX4" fmla="*/ 0 w 1188972"/>
                <a:gd name="connsiteY4" fmla="*/ 594486 h 118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972" h="1188972">
                  <a:moveTo>
                    <a:pt x="0" y="594486"/>
                  </a:moveTo>
                  <a:cubicBezTo>
                    <a:pt x="0" y="266160"/>
                    <a:pt x="266160" y="0"/>
                    <a:pt x="594486" y="0"/>
                  </a:cubicBezTo>
                  <a:cubicBezTo>
                    <a:pt x="922812" y="0"/>
                    <a:pt x="1188972" y="266160"/>
                    <a:pt x="1188972" y="594486"/>
                  </a:cubicBezTo>
                  <a:cubicBezTo>
                    <a:pt x="1188972" y="922812"/>
                    <a:pt x="922812" y="1188972"/>
                    <a:pt x="594486" y="1188972"/>
                  </a:cubicBezTo>
                  <a:cubicBezTo>
                    <a:pt x="266160" y="1188972"/>
                    <a:pt x="0" y="922812"/>
                    <a:pt x="0" y="59448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831" tIns="145831" rIns="145831" bIns="145831" numCol="1" spcCol="1270" anchor="ctr" anchorCtr="0">
              <a:noAutofit/>
            </a:bodyPr>
            <a:lstStyle/>
            <a:p>
              <a:pPr algn="ctr" defTabSz="53337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500" b="1" dirty="0">
                  <a:solidFill>
                    <a:srgbClr val="FFFFFF"/>
                  </a:solidFill>
                  <a:latin typeface="+mj-lt"/>
                </a:rPr>
                <a:t>2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548295" y="2546438"/>
              <a:ext cx="2383727" cy="190800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81000" tIns="54000" rIns="81000" bIns="54000" rtlCol="0" anchor="t" anchorCtr="0">
              <a:no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+mj-lt"/>
                </a:rPr>
                <a:t>What is data science bringing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to actuaries?</a:t>
              </a: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4693795" y="2349104"/>
            <a:ext cx="1818452" cy="1848975"/>
            <a:chOff x="6258390" y="1989138"/>
            <a:chExt cx="2424603" cy="2465300"/>
          </a:xfrm>
          <a:solidFill>
            <a:schemeClr val="accent6"/>
          </a:solidFill>
        </p:grpSpPr>
        <p:sp>
          <p:nvSpPr>
            <p:cNvPr id="13" name="Freeform: Shape 12"/>
            <p:cNvSpPr/>
            <p:nvPr/>
          </p:nvSpPr>
          <p:spPr>
            <a:xfrm>
              <a:off x="6258390" y="1989138"/>
              <a:ext cx="423886" cy="423036"/>
            </a:xfrm>
            <a:custGeom>
              <a:avLst/>
              <a:gdLst>
                <a:gd name="connsiteX0" fmla="*/ 0 w 1188972"/>
                <a:gd name="connsiteY0" fmla="*/ 594486 h 1188972"/>
                <a:gd name="connsiteX1" fmla="*/ 594486 w 1188972"/>
                <a:gd name="connsiteY1" fmla="*/ 0 h 1188972"/>
                <a:gd name="connsiteX2" fmla="*/ 1188972 w 1188972"/>
                <a:gd name="connsiteY2" fmla="*/ 594486 h 1188972"/>
                <a:gd name="connsiteX3" fmla="*/ 594486 w 1188972"/>
                <a:gd name="connsiteY3" fmla="*/ 1188972 h 1188972"/>
                <a:gd name="connsiteX4" fmla="*/ 0 w 1188972"/>
                <a:gd name="connsiteY4" fmla="*/ 594486 h 118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972" h="1188972">
                  <a:moveTo>
                    <a:pt x="0" y="594486"/>
                  </a:moveTo>
                  <a:cubicBezTo>
                    <a:pt x="0" y="266160"/>
                    <a:pt x="266160" y="0"/>
                    <a:pt x="594486" y="0"/>
                  </a:cubicBezTo>
                  <a:cubicBezTo>
                    <a:pt x="922812" y="0"/>
                    <a:pt x="1188972" y="266160"/>
                    <a:pt x="1188972" y="594486"/>
                  </a:cubicBezTo>
                  <a:cubicBezTo>
                    <a:pt x="1188972" y="922812"/>
                    <a:pt x="922812" y="1188972"/>
                    <a:pt x="594486" y="1188972"/>
                  </a:cubicBezTo>
                  <a:cubicBezTo>
                    <a:pt x="266160" y="1188972"/>
                    <a:pt x="0" y="922812"/>
                    <a:pt x="0" y="594486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831" tIns="145831" rIns="145831" bIns="145831" numCol="1" spcCol="1270" anchor="ctr" anchorCtr="0">
              <a:noAutofit/>
            </a:bodyPr>
            <a:lstStyle/>
            <a:p>
              <a:pPr algn="ctr" defTabSz="53337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500" b="1" dirty="0">
                  <a:solidFill>
                    <a:srgbClr val="FFFFFF"/>
                  </a:solidFill>
                  <a:latin typeface="+mj-lt"/>
                </a:rPr>
                <a:t>3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258391" y="2546438"/>
              <a:ext cx="2424602" cy="1908000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lIns="81000" tIns="54000" rIns="81000" bIns="54000" rtlCol="0" anchor="t" anchorCtr="0">
              <a:noAutofit/>
            </a:bodyPr>
            <a:lstStyle/>
            <a:p>
              <a:r>
                <a:rPr lang="en-GB" b="1" dirty="0">
                  <a:solidFill>
                    <a:schemeClr val="bg1"/>
                  </a:solidFill>
                  <a:latin typeface="+mj-lt"/>
                </a:rPr>
                <a:t>What are actuaries bringing 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to data science?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6726364" y="2349104"/>
            <a:ext cx="1787796" cy="1848975"/>
            <a:chOff x="8968485" y="1989138"/>
            <a:chExt cx="2383728" cy="2465300"/>
          </a:xfrm>
        </p:grpSpPr>
        <p:sp>
          <p:nvSpPr>
            <p:cNvPr id="14" name="Freeform: Shape 13"/>
            <p:cNvSpPr/>
            <p:nvPr/>
          </p:nvSpPr>
          <p:spPr>
            <a:xfrm>
              <a:off x="8968485" y="1989138"/>
              <a:ext cx="423886" cy="423036"/>
            </a:xfrm>
            <a:custGeom>
              <a:avLst/>
              <a:gdLst>
                <a:gd name="connsiteX0" fmla="*/ 0 w 1188972"/>
                <a:gd name="connsiteY0" fmla="*/ 594486 h 1188972"/>
                <a:gd name="connsiteX1" fmla="*/ 594486 w 1188972"/>
                <a:gd name="connsiteY1" fmla="*/ 0 h 1188972"/>
                <a:gd name="connsiteX2" fmla="*/ 1188972 w 1188972"/>
                <a:gd name="connsiteY2" fmla="*/ 594486 h 1188972"/>
                <a:gd name="connsiteX3" fmla="*/ 594486 w 1188972"/>
                <a:gd name="connsiteY3" fmla="*/ 1188972 h 1188972"/>
                <a:gd name="connsiteX4" fmla="*/ 0 w 1188972"/>
                <a:gd name="connsiteY4" fmla="*/ 594486 h 11889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88972" h="1188972">
                  <a:moveTo>
                    <a:pt x="0" y="594486"/>
                  </a:moveTo>
                  <a:cubicBezTo>
                    <a:pt x="0" y="266160"/>
                    <a:pt x="266160" y="0"/>
                    <a:pt x="594486" y="0"/>
                  </a:cubicBezTo>
                  <a:cubicBezTo>
                    <a:pt x="922812" y="0"/>
                    <a:pt x="1188972" y="266160"/>
                    <a:pt x="1188972" y="594486"/>
                  </a:cubicBezTo>
                  <a:cubicBezTo>
                    <a:pt x="1188972" y="922812"/>
                    <a:pt x="922812" y="1188972"/>
                    <a:pt x="594486" y="1188972"/>
                  </a:cubicBezTo>
                  <a:cubicBezTo>
                    <a:pt x="266160" y="1188972"/>
                    <a:pt x="0" y="922812"/>
                    <a:pt x="0" y="594486"/>
                  </a:cubicBezTo>
                  <a:close/>
                </a:path>
              </a:pathLst>
            </a:custGeom>
            <a:solidFill>
              <a:srgbClr val="30A2B1"/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5831" tIns="145831" rIns="145831" bIns="145831" numCol="1" spcCol="1270" anchor="ctr" anchorCtr="0">
              <a:noAutofit/>
            </a:bodyPr>
            <a:lstStyle/>
            <a:p>
              <a:pPr algn="ctr" defTabSz="53337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GB" sz="1500" b="1" dirty="0">
                  <a:solidFill>
                    <a:srgbClr val="FFFFFF"/>
                  </a:solidFill>
                  <a:latin typeface="+mj-lt"/>
                </a:rPr>
                <a:t>4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968486" y="2546438"/>
              <a:ext cx="2383727" cy="1908000"/>
            </a:xfrm>
            <a:prstGeom prst="rect">
              <a:avLst/>
            </a:prstGeom>
            <a:solidFill>
              <a:srgbClr val="30A2B1"/>
            </a:solidFill>
            <a:ln>
              <a:noFill/>
            </a:ln>
          </p:spPr>
          <p:txBody>
            <a:bodyPr wrap="square" lIns="81000" tIns="54000" rIns="81000" bIns="54000" rtlCol="0" anchor="t" anchorCtr="0">
              <a:no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+mj-lt"/>
                </a:rPr>
                <a:t>What should the </a:t>
              </a:r>
              <a:r>
                <a:rPr lang="en-GB" dirty="0" err="1">
                  <a:solidFill>
                    <a:schemeClr val="bg1"/>
                  </a:solidFill>
                  <a:latin typeface="+mj-lt"/>
                </a:rPr>
                <a:t>IFoA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 do to </a:t>
              </a:r>
              <a:r>
                <a:rPr lang="en-GB" b="1" dirty="0">
                  <a:solidFill>
                    <a:schemeClr val="bg1"/>
                  </a:solidFill>
                  <a:latin typeface="+mj-lt"/>
                </a:rPr>
                <a:t>support learning</a:t>
              </a:r>
              <a:r>
                <a:rPr lang="en-GB" dirty="0">
                  <a:solidFill>
                    <a:schemeClr val="bg1"/>
                  </a:solidFill>
                  <a:latin typeface="+mj-lt"/>
                </a:rPr>
                <a:t> in this area?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85836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13BDF864-E04C-43A3-838D-F42801F0BD96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EEE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20DDCB-5A8C-4438-A4DD-861B9AD5C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B9235E"/>
                </a:solidFill>
              </a:rPr>
              <a:t>Data Science Process &amp; the Actuarial Control Cycle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E486DD-4318-46D3-9186-B941F7780B3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4</a:t>
            </a:fld>
            <a:endParaRPr lang="en-GB" dirty="0"/>
          </a:p>
        </p:txBody>
      </p:sp>
      <p:grpSp>
        <p:nvGrpSpPr>
          <p:cNvPr id="5" name="Group 3">
            <a:extLst>
              <a:ext uri="{FF2B5EF4-FFF2-40B4-BE49-F238E27FC236}">
                <a16:creationId xmlns:a16="http://schemas.microsoft.com/office/drawing/2014/main" id="{7F743A92-37F3-4E5D-82BA-3A2828A1C9CC}"/>
              </a:ext>
            </a:extLst>
          </p:cNvPr>
          <p:cNvGrpSpPr>
            <a:grpSpLocks/>
          </p:cNvGrpSpPr>
          <p:nvPr>
            <p:custDataLst>
              <p:tags r:id="rId1"/>
            </p:custDataLst>
          </p:nvPr>
        </p:nvGrpSpPr>
        <p:grpSpPr bwMode="auto">
          <a:xfrm>
            <a:off x="3082036" y="2233072"/>
            <a:ext cx="3132000" cy="3132000"/>
            <a:chOff x="1584" y="1008"/>
            <a:chExt cx="2476" cy="2601"/>
          </a:xfrm>
        </p:grpSpPr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A55EC4AE-E7FF-461E-A878-93E1012CC47D}"/>
                </a:ext>
              </a:extLst>
            </p:cNvPr>
            <p:cNvSpPr>
              <a:spLocks/>
            </p:cNvSpPr>
            <p:nvPr/>
          </p:nvSpPr>
          <p:spPr bwMode="auto">
            <a:xfrm>
              <a:off x="1584" y="1008"/>
              <a:ext cx="1329" cy="1951"/>
            </a:xfrm>
            <a:custGeom>
              <a:avLst/>
              <a:gdLst>
                <a:gd name="T0" fmla="*/ 141 w 1396"/>
                <a:gd name="T1" fmla="*/ 1889 h 1951"/>
                <a:gd name="T2" fmla="*/ 103 w 1396"/>
                <a:gd name="T3" fmla="*/ 1808 h 1951"/>
                <a:gd name="T4" fmla="*/ 71 w 1396"/>
                <a:gd name="T5" fmla="*/ 1723 h 1951"/>
                <a:gd name="T6" fmla="*/ 44 w 1396"/>
                <a:gd name="T7" fmla="*/ 1636 h 1951"/>
                <a:gd name="T8" fmla="*/ 24 w 1396"/>
                <a:gd name="T9" fmla="*/ 1548 h 1951"/>
                <a:gd name="T10" fmla="*/ 9 w 1396"/>
                <a:gd name="T11" fmla="*/ 1458 h 1951"/>
                <a:gd name="T12" fmla="*/ 2 w 1396"/>
                <a:gd name="T13" fmla="*/ 1368 h 1951"/>
                <a:gd name="T14" fmla="*/ 0 w 1396"/>
                <a:gd name="T15" fmla="*/ 1277 h 1951"/>
                <a:gd name="T16" fmla="*/ 5 w 1396"/>
                <a:gd name="T17" fmla="*/ 1187 h 1951"/>
                <a:gd name="T18" fmla="*/ 15 w 1396"/>
                <a:gd name="T19" fmla="*/ 1097 h 1951"/>
                <a:gd name="T20" fmla="*/ 33 w 1396"/>
                <a:gd name="T21" fmla="*/ 1007 h 1951"/>
                <a:gd name="T22" fmla="*/ 57 w 1396"/>
                <a:gd name="T23" fmla="*/ 920 h 1951"/>
                <a:gd name="T24" fmla="*/ 86 w 1396"/>
                <a:gd name="T25" fmla="*/ 834 h 1951"/>
                <a:gd name="T26" fmla="*/ 122 w 1396"/>
                <a:gd name="T27" fmla="*/ 751 h 1951"/>
                <a:gd name="T28" fmla="*/ 163 w 1396"/>
                <a:gd name="T29" fmla="*/ 669 h 1951"/>
                <a:gd name="T30" fmla="*/ 209 w 1396"/>
                <a:gd name="T31" fmla="*/ 592 h 1951"/>
                <a:gd name="T32" fmla="*/ 261 w 1396"/>
                <a:gd name="T33" fmla="*/ 518 h 1951"/>
                <a:gd name="T34" fmla="*/ 319 w 1396"/>
                <a:gd name="T35" fmla="*/ 447 h 1951"/>
                <a:gd name="T36" fmla="*/ 380 w 1396"/>
                <a:gd name="T37" fmla="*/ 380 h 1951"/>
                <a:gd name="T38" fmla="*/ 446 w 1396"/>
                <a:gd name="T39" fmla="*/ 319 h 1951"/>
                <a:gd name="T40" fmla="*/ 517 w 1396"/>
                <a:gd name="T41" fmla="*/ 261 h 1951"/>
                <a:gd name="T42" fmla="*/ 591 w 1396"/>
                <a:gd name="T43" fmla="*/ 210 h 1951"/>
                <a:gd name="T44" fmla="*/ 669 w 1396"/>
                <a:gd name="T45" fmla="*/ 164 h 1951"/>
                <a:gd name="T46" fmla="*/ 750 w 1396"/>
                <a:gd name="T47" fmla="*/ 122 h 1951"/>
                <a:gd name="T48" fmla="*/ 834 w 1396"/>
                <a:gd name="T49" fmla="*/ 87 h 1951"/>
                <a:gd name="T50" fmla="*/ 919 w 1396"/>
                <a:gd name="T51" fmla="*/ 57 h 1951"/>
                <a:gd name="T52" fmla="*/ 1007 w 1396"/>
                <a:gd name="T53" fmla="*/ 33 h 1951"/>
                <a:gd name="T54" fmla="*/ 1096 w 1396"/>
                <a:gd name="T55" fmla="*/ 16 h 1951"/>
                <a:gd name="T56" fmla="*/ 1186 w 1396"/>
                <a:gd name="T57" fmla="*/ 5 h 1951"/>
                <a:gd name="T58" fmla="*/ 1276 w 1396"/>
                <a:gd name="T59" fmla="*/ 0 h 1951"/>
                <a:gd name="T60" fmla="*/ 1288 w 1396"/>
                <a:gd name="T61" fmla="*/ 650 h 1951"/>
                <a:gd name="T62" fmla="*/ 1243 w 1396"/>
                <a:gd name="T63" fmla="*/ 652 h 1951"/>
                <a:gd name="T64" fmla="*/ 1198 w 1396"/>
                <a:gd name="T65" fmla="*/ 658 h 1951"/>
                <a:gd name="T66" fmla="*/ 1153 w 1396"/>
                <a:gd name="T67" fmla="*/ 667 h 1951"/>
                <a:gd name="T68" fmla="*/ 1109 w 1396"/>
                <a:gd name="T69" fmla="*/ 678 h 1951"/>
                <a:gd name="T70" fmla="*/ 1066 w 1396"/>
                <a:gd name="T71" fmla="*/ 693 h 1951"/>
                <a:gd name="T72" fmla="*/ 1025 w 1396"/>
                <a:gd name="T73" fmla="*/ 711 h 1951"/>
                <a:gd name="T74" fmla="*/ 985 w 1396"/>
                <a:gd name="T75" fmla="*/ 732 h 1951"/>
                <a:gd name="T76" fmla="*/ 945 w 1396"/>
                <a:gd name="T77" fmla="*/ 755 h 1951"/>
                <a:gd name="T78" fmla="*/ 908 w 1396"/>
                <a:gd name="T79" fmla="*/ 781 h 1951"/>
                <a:gd name="T80" fmla="*/ 873 w 1396"/>
                <a:gd name="T81" fmla="*/ 810 h 1951"/>
                <a:gd name="T82" fmla="*/ 840 w 1396"/>
                <a:gd name="T83" fmla="*/ 840 h 1951"/>
                <a:gd name="T84" fmla="*/ 809 w 1396"/>
                <a:gd name="T85" fmla="*/ 874 h 1951"/>
                <a:gd name="T86" fmla="*/ 780 w 1396"/>
                <a:gd name="T87" fmla="*/ 908 h 1951"/>
                <a:gd name="T88" fmla="*/ 754 w 1396"/>
                <a:gd name="T89" fmla="*/ 946 h 1951"/>
                <a:gd name="T90" fmla="*/ 731 w 1396"/>
                <a:gd name="T91" fmla="*/ 985 h 1951"/>
                <a:gd name="T92" fmla="*/ 710 w 1396"/>
                <a:gd name="T93" fmla="*/ 1025 h 1951"/>
                <a:gd name="T94" fmla="*/ 693 w 1396"/>
                <a:gd name="T95" fmla="*/ 1067 h 1951"/>
                <a:gd name="T96" fmla="*/ 678 w 1396"/>
                <a:gd name="T97" fmla="*/ 1110 h 1951"/>
                <a:gd name="T98" fmla="*/ 666 w 1396"/>
                <a:gd name="T99" fmla="*/ 1153 h 1951"/>
                <a:gd name="T100" fmla="*/ 657 w 1396"/>
                <a:gd name="T101" fmla="*/ 1198 h 1951"/>
                <a:gd name="T102" fmla="*/ 652 w 1396"/>
                <a:gd name="T103" fmla="*/ 1243 h 1951"/>
                <a:gd name="T104" fmla="*/ 650 w 1396"/>
                <a:gd name="T105" fmla="*/ 1289 h 1951"/>
                <a:gd name="T106" fmla="*/ 651 w 1396"/>
                <a:gd name="T107" fmla="*/ 1334 h 1951"/>
                <a:gd name="T108" fmla="*/ 654 w 1396"/>
                <a:gd name="T109" fmla="*/ 1379 h 1951"/>
                <a:gd name="T110" fmla="*/ 661 w 1396"/>
                <a:gd name="T111" fmla="*/ 1424 h 1951"/>
                <a:gd name="T112" fmla="*/ 672 w 1396"/>
                <a:gd name="T113" fmla="*/ 1468 h 1951"/>
                <a:gd name="T114" fmla="*/ 685 w 1396"/>
                <a:gd name="T115" fmla="*/ 1511 h 1951"/>
                <a:gd name="T116" fmla="*/ 702 w 1396"/>
                <a:gd name="T117" fmla="*/ 1553 h 1951"/>
                <a:gd name="T118" fmla="*/ 721 w 1396"/>
                <a:gd name="T119" fmla="*/ 1595 h 1951"/>
                <a:gd name="T120" fmla="*/ 387 w 1396"/>
                <a:gd name="T121" fmla="*/ 1684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96" h="1951">
                  <a:moveTo>
                    <a:pt x="174" y="1950"/>
                  </a:moveTo>
                  <a:lnTo>
                    <a:pt x="163" y="1930"/>
                  </a:lnTo>
                  <a:lnTo>
                    <a:pt x="152" y="1910"/>
                  </a:lnTo>
                  <a:lnTo>
                    <a:pt x="141" y="1889"/>
                  </a:lnTo>
                  <a:lnTo>
                    <a:pt x="131" y="1869"/>
                  </a:lnTo>
                  <a:lnTo>
                    <a:pt x="122" y="1849"/>
                  </a:lnTo>
                  <a:lnTo>
                    <a:pt x="112" y="1828"/>
                  </a:lnTo>
                  <a:lnTo>
                    <a:pt x="103" y="1808"/>
                  </a:lnTo>
                  <a:lnTo>
                    <a:pt x="94" y="1787"/>
                  </a:lnTo>
                  <a:lnTo>
                    <a:pt x="86" y="1766"/>
                  </a:lnTo>
                  <a:lnTo>
                    <a:pt x="78" y="1744"/>
                  </a:lnTo>
                  <a:lnTo>
                    <a:pt x="71" y="1723"/>
                  </a:lnTo>
                  <a:lnTo>
                    <a:pt x="63" y="1701"/>
                  </a:lnTo>
                  <a:lnTo>
                    <a:pt x="57" y="1680"/>
                  </a:lnTo>
                  <a:lnTo>
                    <a:pt x="50" y="1658"/>
                  </a:lnTo>
                  <a:lnTo>
                    <a:pt x="44" y="1636"/>
                  </a:lnTo>
                  <a:lnTo>
                    <a:pt x="38" y="1614"/>
                  </a:lnTo>
                  <a:lnTo>
                    <a:pt x="33" y="1592"/>
                  </a:lnTo>
                  <a:lnTo>
                    <a:pt x="28" y="1570"/>
                  </a:lnTo>
                  <a:lnTo>
                    <a:pt x="24" y="1548"/>
                  </a:lnTo>
                  <a:lnTo>
                    <a:pt x="19" y="1526"/>
                  </a:lnTo>
                  <a:lnTo>
                    <a:pt x="15" y="1504"/>
                  </a:lnTo>
                  <a:lnTo>
                    <a:pt x="12" y="1480"/>
                  </a:lnTo>
                  <a:lnTo>
                    <a:pt x="9" y="1458"/>
                  </a:lnTo>
                  <a:lnTo>
                    <a:pt x="7" y="1435"/>
                  </a:lnTo>
                  <a:lnTo>
                    <a:pt x="5" y="1413"/>
                  </a:lnTo>
                  <a:lnTo>
                    <a:pt x="3" y="1390"/>
                  </a:lnTo>
                  <a:lnTo>
                    <a:pt x="2" y="1368"/>
                  </a:lnTo>
                  <a:lnTo>
                    <a:pt x="1" y="1345"/>
                  </a:lnTo>
                  <a:lnTo>
                    <a:pt x="0" y="1322"/>
                  </a:lnTo>
                  <a:lnTo>
                    <a:pt x="0" y="1300"/>
                  </a:lnTo>
                  <a:lnTo>
                    <a:pt x="0" y="1277"/>
                  </a:lnTo>
                  <a:lnTo>
                    <a:pt x="1" y="1254"/>
                  </a:lnTo>
                  <a:lnTo>
                    <a:pt x="2" y="1232"/>
                  </a:lnTo>
                  <a:lnTo>
                    <a:pt x="3" y="1209"/>
                  </a:lnTo>
                  <a:lnTo>
                    <a:pt x="5" y="1187"/>
                  </a:lnTo>
                  <a:lnTo>
                    <a:pt x="7" y="1164"/>
                  </a:lnTo>
                  <a:lnTo>
                    <a:pt x="9" y="1142"/>
                  </a:lnTo>
                  <a:lnTo>
                    <a:pt x="12" y="1119"/>
                  </a:lnTo>
                  <a:lnTo>
                    <a:pt x="15" y="1097"/>
                  </a:lnTo>
                  <a:lnTo>
                    <a:pt x="19" y="1074"/>
                  </a:lnTo>
                  <a:lnTo>
                    <a:pt x="24" y="1051"/>
                  </a:lnTo>
                  <a:lnTo>
                    <a:pt x="28" y="1029"/>
                  </a:lnTo>
                  <a:lnTo>
                    <a:pt x="33" y="1007"/>
                  </a:lnTo>
                  <a:lnTo>
                    <a:pt x="38" y="985"/>
                  </a:lnTo>
                  <a:lnTo>
                    <a:pt x="44" y="963"/>
                  </a:lnTo>
                  <a:lnTo>
                    <a:pt x="50" y="942"/>
                  </a:lnTo>
                  <a:lnTo>
                    <a:pt x="57" y="920"/>
                  </a:lnTo>
                  <a:lnTo>
                    <a:pt x="63" y="898"/>
                  </a:lnTo>
                  <a:lnTo>
                    <a:pt x="71" y="877"/>
                  </a:lnTo>
                  <a:lnTo>
                    <a:pt x="78" y="856"/>
                  </a:lnTo>
                  <a:lnTo>
                    <a:pt x="86" y="834"/>
                  </a:lnTo>
                  <a:lnTo>
                    <a:pt x="94" y="813"/>
                  </a:lnTo>
                  <a:lnTo>
                    <a:pt x="103" y="792"/>
                  </a:lnTo>
                  <a:lnTo>
                    <a:pt x="112" y="771"/>
                  </a:lnTo>
                  <a:lnTo>
                    <a:pt x="122" y="751"/>
                  </a:lnTo>
                  <a:lnTo>
                    <a:pt x="131" y="730"/>
                  </a:lnTo>
                  <a:lnTo>
                    <a:pt x="141" y="710"/>
                  </a:lnTo>
                  <a:lnTo>
                    <a:pt x="152" y="690"/>
                  </a:lnTo>
                  <a:lnTo>
                    <a:pt x="163" y="669"/>
                  </a:lnTo>
                  <a:lnTo>
                    <a:pt x="174" y="650"/>
                  </a:lnTo>
                  <a:lnTo>
                    <a:pt x="185" y="630"/>
                  </a:lnTo>
                  <a:lnTo>
                    <a:pt x="197" y="611"/>
                  </a:lnTo>
                  <a:lnTo>
                    <a:pt x="209" y="592"/>
                  </a:lnTo>
                  <a:lnTo>
                    <a:pt x="222" y="573"/>
                  </a:lnTo>
                  <a:lnTo>
                    <a:pt x="235" y="554"/>
                  </a:lnTo>
                  <a:lnTo>
                    <a:pt x="248" y="536"/>
                  </a:lnTo>
                  <a:lnTo>
                    <a:pt x="261" y="518"/>
                  </a:lnTo>
                  <a:lnTo>
                    <a:pt x="275" y="499"/>
                  </a:lnTo>
                  <a:lnTo>
                    <a:pt x="289" y="482"/>
                  </a:lnTo>
                  <a:lnTo>
                    <a:pt x="304" y="464"/>
                  </a:lnTo>
                  <a:lnTo>
                    <a:pt x="319" y="447"/>
                  </a:lnTo>
                  <a:lnTo>
                    <a:pt x="334" y="430"/>
                  </a:lnTo>
                  <a:lnTo>
                    <a:pt x="349" y="413"/>
                  </a:lnTo>
                  <a:lnTo>
                    <a:pt x="365" y="397"/>
                  </a:lnTo>
                  <a:lnTo>
                    <a:pt x="380" y="380"/>
                  </a:lnTo>
                  <a:lnTo>
                    <a:pt x="396" y="365"/>
                  </a:lnTo>
                  <a:lnTo>
                    <a:pt x="413" y="350"/>
                  </a:lnTo>
                  <a:lnTo>
                    <a:pt x="430" y="334"/>
                  </a:lnTo>
                  <a:lnTo>
                    <a:pt x="446" y="319"/>
                  </a:lnTo>
                  <a:lnTo>
                    <a:pt x="463" y="305"/>
                  </a:lnTo>
                  <a:lnTo>
                    <a:pt x="482" y="289"/>
                  </a:lnTo>
                  <a:lnTo>
                    <a:pt x="499" y="276"/>
                  </a:lnTo>
                  <a:lnTo>
                    <a:pt x="517" y="261"/>
                  </a:lnTo>
                  <a:lnTo>
                    <a:pt x="535" y="248"/>
                  </a:lnTo>
                  <a:lnTo>
                    <a:pt x="554" y="236"/>
                  </a:lnTo>
                  <a:lnTo>
                    <a:pt x="573" y="222"/>
                  </a:lnTo>
                  <a:lnTo>
                    <a:pt x="591" y="210"/>
                  </a:lnTo>
                  <a:lnTo>
                    <a:pt x="610" y="197"/>
                  </a:lnTo>
                  <a:lnTo>
                    <a:pt x="630" y="186"/>
                  </a:lnTo>
                  <a:lnTo>
                    <a:pt x="650" y="174"/>
                  </a:lnTo>
                  <a:lnTo>
                    <a:pt x="669" y="164"/>
                  </a:lnTo>
                  <a:lnTo>
                    <a:pt x="689" y="152"/>
                  </a:lnTo>
                  <a:lnTo>
                    <a:pt x="709" y="141"/>
                  </a:lnTo>
                  <a:lnTo>
                    <a:pt x="729" y="132"/>
                  </a:lnTo>
                  <a:lnTo>
                    <a:pt x="750" y="122"/>
                  </a:lnTo>
                  <a:lnTo>
                    <a:pt x="771" y="113"/>
                  </a:lnTo>
                  <a:lnTo>
                    <a:pt x="792" y="103"/>
                  </a:lnTo>
                  <a:lnTo>
                    <a:pt x="813" y="94"/>
                  </a:lnTo>
                  <a:lnTo>
                    <a:pt x="834" y="87"/>
                  </a:lnTo>
                  <a:lnTo>
                    <a:pt x="855" y="78"/>
                  </a:lnTo>
                  <a:lnTo>
                    <a:pt x="876" y="71"/>
                  </a:lnTo>
                  <a:lnTo>
                    <a:pt x="897" y="64"/>
                  </a:lnTo>
                  <a:lnTo>
                    <a:pt x="919" y="57"/>
                  </a:lnTo>
                  <a:lnTo>
                    <a:pt x="941" y="50"/>
                  </a:lnTo>
                  <a:lnTo>
                    <a:pt x="963" y="45"/>
                  </a:lnTo>
                  <a:lnTo>
                    <a:pt x="985" y="39"/>
                  </a:lnTo>
                  <a:lnTo>
                    <a:pt x="1007" y="33"/>
                  </a:lnTo>
                  <a:lnTo>
                    <a:pt x="1029" y="28"/>
                  </a:lnTo>
                  <a:lnTo>
                    <a:pt x="1051" y="24"/>
                  </a:lnTo>
                  <a:lnTo>
                    <a:pt x="1074" y="20"/>
                  </a:lnTo>
                  <a:lnTo>
                    <a:pt x="1096" y="16"/>
                  </a:lnTo>
                  <a:lnTo>
                    <a:pt x="1118" y="13"/>
                  </a:lnTo>
                  <a:lnTo>
                    <a:pt x="1141" y="10"/>
                  </a:lnTo>
                  <a:lnTo>
                    <a:pt x="1163" y="7"/>
                  </a:lnTo>
                  <a:lnTo>
                    <a:pt x="1186" y="5"/>
                  </a:lnTo>
                  <a:lnTo>
                    <a:pt x="1208" y="3"/>
                  </a:lnTo>
                  <a:lnTo>
                    <a:pt x="1231" y="2"/>
                  </a:lnTo>
                  <a:lnTo>
                    <a:pt x="1253" y="1"/>
                  </a:lnTo>
                  <a:lnTo>
                    <a:pt x="1276" y="0"/>
                  </a:lnTo>
                  <a:lnTo>
                    <a:pt x="1300" y="0"/>
                  </a:lnTo>
                  <a:lnTo>
                    <a:pt x="1395" y="340"/>
                  </a:lnTo>
                  <a:lnTo>
                    <a:pt x="1300" y="650"/>
                  </a:lnTo>
                  <a:lnTo>
                    <a:pt x="1288" y="650"/>
                  </a:lnTo>
                  <a:lnTo>
                    <a:pt x="1276" y="650"/>
                  </a:lnTo>
                  <a:lnTo>
                    <a:pt x="1265" y="651"/>
                  </a:lnTo>
                  <a:lnTo>
                    <a:pt x="1254" y="651"/>
                  </a:lnTo>
                  <a:lnTo>
                    <a:pt x="1243" y="652"/>
                  </a:lnTo>
                  <a:lnTo>
                    <a:pt x="1231" y="653"/>
                  </a:lnTo>
                  <a:lnTo>
                    <a:pt x="1220" y="655"/>
                  </a:lnTo>
                  <a:lnTo>
                    <a:pt x="1209" y="656"/>
                  </a:lnTo>
                  <a:lnTo>
                    <a:pt x="1198" y="658"/>
                  </a:lnTo>
                  <a:lnTo>
                    <a:pt x="1186" y="660"/>
                  </a:lnTo>
                  <a:lnTo>
                    <a:pt x="1176" y="662"/>
                  </a:lnTo>
                  <a:lnTo>
                    <a:pt x="1164" y="665"/>
                  </a:lnTo>
                  <a:lnTo>
                    <a:pt x="1153" y="667"/>
                  </a:lnTo>
                  <a:lnTo>
                    <a:pt x="1142" y="669"/>
                  </a:lnTo>
                  <a:lnTo>
                    <a:pt x="1132" y="672"/>
                  </a:lnTo>
                  <a:lnTo>
                    <a:pt x="1120" y="675"/>
                  </a:lnTo>
                  <a:lnTo>
                    <a:pt x="1109" y="678"/>
                  </a:lnTo>
                  <a:lnTo>
                    <a:pt x="1099" y="682"/>
                  </a:lnTo>
                  <a:lnTo>
                    <a:pt x="1087" y="686"/>
                  </a:lnTo>
                  <a:lnTo>
                    <a:pt x="1077" y="690"/>
                  </a:lnTo>
                  <a:lnTo>
                    <a:pt x="1066" y="693"/>
                  </a:lnTo>
                  <a:lnTo>
                    <a:pt x="1056" y="697"/>
                  </a:lnTo>
                  <a:lnTo>
                    <a:pt x="1045" y="702"/>
                  </a:lnTo>
                  <a:lnTo>
                    <a:pt x="1035" y="706"/>
                  </a:lnTo>
                  <a:lnTo>
                    <a:pt x="1025" y="711"/>
                  </a:lnTo>
                  <a:lnTo>
                    <a:pt x="1014" y="715"/>
                  </a:lnTo>
                  <a:lnTo>
                    <a:pt x="1004" y="721"/>
                  </a:lnTo>
                  <a:lnTo>
                    <a:pt x="994" y="726"/>
                  </a:lnTo>
                  <a:lnTo>
                    <a:pt x="985" y="732"/>
                  </a:lnTo>
                  <a:lnTo>
                    <a:pt x="974" y="737"/>
                  </a:lnTo>
                  <a:lnTo>
                    <a:pt x="965" y="742"/>
                  </a:lnTo>
                  <a:lnTo>
                    <a:pt x="955" y="749"/>
                  </a:lnTo>
                  <a:lnTo>
                    <a:pt x="945" y="755"/>
                  </a:lnTo>
                  <a:lnTo>
                    <a:pt x="936" y="761"/>
                  </a:lnTo>
                  <a:lnTo>
                    <a:pt x="926" y="767"/>
                  </a:lnTo>
                  <a:lnTo>
                    <a:pt x="917" y="774"/>
                  </a:lnTo>
                  <a:lnTo>
                    <a:pt x="908" y="781"/>
                  </a:lnTo>
                  <a:lnTo>
                    <a:pt x="899" y="787"/>
                  </a:lnTo>
                  <a:lnTo>
                    <a:pt x="891" y="795"/>
                  </a:lnTo>
                  <a:lnTo>
                    <a:pt x="882" y="802"/>
                  </a:lnTo>
                  <a:lnTo>
                    <a:pt x="873" y="810"/>
                  </a:lnTo>
                  <a:lnTo>
                    <a:pt x="865" y="817"/>
                  </a:lnTo>
                  <a:lnTo>
                    <a:pt x="856" y="825"/>
                  </a:lnTo>
                  <a:lnTo>
                    <a:pt x="847" y="833"/>
                  </a:lnTo>
                  <a:lnTo>
                    <a:pt x="840" y="840"/>
                  </a:lnTo>
                  <a:lnTo>
                    <a:pt x="832" y="848"/>
                  </a:lnTo>
                  <a:lnTo>
                    <a:pt x="824" y="857"/>
                  </a:lnTo>
                  <a:lnTo>
                    <a:pt x="817" y="865"/>
                  </a:lnTo>
                  <a:lnTo>
                    <a:pt x="809" y="874"/>
                  </a:lnTo>
                  <a:lnTo>
                    <a:pt x="801" y="882"/>
                  </a:lnTo>
                  <a:lnTo>
                    <a:pt x="795" y="891"/>
                  </a:lnTo>
                  <a:lnTo>
                    <a:pt x="787" y="900"/>
                  </a:lnTo>
                  <a:lnTo>
                    <a:pt x="780" y="908"/>
                  </a:lnTo>
                  <a:lnTo>
                    <a:pt x="774" y="918"/>
                  </a:lnTo>
                  <a:lnTo>
                    <a:pt x="767" y="927"/>
                  </a:lnTo>
                  <a:lnTo>
                    <a:pt x="760" y="936"/>
                  </a:lnTo>
                  <a:lnTo>
                    <a:pt x="754" y="946"/>
                  </a:lnTo>
                  <a:lnTo>
                    <a:pt x="749" y="955"/>
                  </a:lnTo>
                  <a:lnTo>
                    <a:pt x="742" y="965"/>
                  </a:lnTo>
                  <a:lnTo>
                    <a:pt x="736" y="975"/>
                  </a:lnTo>
                  <a:lnTo>
                    <a:pt x="731" y="985"/>
                  </a:lnTo>
                  <a:lnTo>
                    <a:pt x="726" y="995"/>
                  </a:lnTo>
                  <a:lnTo>
                    <a:pt x="721" y="1004"/>
                  </a:lnTo>
                  <a:lnTo>
                    <a:pt x="715" y="1015"/>
                  </a:lnTo>
                  <a:lnTo>
                    <a:pt x="710" y="1025"/>
                  </a:lnTo>
                  <a:lnTo>
                    <a:pt x="705" y="1035"/>
                  </a:lnTo>
                  <a:lnTo>
                    <a:pt x="702" y="1046"/>
                  </a:lnTo>
                  <a:lnTo>
                    <a:pt x="697" y="1056"/>
                  </a:lnTo>
                  <a:lnTo>
                    <a:pt x="693" y="1067"/>
                  </a:lnTo>
                  <a:lnTo>
                    <a:pt x="689" y="1077"/>
                  </a:lnTo>
                  <a:lnTo>
                    <a:pt x="685" y="1088"/>
                  </a:lnTo>
                  <a:lnTo>
                    <a:pt x="681" y="1099"/>
                  </a:lnTo>
                  <a:lnTo>
                    <a:pt x="678" y="1110"/>
                  </a:lnTo>
                  <a:lnTo>
                    <a:pt x="675" y="1121"/>
                  </a:lnTo>
                  <a:lnTo>
                    <a:pt x="672" y="1132"/>
                  </a:lnTo>
                  <a:lnTo>
                    <a:pt x="669" y="1143"/>
                  </a:lnTo>
                  <a:lnTo>
                    <a:pt x="666" y="1153"/>
                  </a:lnTo>
                  <a:lnTo>
                    <a:pt x="664" y="1165"/>
                  </a:lnTo>
                  <a:lnTo>
                    <a:pt x="661" y="1176"/>
                  </a:lnTo>
                  <a:lnTo>
                    <a:pt x="659" y="1187"/>
                  </a:lnTo>
                  <a:lnTo>
                    <a:pt x="657" y="1198"/>
                  </a:lnTo>
                  <a:lnTo>
                    <a:pt x="655" y="1210"/>
                  </a:lnTo>
                  <a:lnTo>
                    <a:pt x="654" y="1220"/>
                  </a:lnTo>
                  <a:lnTo>
                    <a:pt x="653" y="1232"/>
                  </a:lnTo>
                  <a:lnTo>
                    <a:pt x="652" y="1243"/>
                  </a:lnTo>
                  <a:lnTo>
                    <a:pt x="651" y="1255"/>
                  </a:lnTo>
                  <a:lnTo>
                    <a:pt x="651" y="1265"/>
                  </a:lnTo>
                  <a:lnTo>
                    <a:pt x="650" y="1277"/>
                  </a:lnTo>
                  <a:lnTo>
                    <a:pt x="650" y="1289"/>
                  </a:lnTo>
                  <a:lnTo>
                    <a:pt x="650" y="1300"/>
                  </a:lnTo>
                  <a:lnTo>
                    <a:pt x="650" y="1312"/>
                  </a:lnTo>
                  <a:lnTo>
                    <a:pt x="650" y="1322"/>
                  </a:lnTo>
                  <a:lnTo>
                    <a:pt x="651" y="1334"/>
                  </a:lnTo>
                  <a:lnTo>
                    <a:pt x="651" y="1345"/>
                  </a:lnTo>
                  <a:lnTo>
                    <a:pt x="652" y="1357"/>
                  </a:lnTo>
                  <a:lnTo>
                    <a:pt x="653" y="1368"/>
                  </a:lnTo>
                  <a:lnTo>
                    <a:pt x="654" y="1379"/>
                  </a:lnTo>
                  <a:lnTo>
                    <a:pt x="655" y="1390"/>
                  </a:lnTo>
                  <a:lnTo>
                    <a:pt x="657" y="1402"/>
                  </a:lnTo>
                  <a:lnTo>
                    <a:pt x="659" y="1412"/>
                  </a:lnTo>
                  <a:lnTo>
                    <a:pt x="661" y="1424"/>
                  </a:lnTo>
                  <a:lnTo>
                    <a:pt x="664" y="1435"/>
                  </a:lnTo>
                  <a:lnTo>
                    <a:pt x="666" y="1446"/>
                  </a:lnTo>
                  <a:lnTo>
                    <a:pt x="669" y="1457"/>
                  </a:lnTo>
                  <a:lnTo>
                    <a:pt x="672" y="1468"/>
                  </a:lnTo>
                  <a:lnTo>
                    <a:pt x="675" y="1479"/>
                  </a:lnTo>
                  <a:lnTo>
                    <a:pt x="678" y="1490"/>
                  </a:lnTo>
                  <a:lnTo>
                    <a:pt x="681" y="1501"/>
                  </a:lnTo>
                  <a:lnTo>
                    <a:pt x="685" y="1511"/>
                  </a:lnTo>
                  <a:lnTo>
                    <a:pt x="689" y="1522"/>
                  </a:lnTo>
                  <a:lnTo>
                    <a:pt x="693" y="1532"/>
                  </a:lnTo>
                  <a:lnTo>
                    <a:pt x="697" y="1543"/>
                  </a:lnTo>
                  <a:lnTo>
                    <a:pt x="702" y="1553"/>
                  </a:lnTo>
                  <a:lnTo>
                    <a:pt x="705" y="1564"/>
                  </a:lnTo>
                  <a:lnTo>
                    <a:pt x="710" y="1575"/>
                  </a:lnTo>
                  <a:lnTo>
                    <a:pt x="715" y="1585"/>
                  </a:lnTo>
                  <a:lnTo>
                    <a:pt x="721" y="1595"/>
                  </a:lnTo>
                  <a:lnTo>
                    <a:pt x="726" y="1605"/>
                  </a:lnTo>
                  <a:lnTo>
                    <a:pt x="731" y="1615"/>
                  </a:lnTo>
                  <a:lnTo>
                    <a:pt x="736" y="1624"/>
                  </a:lnTo>
                  <a:lnTo>
                    <a:pt x="387" y="1684"/>
                  </a:lnTo>
                  <a:lnTo>
                    <a:pt x="174" y="1950"/>
                  </a:lnTo>
                </a:path>
              </a:pathLst>
            </a:custGeom>
            <a:solidFill>
              <a:srgbClr val="B9235E"/>
            </a:solidFill>
            <a:ln w="1905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788">
                <a:solidFill>
                  <a:schemeClr val="bg1"/>
                </a:solidFill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F4406FAF-B485-498B-AFA0-7D02DDDD738E}"/>
                </a:ext>
              </a:extLst>
            </p:cNvPr>
            <p:cNvSpPr>
              <a:spLocks/>
            </p:cNvSpPr>
            <p:nvPr/>
          </p:nvSpPr>
          <p:spPr bwMode="auto">
            <a:xfrm>
              <a:off x="2822" y="1008"/>
              <a:ext cx="1238" cy="1951"/>
            </a:xfrm>
            <a:custGeom>
              <a:avLst/>
              <a:gdLst>
                <a:gd name="T0" fmla="*/ 68 w 1300"/>
                <a:gd name="T1" fmla="*/ 2 h 1951"/>
                <a:gd name="T2" fmla="*/ 158 w 1300"/>
                <a:gd name="T3" fmla="*/ 10 h 1951"/>
                <a:gd name="T4" fmla="*/ 247 w 1300"/>
                <a:gd name="T5" fmla="*/ 24 h 1951"/>
                <a:gd name="T6" fmla="*/ 335 w 1300"/>
                <a:gd name="T7" fmla="*/ 45 h 1951"/>
                <a:gd name="T8" fmla="*/ 423 w 1300"/>
                <a:gd name="T9" fmla="*/ 71 h 1951"/>
                <a:gd name="T10" fmla="*/ 507 w 1300"/>
                <a:gd name="T11" fmla="*/ 103 h 1951"/>
                <a:gd name="T12" fmla="*/ 589 w 1300"/>
                <a:gd name="T13" fmla="*/ 141 h 1951"/>
                <a:gd name="T14" fmla="*/ 669 w 1300"/>
                <a:gd name="T15" fmla="*/ 186 h 1951"/>
                <a:gd name="T16" fmla="*/ 744 w 1300"/>
                <a:gd name="T17" fmla="*/ 236 h 1951"/>
                <a:gd name="T18" fmla="*/ 817 w 1300"/>
                <a:gd name="T19" fmla="*/ 289 h 1951"/>
                <a:gd name="T20" fmla="*/ 885 w 1300"/>
                <a:gd name="T21" fmla="*/ 350 h 1951"/>
                <a:gd name="T22" fmla="*/ 950 w 1300"/>
                <a:gd name="T23" fmla="*/ 413 h 1951"/>
                <a:gd name="T24" fmla="*/ 1009 w 1300"/>
                <a:gd name="T25" fmla="*/ 482 h 1951"/>
                <a:gd name="T26" fmla="*/ 1064 w 1300"/>
                <a:gd name="T27" fmla="*/ 554 h 1951"/>
                <a:gd name="T28" fmla="*/ 1113 w 1300"/>
                <a:gd name="T29" fmla="*/ 630 h 1951"/>
                <a:gd name="T30" fmla="*/ 1157 w 1300"/>
                <a:gd name="T31" fmla="*/ 710 h 1951"/>
                <a:gd name="T32" fmla="*/ 1195 w 1300"/>
                <a:gd name="T33" fmla="*/ 792 h 1951"/>
                <a:gd name="T34" fmla="*/ 1228 w 1300"/>
                <a:gd name="T35" fmla="*/ 877 h 1951"/>
                <a:gd name="T36" fmla="*/ 1255 w 1300"/>
                <a:gd name="T37" fmla="*/ 963 h 1951"/>
                <a:gd name="T38" fmla="*/ 1275 w 1300"/>
                <a:gd name="T39" fmla="*/ 1051 h 1951"/>
                <a:gd name="T40" fmla="*/ 1290 w 1300"/>
                <a:gd name="T41" fmla="*/ 1142 h 1951"/>
                <a:gd name="T42" fmla="*/ 1297 w 1300"/>
                <a:gd name="T43" fmla="*/ 1232 h 1951"/>
                <a:gd name="T44" fmla="*/ 1299 w 1300"/>
                <a:gd name="T45" fmla="*/ 1322 h 1951"/>
                <a:gd name="T46" fmla="*/ 1294 w 1300"/>
                <a:gd name="T47" fmla="*/ 1413 h 1951"/>
                <a:gd name="T48" fmla="*/ 1283 w 1300"/>
                <a:gd name="T49" fmla="*/ 1504 h 1951"/>
                <a:gd name="T50" fmla="*/ 1266 w 1300"/>
                <a:gd name="T51" fmla="*/ 1592 h 1951"/>
                <a:gd name="T52" fmla="*/ 1242 w 1300"/>
                <a:gd name="T53" fmla="*/ 1680 h 1951"/>
                <a:gd name="T54" fmla="*/ 1213 w 1300"/>
                <a:gd name="T55" fmla="*/ 1766 h 1951"/>
                <a:gd name="T56" fmla="*/ 1177 w 1300"/>
                <a:gd name="T57" fmla="*/ 1849 h 1951"/>
                <a:gd name="T58" fmla="*/ 1136 w 1300"/>
                <a:gd name="T59" fmla="*/ 1930 h 1951"/>
                <a:gd name="T60" fmla="*/ 568 w 1300"/>
                <a:gd name="T61" fmla="*/ 1615 h 1951"/>
                <a:gd name="T62" fmla="*/ 588 w 1300"/>
                <a:gd name="T63" fmla="*/ 1575 h 1951"/>
                <a:gd name="T64" fmla="*/ 606 w 1300"/>
                <a:gd name="T65" fmla="*/ 1532 h 1951"/>
                <a:gd name="T66" fmla="*/ 621 w 1300"/>
                <a:gd name="T67" fmla="*/ 1490 h 1951"/>
                <a:gd name="T68" fmla="*/ 632 w 1300"/>
                <a:gd name="T69" fmla="*/ 1446 h 1951"/>
                <a:gd name="T70" fmla="*/ 641 w 1300"/>
                <a:gd name="T71" fmla="*/ 1402 h 1951"/>
                <a:gd name="T72" fmla="*/ 646 w 1300"/>
                <a:gd name="T73" fmla="*/ 1357 h 1951"/>
                <a:gd name="T74" fmla="*/ 649 w 1300"/>
                <a:gd name="T75" fmla="*/ 1312 h 1951"/>
                <a:gd name="T76" fmla="*/ 648 w 1300"/>
                <a:gd name="T77" fmla="*/ 1265 h 1951"/>
                <a:gd name="T78" fmla="*/ 645 w 1300"/>
                <a:gd name="T79" fmla="*/ 1220 h 1951"/>
                <a:gd name="T80" fmla="*/ 637 w 1300"/>
                <a:gd name="T81" fmla="*/ 1176 h 1951"/>
                <a:gd name="T82" fmla="*/ 627 w 1300"/>
                <a:gd name="T83" fmla="*/ 1132 h 1951"/>
                <a:gd name="T84" fmla="*/ 614 w 1300"/>
                <a:gd name="T85" fmla="*/ 1088 h 1951"/>
                <a:gd name="T86" fmla="*/ 597 w 1300"/>
                <a:gd name="T87" fmla="*/ 1046 h 1951"/>
                <a:gd name="T88" fmla="*/ 578 w 1300"/>
                <a:gd name="T89" fmla="*/ 1004 h 1951"/>
                <a:gd name="T90" fmla="*/ 556 w 1300"/>
                <a:gd name="T91" fmla="*/ 965 h 1951"/>
                <a:gd name="T92" fmla="*/ 531 w 1300"/>
                <a:gd name="T93" fmla="*/ 927 h 1951"/>
                <a:gd name="T94" fmla="*/ 504 w 1300"/>
                <a:gd name="T95" fmla="*/ 891 h 1951"/>
                <a:gd name="T96" fmla="*/ 475 w 1300"/>
                <a:gd name="T97" fmla="*/ 857 h 1951"/>
                <a:gd name="T98" fmla="*/ 442 w 1300"/>
                <a:gd name="T99" fmla="*/ 825 h 1951"/>
                <a:gd name="T100" fmla="*/ 408 w 1300"/>
                <a:gd name="T101" fmla="*/ 795 h 1951"/>
                <a:gd name="T102" fmla="*/ 372 w 1300"/>
                <a:gd name="T103" fmla="*/ 767 h 1951"/>
                <a:gd name="T104" fmla="*/ 334 w 1300"/>
                <a:gd name="T105" fmla="*/ 742 h 1951"/>
                <a:gd name="T106" fmla="*/ 294 w 1300"/>
                <a:gd name="T107" fmla="*/ 721 h 1951"/>
                <a:gd name="T108" fmla="*/ 253 w 1300"/>
                <a:gd name="T109" fmla="*/ 702 h 1951"/>
                <a:gd name="T110" fmla="*/ 211 w 1300"/>
                <a:gd name="T111" fmla="*/ 686 h 1951"/>
                <a:gd name="T112" fmla="*/ 167 w 1300"/>
                <a:gd name="T113" fmla="*/ 672 h 1951"/>
                <a:gd name="T114" fmla="*/ 123 w 1300"/>
                <a:gd name="T115" fmla="*/ 662 h 1951"/>
                <a:gd name="T116" fmla="*/ 78 w 1300"/>
                <a:gd name="T117" fmla="*/ 655 h 1951"/>
                <a:gd name="T118" fmla="*/ 33 w 1300"/>
                <a:gd name="T119" fmla="*/ 651 h 1951"/>
                <a:gd name="T120" fmla="*/ 95 w 1300"/>
                <a:gd name="T121" fmla="*/ 340 h 1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300" h="1951">
                  <a:moveTo>
                    <a:pt x="0" y="0"/>
                  </a:moveTo>
                  <a:lnTo>
                    <a:pt x="22" y="0"/>
                  </a:lnTo>
                  <a:lnTo>
                    <a:pt x="45" y="1"/>
                  </a:lnTo>
                  <a:lnTo>
                    <a:pt x="68" y="2"/>
                  </a:lnTo>
                  <a:lnTo>
                    <a:pt x="90" y="3"/>
                  </a:lnTo>
                  <a:lnTo>
                    <a:pt x="113" y="5"/>
                  </a:lnTo>
                  <a:lnTo>
                    <a:pt x="135" y="7"/>
                  </a:lnTo>
                  <a:lnTo>
                    <a:pt x="158" y="10"/>
                  </a:lnTo>
                  <a:lnTo>
                    <a:pt x="180" y="13"/>
                  </a:lnTo>
                  <a:lnTo>
                    <a:pt x="203" y="16"/>
                  </a:lnTo>
                  <a:lnTo>
                    <a:pt x="225" y="20"/>
                  </a:lnTo>
                  <a:lnTo>
                    <a:pt x="247" y="24"/>
                  </a:lnTo>
                  <a:lnTo>
                    <a:pt x="269" y="28"/>
                  </a:lnTo>
                  <a:lnTo>
                    <a:pt x="291" y="33"/>
                  </a:lnTo>
                  <a:lnTo>
                    <a:pt x="313" y="39"/>
                  </a:lnTo>
                  <a:lnTo>
                    <a:pt x="335" y="45"/>
                  </a:lnTo>
                  <a:lnTo>
                    <a:pt x="358" y="50"/>
                  </a:lnTo>
                  <a:lnTo>
                    <a:pt x="380" y="57"/>
                  </a:lnTo>
                  <a:lnTo>
                    <a:pt x="401" y="64"/>
                  </a:lnTo>
                  <a:lnTo>
                    <a:pt x="423" y="71"/>
                  </a:lnTo>
                  <a:lnTo>
                    <a:pt x="444" y="78"/>
                  </a:lnTo>
                  <a:lnTo>
                    <a:pt x="465" y="87"/>
                  </a:lnTo>
                  <a:lnTo>
                    <a:pt x="486" y="94"/>
                  </a:lnTo>
                  <a:lnTo>
                    <a:pt x="507" y="103"/>
                  </a:lnTo>
                  <a:lnTo>
                    <a:pt x="527" y="113"/>
                  </a:lnTo>
                  <a:lnTo>
                    <a:pt x="549" y="122"/>
                  </a:lnTo>
                  <a:lnTo>
                    <a:pt x="569" y="132"/>
                  </a:lnTo>
                  <a:lnTo>
                    <a:pt x="589" y="141"/>
                  </a:lnTo>
                  <a:lnTo>
                    <a:pt x="609" y="152"/>
                  </a:lnTo>
                  <a:lnTo>
                    <a:pt x="629" y="164"/>
                  </a:lnTo>
                  <a:lnTo>
                    <a:pt x="649" y="174"/>
                  </a:lnTo>
                  <a:lnTo>
                    <a:pt x="669" y="186"/>
                  </a:lnTo>
                  <a:lnTo>
                    <a:pt x="688" y="197"/>
                  </a:lnTo>
                  <a:lnTo>
                    <a:pt x="707" y="210"/>
                  </a:lnTo>
                  <a:lnTo>
                    <a:pt x="726" y="222"/>
                  </a:lnTo>
                  <a:lnTo>
                    <a:pt x="744" y="236"/>
                  </a:lnTo>
                  <a:lnTo>
                    <a:pt x="764" y="248"/>
                  </a:lnTo>
                  <a:lnTo>
                    <a:pt x="782" y="261"/>
                  </a:lnTo>
                  <a:lnTo>
                    <a:pt x="799" y="276"/>
                  </a:lnTo>
                  <a:lnTo>
                    <a:pt x="817" y="289"/>
                  </a:lnTo>
                  <a:lnTo>
                    <a:pt x="835" y="305"/>
                  </a:lnTo>
                  <a:lnTo>
                    <a:pt x="852" y="319"/>
                  </a:lnTo>
                  <a:lnTo>
                    <a:pt x="869" y="334"/>
                  </a:lnTo>
                  <a:lnTo>
                    <a:pt x="885" y="350"/>
                  </a:lnTo>
                  <a:lnTo>
                    <a:pt x="902" y="365"/>
                  </a:lnTo>
                  <a:lnTo>
                    <a:pt x="918" y="380"/>
                  </a:lnTo>
                  <a:lnTo>
                    <a:pt x="934" y="397"/>
                  </a:lnTo>
                  <a:lnTo>
                    <a:pt x="950" y="413"/>
                  </a:lnTo>
                  <a:lnTo>
                    <a:pt x="965" y="430"/>
                  </a:lnTo>
                  <a:lnTo>
                    <a:pt x="980" y="447"/>
                  </a:lnTo>
                  <a:lnTo>
                    <a:pt x="995" y="464"/>
                  </a:lnTo>
                  <a:lnTo>
                    <a:pt x="1009" y="482"/>
                  </a:lnTo>
                  <a:lnTo>
                    <a:pt x="1024" y="499"/>
                  </a:lnTo>
                  <a:lnTo>
                    <a:pt x="1037" y="518"/>
                  </a:lnTo>
                  <a:lnTo>
                    <a:pt x="1051" y="536"/>
                  </a:lnTo>
                  <a:lnTo>
                    <a:pt x="1064" y="554"/>
                  </a:lnTo>
                  <a:lnTo>
                    <a:pt x="1076" y="573"/>
                  </a:lnTo>
                  <a:lnTo>
                    <a:pt x="1089" y="592"/>
                  </a:lnTo>
                  <a:lnTo>
                    <a:pt x="1101" y="611"/>
                  </a:lnTo>
                  <a:lnTo>
                    <a:pt x="1113" y="630"/>
                  </a:lnTo>
                  <a:lnTo>
                    <a:pt x="1124" y="650"/>
                  </a:lnTo>
                  <a:lnTo>
                    <a:pt x="1136" y="669"/>
                  </a:lnTo>
                  <a:lnTo>
                    <a:pt x="1146" y="690"/>
                  </a:lnTo>
                  <a:lnTo>
                    <a:pt x="1157" y="710"/>
                  </a:lnTo>
                  <a:lnTo>
                    <a:pt x="1168" y="730"/>
                  </a:lnTo>
                  <a:lnTo>
                    <a:pt x="1177" y="751"/>
                  </a:lnTo>
                  <a:lnTo>
                    <a:pt x="1187" y="771"/>
                  </a:lnTo>
                  <a:lnTo>
                    <a:pt x="1195" y="792"/>
                  </a:lnTo>
                  <a:lnTo>
                    <a:pt x="1204" y="813"/>
                  </a:lnTo>
                  <a:lnTo>
                    <a:pt x="1213" y="834"/>
                  </a:lnTo>
                  <a:lnTo>
                    <a:pt x="1220" y="856"/>
                  </a:lnTo>
                  <a:lnTo>
                    <a:pt x="1228" y="877"/>
                  </a:lnTo>
                  <a:lnTo>
                    <a:pt x="1235" y="898"/>
                  </a:lnTo>
                  <a:lnTo>
                    <a:pt x="1242" y="920"/>
                  </a:lnTo>
                  <a:lnTo>
                    <a:pt x="1248" y="942"/>
                  </a:lnTo>
                  <a:lnTo>
                    <a:pt x="1255" y="963"/>
                  </a:lnTo>
                  <a:lnTo>
                    <a:pt x="1261" y="985"/>
                  </a:lnTo>
                  <a:lnTo>
                    <a:pt x="1266" y="1007"/>
                  </a:lnTo>
                  <a:lnTo>
                    <a:pt x="1270" y="1029"/>
                  </a:lnTo>
                  <a:lnTo>
                    <a:pt x="1275" y="1051"/>
                  </a:lnTo>
                  <a:lnTo>
                    <a:pt x="1279" y="1074"/>
                  </a:lnTo>
                  <a:lnTo>
                    <a:pt x="1283" y="1097"/>
                  </a:lnTo>
                  <a:lnTo>
                    <a:pt x="1287" y="1119"/>
                  </a:lnTo>
                  <a:lnTo>
                    <a:pt x="1290" y="1142"/>
                  </a:lnTo>
                  <a:lnTo>
                    <a:pt x="1291" y="1164"/>
                  </a:lnTo>
                  <a:lnTo>
                    <a:pt x="1294" y="1187"/>
                  </a:lnTo>
                  <a:lnTo>
                    <a:pt x="1295" y="1209"/>
                  </a:lnTo>
                  <a:lnTo>
                    <a:pt x="1297" y="1232"/>
                  </a:lnTo>
                  <a:lnTo>
                    <a:pt x="1298" y="1254"/>
                  </a:lnTo>
                  <a:lnTo>
                    <a:pt x="1299" y="1277"/>
                  </a:lnTo>
                  <a:lnTo>
                    <a:pt x="1299" y="1300"/>
                  </a:lnTo>
                  <a:lnTo>
                    <a:pt x="1299" y="1322"/>
                  </a:lnTo>
                  <a:lnTo>
                    <a:pt x="1298" y="1345"/>
                  </a:lnTo>
                  <a:lnTo>
                    <a:pt x="1297" y="1368"/>
                  </a:lnTo>
                  <a:lnTo>
                    <a:pt x="1295" y="1390"/>
                  </a:lnTo>
                  <a:lnTo>
                    <a:pt x="1294" y="1413"/>
                  </a:lnTo>
                  <a:lnTo>
                    <a:pt x="1291" y="1435"/>
                  </a:lnTo>
                  <a:lnTo>
                    <a:pt x="1290" y="1458"/>
                  </a:lnTo>
                  <a:lnTo>
                    <a:pt x="1287" y="1480"/>
                  </a:lnTo>
                  <a:lnTo>
                    <a:pt x="1283" y="1504"/>
                  </a:lnTo>
                  <a:lnTo>
                    <a:pt x="1279" y="1526"/>
                  </a:lnTo>
                  <a:lnTo>
                    <a:pt x="1275" y="1548"/>
                  </a:lnTo>
                  <a:lnTo>
                    <a:pt x="1270" y="1570"/>
                  </a:lnTo>
                  <a:lnTo>
                    <a:pt x="1266" y="1592"/>
                  </a:lnTo>
                  <a:lnTo>
                    <a:pt x="1261" y="1614"/>
                  </a:lnTo>
                  <a:lnTo>
                    <a:pt x="1255" y="1636"/>
                  </a:lnTo>
                  <a:lnTo>
                    <a:pt x="1248" y="1658"/>
                  </a:lnTo>
                  <a:lnTo>
                    <a:pt x="1242" y="1680"/>
                  </a:lnTo>
                  <a:lnTo>
                    <a:pt x="1235" y="1701"/>
                  </a:lnTo>
                  <a:lnTo>
                    <a:pt x="1228" y="1723"/>
                  </a:lnTo>
                  <a:lnTo>
                    <a:pt x="1220" y="1744"/>
                  </a:lnTo>
                  <a:lnTo>
                    <a:pt x="1213" y="1766"/>
                  </a:lnTo>
                  <a:lnTo>
                    <a:pt x="1204" y="1787"/>
                  </a:lnTo>
                  <a:lnTo>
                    <a:pt x="1195" y="1808"/>
                  </a:lnTo>
                  <a:lnTo>
                    <a:pt x="1187" y="1828"/>
                  </a:lnTo>
                  <a:lnTo>
                    <a:pt x="1177" y="1849"/>
                  </a:lnTo>
                  <a:lnTo>
                    <a:pt x="1168" y="1869"/>
                  </a:lnTo>
                  <a:lnTo>
                    <a:pt x="1157" y="1889"/>
                  </a:lnTo>
                  <a:lnTo>
                    <a:pt x="1146" y="1910"/>
                  </a:lnTo>
                  <a:lnTo>
                    <a:pt x="1136" y="1930"/>
                  </a:lnTo>
                  <a:lnTo>
                    <a:pt x="1124" y="1950"/>
                  </a:lnTo>
                  <a:lnTo>
                    <a:pt x="815" y="1876"/>
                  </a:lnTo>
                  <a:lnTo>
                    <a:pt x="562" y="1624"/>
                  </a:lnTo>
                  <a:lnTo>
                    <a:pt x="568" y="1615"/>
                  </a:lnTo>
                  <a:lnTo>
                    <a:pt x="573" y="1605"/>
                  </a:lnTo>
                  <a:lnTo>
                    <a:pt x="578" y="1595"/>
                  </a:lnTo>
                  <a:lnTo>
                    <a:pt x="583" y="1585"/>
                  </a:lnTo>
                  <a:lnTo>
                    <a:pt x="588" y="1575"/>
                  </a:lnTo>
                  <a:lnTo>
                    <a:pt x="593" y="1564"/>
                  </a:lnTo>
                  <a:lnTo>
                    <a:pt x="597" y="1553"/>
                  </a:lnTo>
                  <a:lnTo>
                    <a:pt x="601" y="1543"/>
                  </a:lnTo>
                  <a:lnTo>
                    <a:pt x="606" y="1532"/>
                  </a:lnTo>
                  <a:lnTo>
                    <a:pt x="610" y="1522"/>
                  </a:lnTo>
                  <a:lnTo>
                    <a:pt x="614" y="1511"/>
                  </a:lnTo>
                  <a:lnTo>
                    <a:pt x="618" y="1501"/>
                  </a:lnTo>
                  <a:lnTo>
                    <a:pt x="621" y="1490"/>
                  </a:lnTo>
                  <a:lnTo>
                    <a:pt x="624" y="1479"/>
                  </a:lnTo>
                  <a:lnTo>
                    <a:pt x="627" y="1468"/>
                  </a:lnTo>
                  <a:lnTo>
                    <a:pt x="630" y="1457"/>
                  </a:lnTo>
                  <a:lnTo>
                    <a:pt x="632" y="1446"/>
                  </a:lnTo>
                  <a:lnTo>
                    <a:pt x="635" y="1435"/>
                  </a:lnTo>
                  <a:lnTo>
                    <a:pt x="637" y="1424"/>
                  </a:lnTo>
                  <a:lnTo>
                    <a:pt x="639" y="1412"/>
                  </a:lnTo>
                  <a:lnTo>
                    <a:pt x="641" y="1402"/>
                  </a:lnTo>
                  <a:lnTo>
                    <a:pt x="643" y="1390"/>
                  </a:lnTo>
                  <a:lnTo>
                    <a:pt x="645" y="1379"/>
                  </a:lnTo>
                  <a:lnTo>
                    <a:pt x="645" y="1368"/>
                  </a:lnTo>
                  <a:lnTo>
                    <a:pt x="646" y="1357"/>
                  </a:lnTo>
                  <a:lnTo>
                    <a:pt x="647" y="1345"/>
                  </a:lnTo>
                  <a:lnTo>
                    <a:pt x="648" y="1334"/>
                  </a:lnTo>
                  <a:lnTo>
                    <a:pt x="648" y="1322"/>
                  </a:lnTo>
                  <a:lnTo>
                    <a:pt x="649" y="1312"/>
                  </a:lnTo>
                  <a:lnTo>
                    <a:pt x="649" y="1300"/>
                  </a:lnTo>
                  <a:lnTo>
                    <a:pt x="649" y="1289"/>
                  </a:lnTo>
                  <a:lnTo>
                    <a:pt x="648" y="1277"/>
                  </a:lnTo>
                  <a:lnTo>
                    <a:pt x="648" y="1265"/>
                  </a:lnTo>
                  <a:lnTo>
                    <a:pt x="647" y="1255"/>
                  </a:lnTo>
                  <a:lnTo>
                    <a:pt x="646" y="1243"/>
                  </a:lnTo>
                  <a:lnTo>
                    <a:pt x="645" y="1232"/>
                  </a:lnTo>
                  <a:lnTo>
                    <a:pt x="645" y="1220"/>
                  </a:lnTo>
                  <a:lnTo>
                    <a:pt x="643" y="1210"/>
                  </a:lnTo>
                  <a:lnTo>
                    <a:pt x="641" y="1198"/>
                  </a:lnTo>
                  <a:lnTo>
                    <a:pt x="639" y="1187"/>
                  </a:lnTo>
                  <a:lnTo>
                    <a:pt x="637" y="1176"/>
                  </a:lnTo>
                  <a:lnTo>
                    <a:pt x="635" y="1165"/>
                  </a:lnTo>
                  <a:lnTo>
                    <a:pt x="632" y="1153"/>
                  </a:lnTo>
                  <a:lnTo>
                    <a:pt x="630" y="1143"/>
                  </a:lnTo>
                  <a:lnTo>
                    <a:pt x="627" y="1132"/>
                  </a:lnTo>
                  <a:lnTo>
                    <a:pt x="624" y="1121"/>
                  </a:lnTo>
                  <a:lnTo>
                    <a:pt x="621" y="1110"/>
                  </a:lnTo>
                  <a:lnTo>
                    <a:pt x="618" y="1099"/>
                  </a:lnTo>
                  <a:lnTo>
                    <a:pt x="614" y="1088"/>
                  </a:lnTo>
                  <a:lnTo>
                    <a:pt x="610" y="1077"/>
                  </a:lnTo>
                  <a:lnTo>
                    <a:pt x="606" y="1067"/>
                  </a:lnTo>
                  <a:lnTo>
                    <a:pt x="601" y="1056"/>
                  </a:lnTo>
                  <a:lnTo>
                    <a:pt x="597" y="1046"/>
                  </a:lnTo>
                  <a:lnTo>
                    <a:pt x="593" y="1035"/>
                  </a:lnTo>
                  <a:lnTo>
                    <a:pt x="588" y="1025"/>
                  </a:lnTo>
                  <a:lnTo>
                    <a:pt x="583" y="1015"/>
                  </a:lnTo>
                  <a:lnTo>
                    <a:pt x="578" y="1004"/>
                  </a:lnTo>
                  <a:lnTo>
                    <a:pt x="573" y="995"/>
                  </a:lnTo>
                  <a:lnTo>
                    <a:pt x="568" y="985"/>
                  </a:lnTo>
                  <a:lnTo>
                    <a:pt x="562" y="975"/>
                  </a:lnTo>
                  <a:lnTo>
                    <a:pt x="556" y="965"/>
                  </a:lnTo>
                  <a:lnTo>
                    <a:pt x="550" y="955"/>
                  </a:lnTo>
                  <a:lnTo>
                    <a:pt x="545" y="946"/>
                  </a:lnTo>
                  <a:lnTo>
                    <a:pt x="538" y="936"/>
                  </a:lnTo>
                  <a:lnTo>
                    <a:pt x="531" y="927"/>
                  </a:lnTo>
                  <a:lnTo>
                    <a:pt x="525" y="918"/>
                  </a:lnTo>
                  <a:lnTo>
                    <a:pt x="518" y="908"/>
                  </a:lnTo>
                  <a:lnTo>
                    <a:pt x="511" y="900"/>
                  </a:lnTo>
                  <a:lnTo>
                    <a:pt x="504" y="891"/>
                  </a:lnTo>
                  <a:lnTo>
                    <a:pt x="497" y="882"/>
                  </a:lnTo>
                  <a:lnTo>
                    <a:pt x="490" y="874"/>
                  </a:lnTo>
                  <a:lnTo>
                    <a:pt x="482" y="865"/>
                  </a:lnTo>
                  <a:lnTo>
                    <a:pt x="475" y="857"/>
                  </a:lnTo>
                  <a:lnTo>
                    <a:pt x="467" y="848"/>
                  </a:lnTo>
                  <a:lnTo>
                    <a:pt x="458" y="840"/>
                  </a:lnTo>
                  <a:lnTo>
                    <a:pt x="451" y="833"/>
                  </a:lnTo>
                  <a:lnTo>
                    <a:pt x="442" y="825"/>
                  </a:lnTo>
                  <a:lnTo>
                    <a:pt x="434" y="817"/>
                  </a:lnTo>
                  <a:lnTo>
                    <a:pt x="426" y="810"/>
                  </a:lnTo>
                  <a:lnTo>
                    <a:pt x="417" y="802"/>
                  </a:lnTo>
                  <a:lnTo>
                    <a:pt x="408" y="795"/>
                  </a:lnTo>
                  <a:lnTo>
                    <a:pt x="400" y="787"/>
                  </a:lnTo>
                  <a:lnTo>
                    <a:pt x="390" y="781"/>
                  </a:lnTo>
                  <a:lnTo>
                    <a:pt x="382" y="774"/>
                  </a:lnTo>
                  <a:lnTo>
                    <a:pt x="372" y="767"/>
                  </a:lnTo>
                  <a:lnTo>
                    <a:pt x="362" y="761"/>
                  </a:lnTo>
                  <a:lnTo>
                    <a:pt x="353" y="755"/>
                  </a:lnTo>
                  <a:lnTo>
                    <a:pt x="344" y="749"/>
                  </a:lnTo>
                  <a:lnTo>
                    <a:pt x="334" y="742"/>
                  </a:lnTo>
                  <a:lnTo>
                    <a:pt x="324" y="737"/>
                  </a:lnTo>
                  <a:lnTo>
                    <a:pt x="314" y="732"/>
                  </a:lnTo>
                  <a:lnTo>
                    <a:pt x="305" y="726"/>
                  </a:lnTo>
                  <a:lnTo>
                    <a:pt x="294" y="721"/>
                  </a:lnTo>
                  <a:lnTo>
                    <a:pt x="285" y="715"/>
                  </a:lnTo>
                  <a:lnTo>
                    <a:pt x="274" y="711"/>
                  </a:lnTo>
                  <a:lnTo>
                    <a:pt x="263" y="706"/>
                  </a:lnTo>
                  <a:lnTo>
                    <a:pt x="253" y="702"/>
                  </a:lnTo>
                  <a:lnTo>
                    <a:pt x="242" y="697"/>
                  </a:lnTo>
                  <a:lnTo>
                    <a:pt x="232" y="693"/>
                  </a:lnTo>
                  <a:lnTo>
                    <a:pt x="221" y="690"/>
                  </a:lnTo>
                  <a:lnTo>
                    <a:pt x="211" y="686"/>
                  </a:lnTo>
                  <a:lnTo>
                    <a:pt x="200" y="682"/>
                  </a:lnTo>
                  <a:lnTo>
                    <a:pt x="190" y="678"/>
                  </a:lnTo>
                  <a:lnTo>
                    <a:pt x="178" y="675"/>
                  </a:lnTo>
                  <a:lnTo>
                    <a:pt x="167" y="672"/>
                  </a:lnTo>
                  <a:lnTo>
                    <a:pt x="157" y="669"/>
                  </a:lnTo>
                  <a:lnTo>
                    <a:pt x="145" y="667"/>
                  </a:lnTo>
                  <a:lnTo>
                    <a:pt x="135" y="665"/>
                  </a:lnTo>
                  <a:lnTo>
                    <a:pt x="123" y="662"/>
                  </a:lnTo>
                  <a:lnTo>
                    <a:pt x="112" y="660"/>
                  </a:lnTo>
                  <a:lnTo>
                    <a:pt x="101" y="658"/>
                  </a:lnTo>
                  <a:lnTo>
                    <a:pt x="90" y="656"/>
                  </a:lnTo>
                  <a:lnTo>
                    <a:pt x="78" y="655"/>
                  </a:lnTo>
                  <a:lnTo>
                    <a:pt x="68" y="653"/>
                  </a:lnTo>
                  <a:lnTo>
                    <a:pt x="56" y="652"/>
                  </a:lnTo>
                  <a:lnTo>
                    <a:pt x="45" y="651"/>
                  </a:lnTo>
                  <a:lnTo>
                    <a:pt x="33" y="651"/>
                  </a:lnTo>
                  <a:lnTo>
                    <a:pt x="22" y="650"/>
                  </a:lnTo>
                  <a:lnTo>
                    <a:pt x="11" y="650"/>
                  </a:lnTo>
                  <a:lnTo>
                    <a:pt x="0" y="650"/>
                  </a:lnTo>
                  <a:lnTo>
                    <a:pt x="95" y="340"/>
                  </a:lnTo>
                  <a:lnTo>
                    <a:pt x="0" y="0"/>
                  </a:lnTo>
                </a:path>
              </a:pathLst>
            </a:custGeom>
            <a:solidFill>
              <a:schemeClr val="accent6"/>
            </a:solidFill>
            <a:ln w="1905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788">
                <a:solidFill>
                  <a:schemeClr val="bg1"/>
                </a:solidFill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DF37AF41-075A-4305-B8BD-8ED27DBD1E47}"/>
                </a:ext>
              </a:extLst>
            </p:cNvPr>
            <p:cNvSpPr>
              <a:spLocks/>
            </p:cNvSpPr>
            <p:nvPr/>
          </p:nvSpPr>
          <p:spPr bwMode="auto">
            <a:xfrm>
              <a:off x="1749" y="2632"/>
              <a:ext cx="2144" cy="977"/>
            </a:xfrm>
            <a:custGeom>
              <a:avLst/>
              <a:gdLst>
                <a:gd name="T0" fmla="*/ 2215 w 2251"/>
                <a:gd name="T1" fmla="*/ 383 h 977"/>
                <a:gd name="T2" fmla="*/ 2163 w 2251"/>
                <a:gd name="T3" fmla="*/ 458 h 977"/>
                <a:gd name="T4" fmla="*/ 2106 w 2251"/>
                <a:gd name="T5" fmla="*/ 528 h 977"/>
                <a:gd name="T6" fmla="*/ 2044 w 2251"/>
                <a:gd name="T7" fmla="*/ 595 h 977"/>
                <a:gd name="T8" fmla="*/ 1978 w 2251"/>
                <a:gd name="T9" fmla="*/ 657 h 977"/>
                <a:gd name="T10" fmla="*/ 1908 w 2251"/>
                <a:gd name="T11" fmla="*/ 714 h 977"/>
                <a:gd name="T12" fmla="*/ 1833 w 2251"/>
                <a:gd name="T13" fmla="*/ 765 h 977"/>
                <a:gd name="T14" fmla="*/ 1755 w 2251"/>
                <a:gd name="T15" fmla="*/ 813 h 977"/>
                <a:gd name="T16" fmla="*/ 1675 w 2251"/>
                <a:gd name="T17" fmla="*/ 854 h 977"/>
                <a:gd name="T18" fmla="*/ 1591 w 2251"/>
                <a:gd name="T19" fmla="*/ 889 h 977"/>
                <a:gd name="T20" fmla="*/ 1506 w 2251"/>
                <a:gd name="T21" fmla="*/ 919 h 977"/>
                <a:gd name="T22" fmla="*/ 1417 w 2251"/>
                <a:gd name="T23" fmla="*/ 942 h 977"/>
                <a:gd name="T24" fmla="*/ 1329 w 2251"/>
                <a:gd name="T25" fmla="*/ 959 h 977"/>
                <a:gd name="T26" fmla="*/ 1239 w 2251"/>
                <a:gd name="T27" fmla="*/ 971 h 977"/>
                <a:gd name="T28" fmla="*/ 1148 w 2251"/>
                <a:gd name="T29" fmla="*/ 976 h 977"/>
                <a:gd name="T30" fmla="*/ 1057 w 2251"/>
                <a:gd name="T31" fmla="*/ 974 h 977"/>
                <a:gd name="T32" fmla="*/ 967 w 2251"/>
                <a:gd name="T33" fmla="*/ 966 h 977"/>
                <a:gd name="T34" fmla="*/ 877 w 2251"/>
                <a:gd name="T35" fmla="*/ 952 h 977"/>
                <a:gd name="T36" fmla="*/ 789 w 2251"/>
                <a:gd name="T37" fmla="*/ 932 h 977"/>
                <a:gd name="T38" fmla="*/ 702 w 2251"/>
                <a:gd name="T39" fmla="*/ 905 h 977"/>
                <a:gd name="T40" fmla="*/ 618 w 2251"/>
                <a:gd name="T41" fmla="*/ 872 h 977"/>
                <a:gd name="T42" fmla="*/ 535 w 2251"/>
                <a:gd name="T43" fmla="*/ 834 h 977"/>
                <a:gd name="T44" fmla="*/ 456 w 2251"/>
                <a:gd name="T45" fmla="*/ 789 h 977"/>
                <a:gd name="T46" fmla="*/ 380 w 2251"/>
                <a:gd name="T47" fmla="*/ 741 h 977"/>
                <a:gd name="T48" fmla="*/ 308 w 2251"/>
                <a:gd name="T49" fmla="*/ 686 h 977"/>
                <a:gd name="T50" fmla="*/ 239 w 2251"/>
                <a:gd name="T51" fmla="*/ 626 h 977"/>
                <a:gd name="T52" fmla="*/ 175 w 2251"/>
                <a:gd name="T53" fmla="*/ 562 h 977"/>
                <a:gd name="T54" fmla="*/ 115 w 2251"/>
                <a:gd name="T55" fmla="*/ 494 h 977"/>
                <a:gd name="T56" fmla="*/ 61 w 2251"/>
                <a:gd name="T57" fmla="*/ 421 h 977"/>
                <a:gd name="T58" fmla="*/ 11 w 2251"/>
                <a:gd name="T59" fmla="*/ 345 h 977"/>
                <a:gd name="T60" fmla="*/ 568 w 2251"/>
                <a:gd name="T61" fmla="*/ 10 h 977"/>
                <a:gd name="T62" fmla="*/ 593 w 2251"/>
                <a:gd name="T63" fmla="*/ 48 h 977"/>
                <a:gd name="T64" fmla="*/ 621 w 2251"/>
                <a:gd name="T65" fmla="*/ 85 h 977"/>
                <a:gd name="T66" fmla="*/ 650 w 2251"/>
                <a:gd name="T67" fmla="*/ 119 h 977"/>
                <a:gd name="T68" fmla="*/ 682 w 2251"/>
                <a:gd name="T69" fmla="*/ 151 h 977"/>
                <a:gd name="T70" fmla="*/ 717 w 2251"/>
                <a:gd name="T71" fmla="*/ 181 h 977"/>
                <a:gd name="T72" fmla="*/ 752 w 2251"/>
                <a:gd name="T73" fmla="*/ 208 h 977"/>
                <a:gd name="T74" fmla="*/ 791 w 2251"/>
                <a:gd name="T75" fmla="*/ 233 h 977"/>
                <a:gd name="T76" fmla="*/ 830 w 2251"/>
                <a:gd name="T77" fmla="*/ 255 h 977"/>
                <a:gd name="T78" fmla="*/ 871 w 2251"/>
                <a:gd name="T79" fmla="*/ 274 h 977"/>
                <a:gd name="T80" fmla="*/ 913 w 2251"/>
                <a:gd name="T81" fmla="*/ 290 h 977"/>
                <a:gd name="T82" fmla="*/ 958 w 2251"/>
                <a:gd name="T83" fmla="*/ 304 h 977"/>
                <a:gd name="T84" fmla="*/ 1002 w 2251"/>
                <a:gd name="T85" fmla="*/ 313 h 977"/>
                <a:gd name="T86" fmla="*/ 1046 w 2251"/>
                <a:gd name="T87" fmla="*/ 321 h 977"/>
                <a:gd name="T88" fmla="*/ 1091 w 2251"/>
                <a:gd name="T89" fmla="*/ 325 h 977"/>
                <a:gd name="T90" fmla="*/ 1137 w 2251"/>
                <a:gd name="T91" fmla="*/ 326 h 977"/>
                <a:gd name="T92" fmla="*/ 1182 w 2251"/>
                <a:gd name="T93" fmla="*/ 323 h 977"/>
                <a:gd name="T94" fmla="*/ 1227 w 2251"/>
                <a:gd name="T95" fmla="*/ 317 h 977"/>
                <a:gd name="T96" fmla="*/ 1271 w 2251"/>
                <a:gd name="T97" fmla="*/ 309 h 977"/>
                <a:gd name="T98" fmla="*/ 1316 w 2251"/>
                <a:gd name="T99" fmla="*/ 297 h 977"/>
                <a:gd name="T100" fmla="*/ 1358 w 2251"/>
                <a:gd name="T101" fmla="*/ 283 h 977"/>
                <a:gd name="T102" fmla="*/ 1400 w 2251"/>
                <a:gd name="T103" fmla="*/ 264 h 977"/>
                <a:gd name="T104" fmla="*/ 1440 w 2251"/>
                <a:gd name="T105" fmla="*/ 244 h 977"/>
                <a:gd name="T106" fmla="*/ 1479 w 2251"/>
                <a:gd name="T107" fmla="*/ 221 h 977"/>
                <a:gd name="T108" fmla="*/ 1516 w 2251"/>
                <a:gd name="T109" fmla="*/ 194 h 977"/>
                <a:gd name="T110" fmla="*/ 1552 w 2251"/>
                <a:gd name="T111" fmla="*/ 167 h 977"/>
                <a:gd name="T112" fmla="*/ 1584 w 2251"/>
                <a:gd name="T113" fmla="*/ 135 h 977"/>
                <a:gd name="T114" fmla="*/ 1616 w 2251"/>
                <a:gd name="T115" fmla="*/ 102 h 977"/>
                <a:gd name="T116" fmla="*/ 1644 w 2251"/>
                <a:gd name="T117" fmla="*/ 67 h 977"/>
                <a:gd name="T118" fmla="*/ 1671 w 2251"/>
                <a:gd name="T119" fmla="*/ 29 h 977"/>
                <a:gd name="T120" fmla="*/ 1941 w 2251"/>
                <a:gd name="T121" fmla="*/ 252 h 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251" h="977">
                  <a:moveTo>
                    <a:pt x="2250" y="326"/>
                  </a:moveTo>
                  <a:lnTo>
                    <a:pt x="2239" y="345"/>
                  </a:lnTo>
                  <a:lnTo>
                    <a:pt x="2227" y="364"/>
                  </a:lnTo>
                  <a:lnTo>
                    <a:pt x="2215" y="383"/>
                  </a:lnTo>
                  <a:lnTo>
                    <a:pt x="2202" y="403"/>
                  </a:lnTo>
                  <a:lnTo>
                    <a:pt x="2190" y="421"/>
                  </a:lnTo>
                  <a:lnTo>
                    <a:pt x="2177" y="440"/>
                  </a:lnTo>
                  <a:lnTo>
                    <a:pt x="2163" y="458"/>
                  </a:lnTo>
                  <a:lnTo>
                    <a:pt x="2150" y="476"/>
                  </a:lnTo>
                  <a:lnTo>
                    <a:pt x="2135" y="494"/>
                  </a:lnTo>
                  <a:lnTo>
                    <a:pt x="2121" y="511"/>
                  </a:lnTo>
                  <a:lnTo>
                    <a:pt x="2106" y="528"/>
                  </a:lnTo>
                  <a:lnTo>
                    <a:pt x="2091" y="546"/>
                  </a:lnTo>
                  <a:lnTo>
                    <a:pt x="2076" y="562"/>
                  </a:lnTo>
                  <a:lnTo>
                    <a:pt x="2060" y="578"/>
                  </a:lnTo>
                  <a:lnTo>
                    <a:pt x="2044" y="595"/>
                  </a:lnTo>
                  <a:lnTo>
                    <a:pt x="2028" y="611"/>
                  </a:lnTo>
                  <a:lnTo>
                    <a:pt x="2011" y="626"/>
                  </a:lnTo>
                  <a:lnTo>
                    <a:pt x="1995" y="642"/>
                  </a:lnTo>
                  <a:lnTo>
                    <a:pt x="1978" y="657"/>
                  </a:lnTo>
                  <a:lnTo>
                    <a:pt x="1961" y="671"/>
                  </a:lnTo>
                  <a:lnTo>
                    <a:pt x="1943" y="686"/>
                  </a:lnTo>
                  <a:lnTo>
                    <a:pt x="1925" y="700"/>
                  </a:lnTo>
                  <a:lnTo>
                    <a:pt x="1908" y="714"/>
                  </a:lnTo>
                  <a:lnTo>
                    <a:pt x="1890" y="727"/>
                  </a:lnTo>
                  <a:lnTo>
                    <a:pt x="1870" y="741"/>
                  </a:lnTo>
                  <a:lnTo>
                    <a:pt x="1852" y="753"/>
                  </a:lnTo>
                  <a:lnTo>
                    <a:pt x="1833" y="765"/>
                  </a:lnTo>
                  <a:lnTo>
                    <a:pt x="1814" y="778"/>
                  </a:lnTo>
                  <a:lnTo>
                    <a:pt x="1795" y="789"/>
                  </a:lnTo>
                  <a:lnTo>
                    <a:pt x="1775" y="801"/>
                  </a:lnTo>
                  <a:lnTo>
                    <a:pt x="1755" y="813"/>
                  </a:lnTo>
                  <a:lnTo>
                    <a:pt x="1735" y="823"/>
                  </a:lnTo>
                  <a:lnTo>
                    <a:pt x="1715" y="834"/>
                  </a:lnTo>
                  <a:lnTo>
                    <a:pt x="1695" y="844"/>
                  </a:lnTo>
                  <a:lnTo>
                    <a:pt x="1675" y="854"/>
                  </a:lnTo>
                  <a:lnTo>
                    <a:pt x="1653" y="863"/>
                  </a:lnTo>
                  <a:lnTo>
                    <a:pt x="1633" y="872"/>
                  </a:lnTo>
                  <a:lnTo>
                    <a:pt x="1612" y="881"/>
                  </a:lnTo>
                  <a:lnTo>
                    <a:pt x="1591" y="889"/>
                  </a:lnTo>
                  <a:lnTo>
                    <a:pt x="1570" y="897"/>
                  </a:lnTo>
                  <a:lnTo>
                    <a:pt x="1549" y="905"/>
                  </a:lnTo>
                  <a:lnTo>
                    <a:pt x="1527" y="911"/>
                  </a:lnTo>
                  <a:lnTo>
                    <a:pt x="1506" y="919"/>
                  </a:lnTo>
                  <a:lnTo>
                    <a:pt x="1484" y="925"/>
                  </a:lnTo>
                  <a:lnTo>
                    <a:pt x="1461" y="932"/>
                  </a:lnTo>
                  <a:lnTo>
                    <a:pt x="1439" y="937"/>
                  </a:lnTo>
                  <a:lnTo>
                    <a:pt x="1417" y="942"/>
                  </a:lnTo>
                  <a:lnTo>
                    <a:pt x="1395" y="947"/>
                  </a:lnTo>
                  <a:lnTo>
                    <a:pt x="1373" y="952"/>
                  </a:lnTo>
                  <a:lnTo>
                    <a:pt x="1351" y="956"/>
                  </a:lnTo>
                  <a:lnTo>
                    <a:pt x="1329" y="959"/>
                  </a:lnTo>
                  <a:lnTo>
                    <a:pt x="1306" y="963"/>
                  </a:lnTo>
                  <a:lnTo>
                    <a:pt x="1284" y="966"/>
                  </a:lnTo>
                  <a:lnTo>
                    <a:pt x="1261" y="968"/>
                  </a:lnTo>
                  <a:lnTo>
                    <a:pt x="1239" y="971"/>
                  </a:lnTo>
                  <a:lnTo>
                    <a:pt x="1216" y="972"/>
                  </a:lnTo>
                  <a:lnTo>
                    <a:pt x="1194" y="974"/>
                  </a:lnTo>
                  <a:lnTo>
                    <a:pt x="1171" y="975"/>
                  </a:lnTo>
                  <a:lnTo>
                    <a:pt x="1148" y="976"/>
                  </a:lnTo>
                  <a:lnTo>
                    <a:pt x="1126" y="976"/>
                  </a:lnTo>
                  <a:lnTo>
                    <a:pt x="1102" y="976"/>
                  </a:lnTo>
                  <a:lnTo>
                    <a:pt x="1079" y="975"/>
                  </a:lnTo>
                  <a:lnTo>
                    <a:pt x="1057" y="974"/>
                  </a:lnTo>
                  <a:lnTo>
                    <a:pt x="1034" y="972"/>
                  </a:lnTo>
                  <a:lnTo>
                    <a:pt x="1012" y="971"/>
                  </a:lnTo>
                  <a:lnTo>
                    <a:pt x="989" y="968"/>
                  </a:lnTo>
                  <a:lnTo>
                    <a:pt x="967" y="966"/>
                  </a:lnTo>
                  <a:lnTo>
                    <a:pt x="944" y="963"/>
                  </a:lnTo>
                  <a:lnTo>
                    <a:pt x="922" y="959"/>
                  </a:lnTo>
                  <a:lnTo>
                    <a:pt x="900" y="956"/>
                  </a:lnTo>
                  <a:lnTo>
                    <a:pt x="877" y="952"/>
                  </a:lnTo>
                  <a:lnTo>
                    <a:pt x="855" y="947"/>
                  </a:lnTo>
                  <a:lnTo>
                    <a:pt x="833" y="942"/>
                  </a:lnTo>
                  <a:lnTo>
                    <a:pt x="811" y="937"/>
                  </a:lnTo>
                  <a:lnTo>
                    <a:pt x="789" y="932"/>
                  </a:lnTo>
                  <a:lnTo>
                    <a:pt x="767" y="925"/>
                  </a:lnTo>
                  <a:lnTo>
                    <a:pt x="745" y="919"/>
                  </a:lnTo>
                  <a:lnTo>
                    <a:pt x="723" y="911"/>
                  </a:lnTo>
                  <a:lnTo>
                    <a:pt x="702" y="905"/>
                  </a:lnTo>
                  <a:lnTo>
                    <a:pt x="681" y="897"/>
                  </a:lnTo>
                  <a:lnTo>
                    <a:pt x="660" y="889"/>
                  </a:lnTo>
                  <a:lnTo>
                    <a:pt x="639" y="881"/>
                  </a:lnTo>
                  <a:lnTo>
                    <a:pt x="618" y="872"/>
                  </a:lnTo>
                  <a:lnTo>
                    <a:pt x="597" y="863"/>
                  </a:lnTo>
                  <a:lnTo>
                    <a:pt x="576" y="854"/>
                  </a:lnTo>
                  <a:lnTo>
                    <a:pt x="555" y="844"/>
                  </a:lnTo>
                  <a:lnTo>
                    <a:pt x="535" y="834"/>
                  </a:lnTo>
                  <a:lnTo>
                    <a:pt x="515" y="823"/>
                  </a:lnTo>
                  <a:lnTo>
                    <a:pt x="495" y="813"/>
                  </a:lnTo>
                  <a:lnTo>
                    <a:pt x="476" y="801"/>
                  </a:lnTo>
                  <a:lnTo>
                    <a:pt x="456" y="789"/>
                  </a:lnTo>
                  <a:lnTo>
                    <a:pt x="436" y="778"/>
                  </a:lnTo>
                  <a:lnTo>
                    <a:pt x="417" y="765"/>
                  </a:lnTo>
                  <a:lnTo>
                    <a:pt x="399" y="753"/>
                  </a:lnTo>
                  <a:lnTo>
                    <a:pt x="380" y="741"/>
                  </a:lnTo>
                  <a:lnTo>
                    <a:pt x="361" y="727"/>
                  </a:lnTo>
                  <a:lnTo>
                    <a:pt x="343" y="714"/>
                  </a:lnTo>
                  <a:lnTo>
                    <a:pt x="325" y="700"/>
                  </a:lnTo>
                  <a:lnTo>
                    <a:pt x="308" y="686"/>
                  </a:lnTo>
                  <a:lnTo>
                    <a:pt x="289" y="671"/>
                  </a:lnTo>
                  <a:lnTo>
                    <a:pt x="272" y="657"/>
                  </a:lnTo>
                  <a:lnTo>
                    <a:pt x="256" y="642"/>
                  </a:lnTo>
                  <a:lnTo>
                    <a:pt x="239" y="626"/>
                  </a:lnTo>
                  <a:lnTo>
                    <a:pt x="222" y="611"/>
                  </a:lnTo>
                  <a:lnTo>
                    <a:pt x="206" y="595"/>
                  </a:lnTo>
                  <a:lnTo>
                    <a:pt x="191" y="578"/>
                  </a:lnTo>
                  <a:lnTo>
                    <a:pt x="175" y="562"/>
                  </a:lnTo>
                  <a:lnTo>
                    <a:pt x="160" y="546"/>
                  </a:lnTo>
                  <a:lnTo>
                    <a:pt x="145" y="528"/>
                  </a:lnTo>
                  <a:lnTo>
                    <a:pt x="130" y="511"/>
                  </a:lnTo>
                  <a:lnTo>
                    <a:pt x="115" y="494"/>
                  </a:lnTo>
                  <a:lnTo>
                    <a:pt x="101" y="476"/>
                  </a:lnTo>
                  <a:lnTo>
                    <a:pt x="87" y="458"/>
                  </a:lnTo>
                  <a:lnTo>
                    <a:pt x="74" y="440"/>
                  </a:lnTo>
                  <a:lnTo>
                    <a:pt x="61" y="421"/>
                  </a:lnTo>
                  <a:lnTo>
                    <a:pt x="48" y="403"/>
                  </a:lnTo>
                  <a:lnTo>
                    <a:pt x="35" y="383"/>
                  </a:lnTo>
                  <a:lnTo>
                    <a:pt x="23" y="364"/>
                  </a:lnTo>
                  <a:lnTo>
                    <a:pt x="11" y="345"/>
                  </a:lnTo>
                  <a:lnTo>
                    <a:pt x="0" y="326"/>
                  </a:lnTo>
                  <a:lnTo>
                    <a:pt x="213" y="60"/>
                  </a:lnTo>
                  <a:lnTo>
                    <a:pt x="562" y="0"/>
                  </a:lnTo>
                  <a:lnTo>
                    <a:pt x="568" y="10"/>
                  </a:lnTo>
                  <a:lnTo>
                    <a:pt x="575" y="21"/>
                  </a:lnTo>
                  <a:lnTo>
                    <a:pt x="580" y="29"/>
                  </a:lnTo>
                  <a:lnTo>
                    <a:pt x="586" y="39"/>
                  </a:lnTo>
                  <a:lnTo>
                    <a:pt x="593" y="48"/>
                  </a:lnTo>
                  <a:lnTo>
                    <a:pt x="600" y="58"/>
                  </a:lnTo>
                  <a:lnTo>
                    <a:pt x="606" y="67"/>
                  </a:lnTo>
                  <a:lnTo>
                    <a:pt x="613" y="76"/>
                  </a:lnTo>
                  <a:lnTo>
                    <a:pt x="621" y="85"/>
                  </a:lnTo>
                  <a:lnTo>
                    <a:pt x="627" y="94"/>
                  </a:lnTo>
                  <a:lnTo>
                    <a:pt x="635" y="102"/>
                  </a:lnTo>
                  <a:lnTo>
                    <a:pt x="643" y="111"/>
                  </a:lnTo>
                  <a:lnTo>
                    <a:pt x="650" y="119"/>
                  </a:lnTo>
                  <a:lnTo>
                    <a:pt x="658" y="127"/>
                  </a:lnTo>
                  <a:lnTo>
                    <a:pt x="666" y="135"/>
                  </a:lnTo>
                  <a:lnTo>
                    <a:pt x="673" y="143"/>
                  </a:lnTo>
                  <a:lnTo>
                    <a:pt x="682" y="151"/>
                  </a:lnTo>
                  <a:lnTo>
                    <a:pt x="691" y="159"/>
                  </a:lnTo>
                  <a:lnTo>
                    <a:pt x="699" y="167"/>
                  </a:lnTo>
                  <a:lnTo>
                    <a:pt x="708" y="173"/>
                  </a:lnTo>
                  <a:lnTo>
                    <a:pt x="717" y="181"/>
                  </a:lnTo>
                  <a:lnTo>
                    <a:pt x="725" y="188"/>
                  </a:lnTo>
                  <a:lnTo>
                    <a:pt x="734" y="194"/>
                  </a:lnTo>
                  <a:lnTo>
                    <a:pt x="743" y="201"/>
                  </a:lnTo>
                  <a:lnTo>
                    <a:pt x="752" y="208"/>
                  </a:lnTo>
                  <a:lnTo>
                    <a:pt x="762" y="215"/>
                  </a:lnTo>
                  <a:lnTo>
                    <a:pt x="771" y="221"/>
                  </a:lnTo>
                  <a:lnTo>
                    <a:pt x="781" y="227"/>
                  </a:lnTo>
                  <a:lnTo>
                    <a:pt x="791" y="233"/>
                  </a:lnTo>
                  <a:lnTo>
                    <a:pt x="800" y="239"/>
                  </a:lnTo>
                  <a:lnTo>
                    <a:pt x="811" y="244"/>
                  </a:lnTo>
                  <a:lnTo>
                    <a:pt x="820" y="250"/>
                  </a:lnTo>
                  <a:lnTo>
                    <a:pt x="830" y="255"/>
                  </a:lnTo>
                  <a:lnTo>
                    <a:pt x="840" y="260"/>
                  </a:lnTo>
                  <a:lnTo>
                    <a:pt x="851" y="264"/>
                  </a:lnTo>
                  <a:lnTo>
                    <a:pt x="861" y="269"/>
                  </a:lnTo>
                  <a:lnTo>
                    <a:pt x="871" y="274"/>
                  </a:lnTo>
                  <a:lnTo>
                    <a:pt x="882" y="278"/>
                  </a:lnTo>
                  <a:lnTo>
                    <a:pt x="892" y="283"/>
                  </a:lnTo>
                  <a:lnTo>
                    <a:pt x="903" y="286"/>
                  </a:lnTo>
                  <a:lnTo>
                    <a:pt x="913" y="290"/>
                  </a:lnTo>
                  <a:lnTo>
                    <a:pt x="925" y="294"/>
                  </a:lnTo>
                  <a:lnTo>
                    <a:pt x="935" y="297"/>
                  </a:lnTo>
                  <a:lnTo>
                    <a:pt x="946" y="301"/>
                  </a:lnTo>
                  <a:lnTo>
                    <a:pt x="958" y="304"/>
                  </a:lnTo>
                  <a:lnTo>
                    <a:pt x="968" y="307"/>
                  </a:lnTo>
                  <a:lnTo>
                    <a:pt x="979" y="309"/>
                  </a:lnTo>
                  <a:lnTo>
                    <a:pt x="990" y="311"/>
                  </a:lnTo>
                  <a:lnTo>
                    <a:pt x="1002" y="313"/>
                  </a:lnTo>
                  <a:lnTo>
                    <a:pt x="1012" y="315"/>
                  </a:lnTo>
                  <a:lnTo>
                    <a:pt x="1024" y="317"/>
                  </a:lnTo>
                  <a:lnTo>
                    <a:pt x="1035" y="319"/>
                  </a:lnTo>
                  <a:lnTo>
                    <a:pt x="1046" y="321"/>
                  </a:lnTo>
                  <a:lnTo>
                    <a:pt x="1057" y="322"/>
                  </a:lnTo>
                  <a:lnTo>
                    <a:pt x="1069" y="323"/>
                  </a:lnTo>
                  <a:lnTo>
                    <a:pt x="1080" y="324"/>
                  </a:lnTo>
                  <a:lnTo>
                    <a:pt x="1091" y="325"/>
                  </a:lnTo>
                  <a:lnTo>
                    <a:pt x="1102" y="325"/>
                  </a:lnTo>
                  <a:lnTo>
                    <a:pt x="1114" y="326"/>
                  </a:lnTo>
                  <a:lnTo>
                    <a:pt x="1126" y="326"/>
                  </a:lnTo>
                  <a:lnTo>
                    <a:pt x="1137" y="326"/>
                  </a:lnTo>
                  <a:lnTo>
                    <a:pt x="1148" y="325"/>
                  </a:lnTo>
                  <a:lnTo>
                    <a:pt x="1159" y="325"/>
                  </a:lnTo>
                  <a:lnTo>
                    <a:pt x="1171" y="324"/>
                  </a:lnTo>
                  <a:lnTo>
                    <a:pt x="1182" y="323"/>
                  </a:lnTo>
                  <a:lnTo>
                    <a:pt x="1194" y="322"/>
                  </a:lnTo>
                  <a:lnTo>
                    <a:pt x="1204" y="321"/>
                  </a:lnTo>
                  <a:lnTo>
                    <a:pt x="1216" y="319"/>
                  </a:lnTo>
                  <a:lnTo>
                    <a:pt x="1227" y="317"/>
                  </a:lnTo>
                  <a:lnTo>
                    <a:pt x="1238" y="315"/>
                  </a:lnTo>
                  <a:lnTo>
                    <a:pt x="1249" y="313"/>
                  </a:lnTo>
                  <a:lnTo>
                    <a:pt x="1261" y="311"/>
                  </a:lnTo>
                  <a:lnTo>
                    <a:pt x="1271" y="309"/>
                  </a:lnTo>
                  <a:lnTo>
                    <a:pt x="1283" y="307"/>
                  </a:lnTo>
                  <a:lnTo>
                    <a:pt x="1293" y="304"/>
                  </a:lnTo>
                  <a:lnTo>
                    <a:pt x="1304" y="301"/>
                  </a:lnTo>
                  <a:lnTo>
                    <a:pt x="1316" y="297"/>
                  </a:lnTo>
                  <a:lnTo>
                    <a:pt x="1326" y="294"/>
                  </a:lnTo>
                  <a:lnTo>
                    <a:pt x="1337" y="290"/>
                  </a:lnTo>
                  <a:lnTo>
                    <a:pt x="1347" y="286"/>
                  </a:lnTo>
                  <a:lnTo>
                    <a:pt x="1358" y="283"/>
                  </a:lnTo>
                  <a:lnTo>
                    <a:pt x="1368" y="278"/>
                  </a:lnTo>
                  <a:lnTo>
                    <a:pt x="1379" y="274"/>
                  </a:lnTo>
                  <a:lnTo>
                    <a:pt x="1389" y="269"/>
                  </a:lnTo>
                  <a:lnTo>
                    <a:pt x="1400" y="264"/>
                  </a:lnTo>
                  <a:lnTo>
                    <a:pt x="1411" y="260"/>
                  </a:lnTo>
                  <a:lnTo>
                    <a:pt x="1420" y="255"/>
                  </a:lnTo>
                  <a:lnTo>
                    <a:pt x="1431" y="250"/>
                  </a:lnTo>
                  <a:lnTo>
                    <a:pt x="1440" y="244"/>
                  </a:lnTo>
                  <a:lnTo>
                    <a:pt x="1450" y="239"/>
                  </a:lnTo>
                  <a:lnTo>
                    <a:pt x="1460" y="233"/>
                  </a:lnTo>
                  <a:lnTo>
                    <a:pt x="1470" y="227"/>
                  </a:lnTo>
                  <a:lnTo>
                    <a:pt x="1479" y="221"/>
                  </a:lnTo>
                  <a:lnTo>
                    <a:pt x="1488" y="215"/>
                  </a:lnTo>
                  <a:lnTo>
                    <a:pt x="1498" y="208"/>
                  </a:lnTo>
                  <a:lnTo>
                    <a:pt x="1508" y="201"/>
                  </a:lnTo>
                  <a:lnTo>
                    <a:pt x="1516" y="194"/>
                  </a:lnTo>
                  <a:lnTo>
                    <a:pt x="1526" y="188"/>
                  </a:lnTo>
                  <a:lnTo>
                    <a:pt x="1534" y="181"/>
                  </a:lnTo>
                  <a:lnTo>
                    <a:pt x="1543" y="173"/>
                  </a:lnTo>
                  <a:lnTo>
                    <a:pt x="1552" y="167"/>
                  </a:lnTo>
                  <a:lnTo>
                    <a:pt x="1560" y="159"/>
                  </a:lnTo>
                  <a:lnTo>
                    <a:pt x="1568" y="151"/>
                  </a:lnTo>
                  <a:lnTo>
                    <a:pt x="1577" y="143"/>
                  </a:lnTo>
                  <a:lnTo>
                    <a:pt x="1584" y="135"/>
                  </a:lnTo>
                  <a:lnTo>
                    <a:pt x="1593" y="127"/>
                  </a:lnTo>
                  <a:lnTo>
                    <a:pt x="1601" y="119"/>
                  </a:lnTo>
                  <a:lnTo>
                    <a:pt x="1608" y="111"/>
                  </a:lnTo>
                  <a:lnTo>
                    <a:pt x="1616" y="102"/>
                  </a:lnTo>
                  <a:lnTo>
                    <a:pt x="1623" y="94"/>
                  </a:lnTo>
                  <a:lnTo>
                    <a:pt x="1630" y="85"/>
                  </a:lnTo>
                  <a:lnTo>
                    <a:pt x="1637" y="76"/>
                  </a:lnTo>
                  <a:lnTo>
                    <a:pt x="1644" y="67"/>
                  </a:lnTo>
                  <a:lnTo>
                    <a:pt x="1651" y="58"/>
                  </a:lnTo>
                  <a:lnTo>
                    <a:pt x="1657" y="48"/>
                  </a:lnTo>
                  <a:lnTo>
                    <a:pt x="1664" y="39"/>
                  </a:lnTo>
                  <a:lnTo>
                    <a:pt x="1671" y="29"/>
                  </a:lnTo>
                  <a:lnTo>
                    <a:pt x="1676" y="21"/>
                  </a:lnTo>
                  <a:lnTo>
                    <a:pt x="1682" y="10"/>
                  </a:lnTo>
                  <a:lnTo>
                    <a:pt x="1688" y="0"/>
                  </a:lnTo>
                  <a:lnTo>
                    <a:pt x="1941" y="252"/>
                  </a:lnTo>
                  <a:lnTo>
                    <a:pt x="2250" y="326"/>
                  </a:lnTo>
                </a:path>
              </a:pathLst>
            </a:custGeom>
            <a:solidFill>
              <a:srgbClr val="30A2B1"/>
            </a:solidFill>
            <a:ln w="19050" cap="rnd" cmpd="sng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endParaRPr lang="en-US" sz="788">
                <a:solidFill>
                  <a:schemeClr val="bg1"/>
                </a:solidFill>
              </a:endParaRPr>
            </a:p>
          </p:txBody>
        </p:sp>
        <p:sp>
          <p:nvSpPr>
            <p:cNvPr id="9" name="Text Box 7">
              <a:extLst>
                <a:ext uri="{FF2B5EF4-FFF2-40B4-BE49-F238E27FC236}">
                  <a16:creationId xmlns:a16="http://schemas.microsoft.com/office/drawing/2014/main" id="{DBE8CAD0-EC1D-4B06-A325-514FCD7718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93" y="1667"/>
              <a:ext cx="527" cy="4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3. </a:t>
              </a:r>
              <a:br>
                <a:rPr lang="en-US" altLang="en-US" sz="1200" b="1" dirty="0">
                  <a:solidFill>
                    <a:schemeClr val="bg1"/>
                  </a:solidFill>
                </a:rPr>
              </a:br>
              <a:r>
                <a:rPr lang="en-US" altLang="en-US" sz="1200" b="1" dirty="0">
                  <a:solidFill>
                    <a:schemeClr val="bg1"/>
                  </a:solidFill>
                </a:rPr>
                <a:t>Monitor </a:t>
              </a:r>
              <a:br>
                <a:rPr lang="en-US" altLang="en-US" sz="1200" b="1" dirty="0">
                  <a:solidFill>
                    <a:schemeClr val="bg1"/>
                  </a:solidFill>
                </a:rPr>
              </a:br>
              <a:r>
                <a:rPr lang="en-US" altLang="en-US" sz="1200" b="1" dirty="0">
                  <a:solidFill>
                    <a:schemeClr val="bg1"/>
                  </a:solidFill>
                </a:rPr>
                <a:t>Outcome</a:t>
              </a:r>
            </a:p>
          </p:txBody>
        </p:sp>
        <p:sp>
          <p:nvSpPr>
            <p:cNvPr id="10" name="Text Box 8">
              <a:extLst>
                <a:ext uri="{FF2B5EF4-FFF2-40B4-BE49-F238E27FC236}">
                  <a16:creationId xmlns:a16="http://schemas.microsoft.com/office/drawing/2014/main" id="{FCF1140A-2570-47B4-BAA0-6051650031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16" y="1673"/>
              <a:ext cx="487" cy="41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1. </a:t>
              </a:r>
              <a:br>
                <a:rPr lang="en-US" altLang="en-US" sz="1200" b="1" dirty="0">
                  <a:solidFill>
                    <a:schemeClr val="bg1"/>
                  </a:solidFill>
                </a:rPr>
              </a:br>
              <a:r>
                <a:rPr lang="en-US" altLang="en-US" sz="1200" b="1" dirty="0">
                  <a:solidFill>
                    <a:schemeClr val="bg1"/>
                  </a:solidFill>
                </a:rPr>
                <a:t>Define </a:t>
              </a:r>
              <a:br>
                <a:rPr lang="en-US" altLang="en-US" sz="1200" b="1" dirty="0">
                  <a:solidFill>
                    <a:schemeClr val="bg1"/>
                  </a:solidFill>
                </a:rPr>
              </a:br>
              <a:r>
                <a:rPr lang="en-US" altLang="en-US" sz="1200" b="1" dirty="0">
                  <a:solidFill>
                    <a:schemeClr val="bg1"/>
                  </a:solidFill>
                </a:rPr>
                <a:t>Problem</a:t>
              </a:r>
            </a:p>
          </p:txBody>
        </p:sp>
        <p:sp>
          <p:nvSpPr>
            <p:cNvPr id="11" name="Text Box 9">
              <a:extLst>
                <a:ext uri="{FF2B5EF4-FFF2-40B4-BE49-F238E27FC236}">
                  <a16:creationId xmlns:a16="http://schemas.microsoft.com/office/drawing/2014/main" id="{E75D98C9-4B5D-4187-9608-24A4F1D42BB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91" y="3215"/>
              <a:ext cx="1064" cy="13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71842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altLang="en-US" sz="1200" b="1" dirty="0">
                  <a:solidFill>
                    <a:schemeClr val="bg1"/>
                  </a:solidFill>
                </a:rPr>
                <a:t>2. Design Solution</a:t>
              </a: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E7D06898-771E-42EF-A2E3-49733065DE32}"/>
              </a:ext>
            </a:extLst>
          </p:cNvPr>
          <p:cNvSpPr/>
          <p:nvPr/>
        </p:nvSpPr>
        <p:spPr>
          <a:xfrm>
            <a:off x="5796479" y="4890638"/>
            <a:ext cx="20574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50" dirty="0"/>
              <a:t>Obtain/Prepare Data</a:t>
            </a:r>
          </a:p>
          <a:p>
            <a:pPr lvl="0"/>
            <a:r>
              <a:rPr lang="en-US" sz="1350" dirty="0"/>
              <a:t>Select Inputs Variables</a:t>
            </a:r>
          </a:p>
          <a:p>
            <a:pPr lvl="0"/>
            <a:r>
              <a:rPr lang="en-US" sz="1350" dirty="0"/>
              <a:t>Select Accuracy Metric</a:t>
            </a:r>
          </a:p>
          <a:p>
            <a:pPr lvl="0"/>
            <a:r>
              <a:rPr lang="en-US" sz="1350" dirty="0"/>
              <a:t>Select Model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CC5F1B0-2BE0-441A-B962-A8BBA047C34D}"/>
              </a:ext>
            </a:extLst>
          </p:cNvPr>
          <p:cNvSpPr/>
          <p:nvPr/>
        </p:nvSpPr>
        <p:spPr>
          <a:xfrm>
            <a:off x="6239832" y="2662966"/>
            <a:ext cx="2171579" cy="7155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50" dirty="0"/>
              <a:t>Aims</a:t>
            </a:r>
          </a:p>
          <a:p>
            <a:pPr lvl="0"/>
            <a:r>
              <a:rPr lang="en-US" sz="1350" dirty="0"/>
              <a:t>Supervised/Unsupervised</a:t>
            </a:r>
          </a:p>
          <a:p>
            <a:pPr lvl="0"/>
            <a:r>
              <a:rPr lang="en-US" sz="1350" dirty="0"/>
              <a:t>Classification/Regression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937E12B-E387-4AC4-8303-E2B1DC2E553C}"/>
              </a:ext>
            </a:extLst>
          </p:cNvPr>
          <p:cNvSpPr/>
          <p:nvPr/>
        </p:nvSpPr>
        <p:spPr>
          <a:xfrm>
            <a:off x="628650" y="3082229"/>
            <a:ext cx="23795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en-US" sz="1350" dirty="0"/>
              <a:t>Model Validation</a:t>
            </a:r>
          </a:p>
          <a:p>
            <a:pPr lvl="0" algn="r"/>
            <a:r>
              <a:rPr lang="en-US" sz="1350" dirty="0"/>
              <a:t>Model Refinement</a:t>
            </a:r>
          </a:p>
          <a:p>
            <a:pPr lvl="0" algn="r"/>
            <a:r>
              <a:rPr lang="en-US" sz="1350" dirty="0"/>
              <a:t>Model Aging</a:t>
            </a:r>
          </a:p>
          <a:p>
            <a:pPr lvl="0" algn="r"/>
            <a:r>
              <a:rPr lang="en-US" sz="1350" dirty="0"/>
              <a:t>Interaction with Environment</a:t>
            </a:r>
          </a:p>
        </p:txBody>
      </p:sp>
    </p:spTree>
    <p:extLst>
      <p:ext uri="{BB962C8B-B14F-4D97-AF65-F5344CB8AC3E}">
        <p14:creationId xmlns:p14="http://schemas.microsoft.com/office/powerpoint/2010/main" val="40594915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8266-9417-4FCE-B391-F1622E1D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B9235E"/>
                </a:solidFill>
              </a:rPr>
              <a:t>Data Science Benefits to Actuaries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D99505-BE6A-4582-B07C-6B539D8F4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433DE-F439-4D0B-86D8-AFD1B3CFA10C}" type="slidenum">
              <a:rPr lang="en-GB" smtClean="0"/>
              <a:t>5</a:t>
            </a:fld>
            <a:endParaRPr lang="en-GB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80C0131-D3A9-4447-BC9E-8B5B6F1AA2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61989220"/>
              </p:ext>
            </p:extLst>
          </p:nvPr>
        </p:nvGraphicFramePr>
        <p:xfrm>
          <a:off x="628650" y="1566042"/>
          <a:ext cx="7885510" cy="46455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30587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68341"/>
            <a:ext cx="7886700" cy="611981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B9235E"/>
                </a:solidFill>
              </a:rPr>
              <a:t>Machine Learning Risks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8DA6AF-1811-4E27-A96F-54109F1D0275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Right Arrow 4"/>
          <p:cNvSpPr/>
          <p:nvPr/>
        </p:nvSpPr>
        <p:spPr>
          <a:xfrm rot="5400000">
            <a:off x="5701185" y="2296301"/>
            <a:ext cx="491456" cy="947806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53337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GB" sz="1200" dirty="0"/>
          </a:p>
        </p:txBody>
      </p:sp>
      <p:sp>
        <p:nvSpPr>
          <p:cNvPr id="7" name="TextBox 6"/>
          <p:cNvSpPr txBox="1"/>
          <p:nvPr/>
        </p:nvSpPr>
        <p:spPr>
          <a:xfrm>
            <a:off x="628650" y="2768449"/>
            <a:ext cx="1431000" cy="1431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 wrap="square" lIns="54000" tIns="54000" rIns="54000" bIns="54000" rtlCol="0" anchor="ctr" anchorCtr="0">
            <a:noAutofit/>
          </a:bodyPr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+mj-lt"/>
              </a:rPr>
              <a:t>Building models which are poorly understood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42277" y="2760717"/>
            <a:ext cx="1431000" cy="1431000"/>
          </a:xfrm>
          <a:prstGeom prst="rect">
            <a:avLst/>
          </a:prstGeom>
          <a:solidFill>
            <a:srgbClr val="B9235E"/>
          </a:solidFill>
          <a:ln>
            <a:noFill/>
          </a:ln>
        </p:spPr>
        <p:txBody>
          <a:bodyPr wrap="square" lIns="54000" tIns="54000" rIns="54000" bIns="54000" rtlCol="0" anchor="ctr" anchorCtr="0">
            <a:noAutofit/>
          </a:bodyPr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+mj-lt"/>
              </a:rPr>
              <a:t>Actuarial models built by individuals with little / no actuarial knowledge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55905" y="2768449"/>
            <a:ext cx="1431000" cy="1431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wrap="square" lIns="54000" tIns="54000" rIns="54000" bIns="54000" rtlCol="0" anchor="ctr" anchorCtr="0">
            <a:noAutofit/>
          </a:bodyPr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+mj-lt"/>
              </a:rPr>
              <a:t>Challenges around reviewing coded models vs spreadsheet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469532" y="2768449"/>
            <a:ext cx="1431000" cy="1431000"/>
          </a:xfrm>
          <a:prstGeom prst="rect">
            <a:avLst/>
          </a:prstGeom>
          <a:solidFill>
            <a:srgbClr val="30A2B1"/>
          </a:solidFill>
          <a:ln>
            <a:noFill/>
          </a:ln>
        </p:spPr>
        <p:txBody>
          <a:bodyPr wrap="square" lIns="54000" tIns="54000" rIns="54000" bIns="54000" rtlCol="0" anchor="ctr" anchorCtr="0">
            <a:noAutofit/>
          </a:bodyPr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+mj-lt"/>
              </a:rPr>
              <a:t>Gaining stakeholder buy in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083160" y="2768449"/>
            <a:ext cx="1431000" cy="1431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txBody>
          <a:bodyPr wrap="square" lIns="54000" tIns="54000" rIns="54000" bIns="54000" rtlCol="0" anchor="ctr" anchorCtr="0">
            <a:noAutofit/>
          </a:bodyPr>
          <a:lstStyle/>
          <a:p>
            <a:pPr algn="ctr"/>
            <a:r>
              <a:rPr lang="en-GB" sz="1500" dirty="0">
                <a:solidFill>
                  <a:schemeClr val="bg1"/>
                </a:solidFill>
                <a:latin typeface="+mj-lt"/>
              </a:rPr>
              <a:t>Regulatory compliance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852549" y="5067646"/>
            <a:ext cx="1707513" cy="628153"/>
            <a:chOff x="838200" y="5057711"/>
            <a:chExt cx="1852144" cy="681359"/>
          </a:xfrm>
        </p:grpSpPr>
        <p:pic>
          <p:nvPicPr>
            <p:cNvPr id="16" name="Picture 15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38200" y="5057711"/>
              <a:ext cx="939322" cy="558465"/>
            </a:xfrm>
            <a:prstGeom prst="rect">
              <a:avLst/>
            </a:prstGeom>
          </p:spPr>
        </p:pic>
        <p:grpSp>
          <p:nvGrpSpPr>
            <p:cNvPr id="17" name="Group 16"/>
            <p:cNvGrpSpPr/>
            <p:nvPr/>
          </p:nvGrpSpPr>
          <p:grpSpPr>
            <a:xfrm>
              <a:off x="1544157" y="5057711"/>
              <a:ext cx="1146187" cy="681359"/>
              <a:chOff x="1787046" y="5898036"/>
              <a:chExt cx="945360" cy="561976"/>
            </a:xfrm>
          </p:grpSpPr>
          <p:sp>
            <p:nvSpPr>
              <p:cNvPr id="18" name="Freeform 28"/>
              <p:cNvSpPr>
                <a:spLocks/>
              </p:cNvSpPr>
              <p:nvPr/>
            </p:nvSpPr>
            <p:spPr bwMode="auto">
              <a:xfrm>
                <a:off x="1791018" y="5903593"/>
                <a:ext cx="941388" cy="554038"/>
              </a:xfrm>
              <a:custGeom>
                <a:avLst/>
                <a:gdLst>
                  <a:gd name="T0" fmla="*/ 307 w 392"/>
                  <a:gd name="T1" fmla="*/ 229 h 229"/>
                  <a:gd name="T2" fmla="*/ 65 w 392"/>
                  <a:gd name="T3" fmla="*/ 229 h 229"/>
                  <a:gd name="T4" fmla="*/ 0 w 392"/>
                  <a:gd name="T5" fmla="*/ 164 h 229"/>
                  <a:gd name="T6" fmla="*/ 65 w 392"/>
                  <a:gd name="T7" fmla="*/ 98 h 229"/>
                  <a:gd name="T8" fmla="*/ 73 w 392"/>
                  <a:gd name="T9" fmla="*/ 98 h 229"/>
                  <a:gd name="T10" fmla="*/ 183 w 392"/>
                  <a:gd name="T11" fmla="*/ 0 h 229"/>
                  <a:gd name="T12" fmla="*/ 279 w 392"/>
                  <a:gd name="T13" fmla="*/ 56 h 229"/>
                  <a:gd name="T14" fmla="*/ 304 w 392"/>
                  <a:gd name="T15" fmla="*/ 53 h 229"/>
                  <a:gd name="T16" fmla="*/ 392 w 392"/>
                  <a:gd name="T17" fmla="*/ 141 h 229"/>
                  <a:gd name="T18" fmla="*/ 310 w 392"/>
                  <a:gd name="T19" fmla="*/ 229 h 229"/>
                  <a:gd name="T20" fmla="*/ 307 w 392"/>
                  <a:gd name="T21" fmla="*/ 229 h 2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92" h="229">
                    <a:moveTo>
                      <a:pt x="307" y="229"/>
                    </a:moveTo>
                    <a:cubicBezTo>
                      <a:pt x="65" y="229"/>
                      <a:pt x="65" y="229"/>
                      <a:pt x="65" y="229"/>
                    </a:cubicBezTo>
                    <a:cubicBezTo>
                      <a:pt x="29" y="229"/>
                      <a:pt x="0" y="200"/>
                      <a:pt x="0" y="164"/>
                    </a:cubicBezTo>
                    <a:cubicBezTo>
                      <a:pt x="0" y="128"/>
                      <a:pt x="29" y="98"/>
                      <a:pt x="65" y="98"/>
                    </a:cubicBezTo>
                    <a:cubicBezTo>
                      <a:pt x="73" y="98"/>
                      <a:pt x="73" y="98"/>
                      <a:pt x="73" y="98"/>
                    </a:cubicBezTo>
                    <a:cubicBezTo>
                      <a:pt x="79" y="43"/>
                      <a:pt x="126" y="0"/>
                      <a:pt x="183" y="0"/>
                    </a:cubicBezTo>
                    <a:cubicBezTo>
                      <a:pt x="223" y="0"/>
                      <a:pt x="260" y="22"/>
                      <a:pt x="279" y="56"/>
                    </a:cubicBezTo>
                    <a:cubicBezTo>
                      <a:pt x="287" y="54"/>
                      <a:pt x="295" y="53"/>
                      <a:pt x="304" y="53"/>
                    </a:cubicBezTo>
                    <a:cubicBezTo>
                      <a:pt x="353" y="53"/>
                      <a:pt x="392" y="92"/>
                      <a:pt x="392" y="141"/>
                    </a:cubicBezTo>
                    <a:cubicBezTo>
                      <a:pt x="392" y="187"/>
                      <a:pt x="356" y="226"/>
                      <a:pt x="310" y="229"/>
                    </a:cubicBezTo>
                    <a:cubicBezTo>
                      <a:pt x="309" y="229"/>
                      <a:pt x="308" y="229"/>
                      <a:pt x="307" y="229"/>
                    </a:cubicBezTo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GB" sz="1350" dirty="0"/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1787046" y="5898036"/>
                <a:ext cx="938213" cy="561976"/>
                <a:chOff x="1778000" y="5738813"/>
                <a:chExt cx="938213" cy="561976"/>
              </a:xfrm>
            </p:grpSpPr>
            <p:sp>
              <p:nvSpPr>
                <p:cNvPr id="20" name="AutoShape 26"/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1778000" y="5738813"/>
                  <a:ext cx="938213" cy="558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=""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1" name="Freeform 29"/>
                <p:cNvSpPr>
                  <a:spLocks/>
                </p:cNvSpPr>
                <p:nvPr/>
              </p:nvSpPr>
              <p:spPr bwMode="auto">
                <a:xfrm>
                  <a:off x="2333625" y="5908676"/>
                  <a:ext cx="355600" cy="74613"/>
                </a:xfrm>
                <a:custGeom>
                  <a:avLst/>
                  <a:gdLst>
                    <a:gd name="T0" fmla="*/ 148 w 148"/>
                    <a:gd name="T1" fmla="*/ 31 h 31"/>
                    <a:gd name="T2" fmla="*/ 128 w 148"/>
                    <a:gd name="T3" fmla="*/ 31 h 31"/>
                    <a:gd name="T4" fmla="*/ 128 w 148"/>
                    <a:gd name="T5" fmla="*/ 31 h 31"/>
                    <a:gd name="T6" fmla="*/ 125 w 148"/>
                    <a:gd name="T7" fmla="*/ 31 h 31"/>
                    <a:gd name="T8" fmla="*/ 125 w 148"/>
                    <a:gd name="T9" fmla="*/ 31 h 31"/>
                    <a:gd name="T10" fmla="*/ 90 w 148"/>
                    <a:gd name="T11" fmla="*/ 31 h 31"/>
                    <a:gd name="T12" fmla="*/ 90 w 148"/>
                    <a:gd name="T13" fmla="*/ 3 h 31"/>
                    <a:gd name="T14" fmla="*/ 0 w 148"/>
                    <a:gd name="T15" fmla="*/ 3 h 31"/>
                    <a:gd name="T16" fmla="*/ 0 w 148"/>
                    <a:gd name="T17" fmla="*/ 2 h 31"/>
                    <a:gd name="T18" fmla="*/ 0 w 148"/>
                    <a:gd name="T19" fmla="*/ 0 h 31"/>
                    <a:gd name="T20" fmla="*/ 13 w 148"/>
                    <a:gd name="T21" fmla="*/ 0 h 31"/>
                    <a:gd name="T22" fmla="*/ 13 w 148"/>
                    <a:gd name="T23" fmla="*/ 0 h 31"/>
                    <a:gd name="T24" fmla="*/ 16 w 148"/>
                    <a:gd name="T25" fmla="*/ 0 h 31"/>
                    <a:gd name="T26" fmla="*/ 16 w 148"/>
                    <a:gd name="T27" fmla="*/ 0 h 31"/>
                    <a:gd name="T28" fmla="*/ 93 w 148"/>
                    <a:gd name="T29" fmla="*/ 0 h 31"/>
                    <a:gd name="T30" fmla="*/ 93 w 148"/>
                    <a:gd name="T31" fmla="*/ 28 h 31"/>
                    <a:gd name="T32" fmla="*/ 147 w 148"/>
                    <a:gd name="T33" fmla="*/ 28 h 31"/>
                    <a:gd name="T34" fmla="*/ 148 w 148"/>
                    <a:gd name="T35" fmla="*/ 31 h 3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8" h="31">
                      <a:moveTo>
                        <a:pt x="148" y="31"/>
                      </a:moveTo>
                      <a:cubicBezTo>
                        <a:pt x="128" y="31"/>
                        <a:pt x="128" y="31"/>
                        <a:pt x="128" y="31"/>
                      </a:cubicBezTo>
                      <a:cubicBezTo>
                        <a:pt x="128" y="31"/>
                        <a:pt x="128" y="31"/>
                        <a:pt x="128" y="31"/>
                      </a:cubicBezTo>
                      <a:cubicBezTo>
                        <a:pt x="125" y="31"/>
                        <a:pt x="125" y="31"/>
                        <a:pt x="125" y="31"/>
                      </a:cubicBezTo>
                      <a:cubicBezTo>
                        <a:pt x="125" y="31"/>
                        <a:pt x="125" y="31"/>
                        <a:pt x="125" y="31"/>
                      </a:cubicBezTo>
                      <a:cubicBezTo>
                        <a:pt x="90" y="31"/>
                        <a:pt x="90" y="31"/>
                        <a:pt x="90" y="31"/>
                      </a:cubicBezTo>
                      <a:cubicBezTo>
                        <a:pt x="90" y="3"/>
                        <a:pt x="90" y="3"/>
                        <a:pt x="90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3"/>
                        <a:pt x="0" y="2"/>
                        <a:pt x="0" y="2"/>
                      </a:cubicBezTo>
                      <a:cubicBezTo>
                        <a:pt x="0" y="1"/>
                        <a:pt x="0" y="1"/>
                        <a:pt x="0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3" y="0"/>
                        <a:pt x="13" y="0"/>
                        <a:pt x="13" y="0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16" y="0"/>
                        <a:pt x="16" y="0"/>
                        <a:pt x="16" y="0"/>
                      </a:cubicBezTo>
                      <a:cubicBezTo>
                        <a:pt x="93" y="0"/>
                        <a:pt x="93" y="0"/>
                        <a:pt x="93" y="0"/>
                      </a:cubicBezTo>
                      <a:cubicBezTo>
                        <a:pt x="93" y="28"/>
                        <a:pt x="93" y="28"/>
                        <a:pt x="93" y="28"/>
                      </a:cubicBezTo>
                      <a:cubicBezTo>
                        <a:pt x="147" y="28"/>
                        <a:pt x="147" y="28"/>
                        <a:pt x="147" y="28"/>
                      </a:cubicBezTo>
                      <a:cubicBezTo>
                        <a:pt x="147" y="29"/>
                        <a:pt x="148" y="30"/>
                        <a:pt x="148" y="31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2" name="Freeform 30"/>
                <p:cNvSpPr>
                  <a:spLocks/>
                </p:cNvSpPr>
                <p:nvPr/>
              </p:nvSpPr>
              <p:spPr bwMode="auto">
                <a:xfrm>
                  <a:off x="2306638" y="5899151"/>
                  <a:ext cx="26988" cy="25400"/>
                </a:xfrm>
                <a:custGeom>
                  <a:avLst/>
                  <a:gdLst>
                    <a:gd name="T0" fmla="*/ 6 w 11"/>
                    <a:gd name="T1" fmla="*/ 11 h 11"/>
                    <a:gd name="T2" fmla="*/ 0 w 11"/>
                    <a:gd name="T3" fmla="*/ 6 h 11"/>
                    <a:gd name="T4" fmla="*/ 6 w 11"/>
                    <a:gd name="T5" fmla="*/ 0 h 11"/>
                    <a:gd name="T6" fmla="*/ 6 w 11"/>
                    <a:gd name="T7" fmla="*/ 0 h 11"/>
                    <a:gd name="T8" fmla="*/ 11 w 11"/>
                    <a:gd name="T9" fmla="*/ 4 h 11"/>
                    <a:gd name="T10" fmla="*/ 11 w 11"/>
                    <a:gd name="T11" fmla="*/ 6 h 11"/>
                    <a:gd name="T12" fmla="*/ 11 w 11"/>
                    <a:gd name="T13" fmla="*/ 7 h 11"/>
                    <a:gd name="T14" fmla="*/ 6 w 11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1" h="11">
                      <a:moveTo>
                        <a:pt x="6" y="11"/>
                      </a:moveTo>
                      <a:cubicBezTo>
                        <a:pt x="3" y="11"/>
                        <a:pt x="0" y="9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8" y="0"/>
                        <a:pt x="10" y="2"/>
                        <a:pt x="11" y="4"/>
                      </a:cubicBezTo>
                      <a:cubicBezTo>
                        <a:pt x="11" y="5"/>
                        <a:pt x="11" y="5"/>
                        <a:pt x="11" y="6"/>
                      </a:cubicBezTo>
                      <a:cubicBezTo>
                        <a:pt x="11" y="6"/>
                        <a:pt x="11" y="7"/>
                        <a:pt x="11" y="7"/>
                      </a:cubicBezTo>
                      <a:cubicBezTo>
                        <a:pt x="10" y="9"/>
                        <a:pt x="8" y="11"/>
                        <a:pt x="6" y="11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3" name="Freeform 31"/>
                <p:cNvSpPr>
                  <a:spLocks/>
                </p:cNvSpPr>
                <p:nvPr/>
              </p:nvSpPr>
              <p:spPr bwMode="auto">
                <a:xfrm>
                  <a:off x="1984375" y="5991226"/>
                  <a:ext cx="74613" cy="309563"/>
                </a:xfrm>
                <a:custGeom>
                  <a:avLst/>
                  <a:gdLst>
                    <a:gd name="T0" fmla="*/ 0 w 31"/>
                    <a:gd name="T1" fmla="*/ 128 h 128"/>
                    <a:gd name="T2" fmla="*/ 0 w 31"/>
                    <a:gd name="T3" fmla="*/ 108 h 128"/>
                    <a:gd name="T4" fmla="*/ 0 w 31"/>
                    <a:gd name="T5" fmla="*/ 108 h 128"/>
                    <a:gd name="T6" fmla="*/ 0 w 31"/>
                    <a:gd name="T7" fmla="*/ 105 h 128"/>
                    <a:gd name="T8" fmla="*/ 0 w 31"/>
                    <a:gd name="T9" fmla="*/ 105 h 128"/>
                    <a:gd name="T10" fmla="*/ 0 w 31"/>
                    <a:gd name="T11" fmla="*/ 90 h 128"/>
                    <a:gd name="T12" fmla="*/ 28 w 31"/>
                    <a:gd name="T13" fmla="*/ 90 h 128"/>
                    <a:gd name="T14" fmla="*/ 28 w 31"/>
                    <a:gd name="T15" fmla="*/ 0 h 128"/>
                    <a:gd name="T16" fmla="*/ 30 w 31"/>
                    <a:gd name="T17" fmla="*/ 0 h 128"/>
                    <a:gd name="T18" fmla="*/ 31 w 31"/>
                    <a:gd name="T19" fmla="*/ 0 h 128"/>
                    <a:gd name="T20" fmla="*/ 31 w 31"/>
                    <a:gd name="T21" fmla="*/ 13 h 128"/>
                    <a:gd name="T22" fmla="*/ 31 w 31"/>
                    <a:gd name="T23" fmla="*/ 13 h 128"/>
                    <a:gd name="T24" fmla="*/ 31 w 31"/>
                    <a:gd name="T25" fmla="*/ 16 h 128"/>
                    <a:gd name="T26" fmla="*/ 31 w 31"/>
                    <a:gd name="T27" fmla="*/ 16 h 128"/>
                    <a:gd name="T28" fmla="*/ 31 w 31"/>
                    <a:gd name="T29" fmla="*/ 93 h 128"/>
                    <a:gd name="T30" fmla="*/ 3 w 31"/>
                    <a:gd name="T31" fmla="*/ 93 h 128"/>
                    <a:gd name="T32" fmla="*/ 3 w 31"/>
                    <a:gd name="T33" fmla="*/ 127 h 128"/>
                    <a:gd name="T34" fmla="*/ 0 w 31"/>
                    <a:gd name="T35" fmla="*/ 128 h 1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31" h="128">
                      <a:moveTo>
                        <a:pt x="0" y="128"/>
                      </a:moveTo>
                      <a:cubicBezTo>
                        <a:pt x="0" y="108"/>
                        <a:pt x="0" y="108"/>
                        <a:pt x="0" y="108"/>
                      </a:cubicBezTo>
                      <a:cubicBezTo>
                        <a:pt x="0" y="108"/>
                        <a:pt x="0" y="108"/>
                        <a:pt x="0" y="108"/>
                      </a:cubicBezTo>
                      <a:cubicBezTo>
                        <a:pt x="0" y="105"/>
                        <a:pt x="0" y="105"/>
                        <a:pt x="0" y="105"/>
                      </a:cubicBezTo>
                      <a:cubicBezTo>
                        <a:pt x="0" y="105"/>
                        <a:pt x="0" y="105"/>
                        <a:pt x="0" y="105"/>
                      </a:cubicBezTo>
                      <a:cubicBezTo>
                        <a:pt x="0" y="90"/>
                        <a:pt x="0" y="90"/>
                        <a:pt x="0" y="90"/>
                      </a:cubicBezTo>
                      <a:cubicBezTo>
                        <a:pt x="28" y="90"/>
                        <a:pt x="28" y="90"/>
                        <a:pt x="28" y="90"/>
                      </a:cubicBezTo>
                      <a:cubicBezTo>
                        <a:pt x="28" y="0"/>
                        <a:pt x="28" y="0"/>
                        <a:pt x="28" y="0"/>
                      </a:cubicBezTo>
                      <a:cubicBezTo>
                        <a:pt x="29" y="0"/>
                        <a:pt x="29" y="0"/>
                        <a:pt x="30" y="0"/>
                      </a:cubicBezTo>
                      <a:cubicBezTo>
                        <a:pt x="30" y="0"/>
                        <a:pt x="31" y="0"/>
                        <a:pt x="31" y="0"/>
                      </a:cubicBezTo>
                      <a:cubicBezTo>
                        <a:pt x="31" y="13"/>
                        <a:pt x="31" y="13"/>
                        <a:pt x="31" y="13"/>
                      </a:cubicBezTo>
                      <a:cubicBezTo>
                        <a:pt x="31" y="13"/>
                        <a:pt x="31" y="13"/>
                        <a:pt x="31" y="13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31" y="16"/>
                        <a:pt x="31" y="16"/>
                        <a:pt x="31" y="16"/>
                      </a:cubicBezTo>
                      <a:cubicBezTo>
                        <a:pt x="31" y="93"/>
                        <a:pt x="31" y="93"/>
                        <a:pt x="31" y="93"/>
                      </a:cubicBezTo>
                      <a:cubicBezTo>
                        <a:pt x="3" y="93"/>
                        <a:pt x="3" y="93"/>
                        <a:pt x="3" y="93"/>
                      </a:cubicBezTo>
                      <a:cubicBezTo>
                        <a:pt x="3" y="127"/>
                        <a:pt x="3" y="127"/>
                        <a:pt x="3" y="127"/>
                      </a:cubicBezTo>
                      <a:cubicBezTo>
                        <a:pt x="2" y="127"/>
                        <a:pt x="1" y="127"/>
                        <a:pt x="0" y="128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4" name="Freeform 32"/>
                <p:cNvSpPr>
                  <a:spLocks/>
                </p:cNvSpPr>
                <p:nvPr/>
              </p:nvSpPr>
              <p:spPr bwMode="auto">
                <a:xfrm>
                  <a:off x="2044700" y="5964238"/>
                  <a:ext cx="23813" cy="26988"/>
                </a:xfrm>
                <a:custGeom>
                  <a:avLst/>
                  <a:gdLst>
                    <a:gd name="T0" fmla="*/ 0 w 10"/>
                    <a:gd name="T1" fmla="*/ 5 h 11"/>
                    <a:gd name="T2" fmla="*/ 5 w 10"/>
                    <a:gd name="T3" fmla="*/ 0 h 11"/>
                    <a:gd name="T4" fmla="*/ 10 w 10"/>
                    <a:gd name="T5" fmla="*/ 5 h 11"/>
                    <a:gd name="T6" fmla="*/ 10 w 10"/>
                    <a:gd name="T7" fmla="*/ 6 h 11"/>
                    <a:gd name="T8" fmla="*/ 6 w 10"/>
                    <a:gd name="T9" fmla="*/ 11 h 11"/>
                    <a:gd name="T10" fmla="*/ 5 w 10"/>
                    <a:gd name="T11" fmla="*/ 11 h 11"/>
                    <a:gd name="T12" fmla="*/ 3 w 10"/>
                    <a:gd name="T13" fmla="*/ 11 h 11"/>
                    <a:gd name="T14" fmla="*/ 0 w 10"/>
                    <a:gd name="T15" fmla="*/ 5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" h="11">
                      <a:moveTo>
                        <a:pt x="0" y="5"/>
                      </a:moveTo>
                      <a:cubicBezTo>
                        <a:pt x="0" y="3"/>
                        <a:pt x="2" y="0"/>
                        <a:pt x="5" y="0"/>
                      </a:cubicBezTo>
                      <a:cubicBezTo>
                        <a:pt x="8" y="0"/>
                        <a:pt x="10" y="2"/>
                        <a:pt x="10" y="5"/>
                      </a:cubicBezTo>
                      <a:cubicBezTo>
                        <a:pt x="10" y="6"/>
                        <a:pt x="10" y="6"/>
                        <a:pt x="10" y="6"/>
                      </a:cubicBezTo>
                      <a:cubicBezTo>
                        <a:pt x="10" y="8"/>
                        <a:pt x="9" y="10"/>
                        <a:pt x="6" y="11"/>
                      </a:cubicBezTo>
                      <a:cubicBezTo>
                        <a:pt x="6" y="11"/>
                        <a:pt x="5" y="11"/>
                        <a:pt x="5" y="11"/>
                      </a:cubicBezTo>
                      <a:cubicBezTo>
                        <a:pt x="4" y="11"/>
                        <a:pt x="4" y="11"/>
                        <a:pt x="3" y="11"/>
                      </a:cubicBezTo>
                      <a:cubicBezTo>
                        <a:pt x="1" y="10"/>
                        <a:pt x="0" y="8"/>
                        <a:pt x="0" y="5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5" name="Freeform 33"/>
                <p:cNvSpPr>
                  <a:spLocks/>
                </p:cNvSpPr>
                <p:nvPr/>
              </p:nvSpPr>
              <p:spPr bwMode="auto">
                <a:xfrm>
                  <a:off x="2085975" y="6183313"/>
                  <a:ext cx="26988" cy="25400"/>
                </a:xfrm>
                <a:custGeom>
                  <a:avLst/>
                  <a:gdLst>
                    <a:gd name="T0" fmla="*/ 6 w 11"/>
                    <a:gd name="T1" fmla="*/ 10 h 10"/>
                    <a:gd name="T2" fmla="*/ 4 w 11"/>
                    <a:gd name="T3" fmla="*/ 10 h 10"/>
                    <a:gd name="T4" fmla="*/ 0 w 11"/>
                    <a:gd name="T5" fmla="*/ 5 h 10"/>
                    <a:gd name="T6" fmla="*/ 0 w 11"/>
                    <a:gd name="T7" fmla="*/ 5 h 10"/>
                    <a:gd name="T8" fmla="*/ 6 w 11"/>
                    <a:gd name="T9" fmla="*/ 0 h 10"/>
                    <a:gd name="T10" fmla="*/ 6 w 11"/>
                    <a:gd name="T11" fmla="*/ 0 h 10"/>
                    <a:gd name="T12" fmla="*/ 11 w 11"/>
                    <a:gd name="T13" fmla="*/ 5 h 10"/>
                    <a:gd name="T14" fmla="*/ 7 w 11"/>
                    <a:gd name="T15" fmla="*/ 10 h 10"/>
                    <a:gd name="T16" fmla="*/ 6 w 11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10">
                      <a:moveTo>
                        <a:pt x="6" y="10"/>
                      </a:moveTo>
                      <a:cubicBezTo>
                        <a:pt x="5" y="10"/>
                        <a:pt x="5" y="10"/>
                        <a:pt x="4" y="10"/>
                      </a:cubicBezTo>
                      <a:cubicBezTo>
                        <a:pt x="2" y="10"/>
                        <a:pt x="1" y="8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1" y="2"/>
                        <a:pt x="3" y="0"/>
                        <a:pt x="6" y="0"/>
                      </a:cubicBezTo>
                      <a:cubicBezTo>
                        <a:pt x="6" y="0"/>
                        <a:pt x="6" y="0"/>
                        <a:pt x="6" y="0"/>
                      </a:cubicBezTo>
                      <a:cubicBezTo>
                        <a:pt x="9" y="0"/>
                        <a:pt x="11" y="2"/>
                        <a:pt x="11" y="5"/>
                      </a:cubicBezTo>
                      <a:cubicBezTo>
                        <a:pt x="11" y="7"/>
                        <a:pt x="9" y="10"/>
                        <a:pt x="7" y="10"/>
                      </a:cubicBezTo>
                      <a:cubicBezTo>
                        <a:pt x="7" y="10"/>
                        <a:pt x="6" y="10"/>
                        <a:pt x="6" y="10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6" name="Freeform 34"/>
                <p:cNvSpPr>
                  <a:spLocks/>
                </p:cNvSpPr>
                <p:nvPr/>
              </p:nvSpPr>
              <p:spPr bwMode="auto">
                <a:xfrm>
                  <a:off x="2436813" y="5915026"/>
                  <a:ext cx="69850" cy="55563"/>
                </a:xfrm>
                <a:custGeom>
                  <a:avLst/>
                  <a:gdLst>
                    <a:gd name="T0" fmla="*/ 29 w 29"/>
                    <a:gd name="T1" fmla="*/ 23 h 23"/>
                    <a:gd name="T2" fmla="*/ 0 w 29"/>
                    <a:gd name="T3" fmla="*/ 23 h 23"/>
                    <a:gd name="T4" fmla="*/ 0 w 29"/>
                    <a:gd name="T5" fmla="*/ 21 h 23"/>
                    <a:gd name="T6" fmla="*/ 0 w 29"/>
                    <a:gd name="T7" fmla="*/ 20 h 23"/>
                    <a:gd name="T8" fmla="*/ 26 w 29"/>
                    <a:gd name="T9" fmla="*/ 20 h 23"/>
                    <a:gd name="T10" fmla="*/ 26 w 29"/>
                    <a:gd name="T11" fmla="*/ 0 h 23"/>
                    <a:gd name="T12" fmla="*/ 29 w 29"/>
                    <a:gd name="T13" fmla="*/ 0 h 23"/>
                    <a:gd name="T14" fmla="*/ 29 w 29"/>
                    <a:gd name="T15" fmla="*/ 23 h 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23">
                      <a:moveTo>
                        <a:pt x="29" y="23"/>
                      </a:moveTo>
                      <a:cubicBezTo>
                        <a:pt x="0" y="23"/>
                        <a:pt x="0" y="23"/>
                        <a:pt x="0" y="23"/>
                      </a:cubicBezTo>
                      <a:cubicBezTo>
                        <a:pt x="0" y="22"/>
                        <a:pt x="0" y="22"/>
                        <a:pt x="0" y="21"/>
                      </a:cubicBezTo>
                      <a:cubicBezTo>
                        <a:pt x="0" y="21"/>
                        <a:pt x="0" y="20"/>
                        <a:pt x="0" y="20"/>
                      </a:cubicBezTo>
                      <a:cubicBezTo>
                        <a:pt x="26" y="20"/>
                        <a:pt x="26" y="20"/>
                        <a:pt x="26" y="20"/>
                      </a:cubicBezTo>
                      <a:cubicBezTo>
                        <a:pt x="26" y="0"/>
                        <a:pt x="26" y="0"/>
                        <a:pt x="26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23"/>
                        <a:pt x="29" y="23"/>
                        <a:pt x="29" y="23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7" name="Freeform 35"/>
                <p:cNvSpPr>
                  <a:spLocks/>
                </p:cNvSpPr>
                <p:nvPr/>
              </p:nvSpPr>
              <p:spPr bwMode="auto">
                <a:xfrm>
                  <a:off x="2413000" y="5954713"/>
                  <a:ext cx="23813" cy="23813"/>
                </a:xfrm>
                <a:custGeom>
                  <a:avLst/>
                  <a:gdLst>
                    <a:gd name="T0" fmla="*/ 5 w 10"/>
                    <a:gd name="T1" fmla="*/ 10 h 10"/>
                    <a:gd name="T2" fmla="*/ 0 w 10"/>
                    <a:gd name="T3" fmla="*/ 5 h 10"/>
                    <a:gd name="T4" fmla="*/ 5 w 10"/>
                    <a:gd name="T5" fmla="*/ 0 h 10"/>
                    <a:gd name="T6" fmla="*/ 10 w 10"/>
                    <a:gd name="T7" fmla="*/ 4 h 10"/>
                    <a:gd name="T8" fmla="*/ 10 w 10"/>
                    <a:gd name="T9" fmla="*/ 5 h 10"/>
                    <a:gd name="T10" fmla="*/ 10 w 10"/>
                    <a:gd name="T11" fmla="*/ 7 h 10"/>
                    <a:gd name="T12" fmla="*/ 5 w 10"/>
                    <a:gd name="T13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" h="10">
                      <a:moveTo>
                        <a:pt x="5" y="10"/>
                      </a:moveTo>
                      <a:cubicBezTo>
                        <a:pt x="2" y="10"/>
                        <a:pt x="0" y="8"/>
                        <a:pt x="0" y="5"/>
                      </a:cubicBezTo>
                      <a:cubicBezTo>
                        <a:pt x="0" y="2"/>
                        <a:pt x="2" y="0"/>
                        <a:pt x="5" y="0"/>
                      </a:cubicBezTo>
                      <a:cubicBezTo>
                        <a:pt x="7" y="0"/>
                        <a:pt x="9" y="1"/>
                        <a:pt x="10" y="4"/>
                      </a:cubicBezTo>
                      <a:cubicBezTo>
                        <a:pt x="10" y="4"/>
                        <a:pt x="10" y="5"/>
                        <a:pt x="10" y="5"/>
                      </a:cubicBezTo>
                      <a:cubicBezTo>
                        <a:pt x="10" y="6"/>
                        <a:pt x="10" y="6"/>
                        <a:pt x="10" y="7"/>
                      </a:cubicBezTo>
                      <a:cubicBezTo>
                        <a:pt x="9" y="9"/>
                        <a:pt x="7" y="10"/>
                        <a:pt x="5" y="10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8" name="Freeform 36"/>
                <p:cNvSpPr>
                  <a:spLocks/>
                </p:cNvSpPr>
                <p:nvPr/>
              </p:nvSpPr>
              <p:spPr bwMode="auto">
                <a:xfrm>
                  <a:off x="2633663" y="5983288"/>
                  <a:ext cx="7938" cy="98425"/>
                </a:xfrm>
                <a:custGeom>
                  <a:avLst/>
                  <a:gdLst>
                    <a:gd name="T0" fmla="*/ 0 w 3"/>
                    <a:gd name="T1" fmla="*/ 41 h 41"/>
                    <a:gd name="T2" fmla="*/ 0 w 3"/>
                    <a:gd name="T3" fmla="*/ 0 h 41"/>
                    <a:gd name="T4" fmla="*/ 3 w 3"/>
                    <a:gd name="T5" fmla="*/ 0 h 41"/>
                    <a:gd name="T6" fmla="*/ 3 w 3"/>
                    <a:gd name="T7" fmla="*/ 41 h 41"/>
                    <a:gd name="T8" fmla="*/ 1 w 3"/>
                    <a:gd name="T9" fmla="*/ 41 h 41"/>
                    <a:gd name="T10" fmla="*/ 0 w 3"/>
                    <a:gd name="T11" fmla="*/ 41 h 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" h="41">
                      <a:moveTo>
                        <a:pt x="0" y="41"/>
                      </a:move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3" y="0"/>
                        <a:pt x="3" y="0"/>
                        <a:pt x="3" y="0"/>
                      </a:cubicBezTo>
                      <a:cubicBezTo>
                        <a:pt x="3" y="41"/>
                        <a:pt x="3" y="41"/>
                        <a:pt x="3" y="41"/>
                      </a:cubicBezTo>
                      <a:cubicBezTo>
                        <a:pt x="2" y="41"/>
                        <a:pt x="2" y="41"/>
                        <a:pt x="1" y="41"/>
                      </a:cubicBezTo>
                      <a:cubicBezTo>
                        <a:pt x="1" y="41"/>
                        <a:pt x="0" y="41"/>
                        <a:pt x="0" y="41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29" name="Freeform 37"/>
                <p:cNvSpPr>
                  <a:spLocks/>
                </p:cNvSpPr>
                <p:nvPr/>
              </p:nvSpPr>
              <p:spPr bwMode="auto">
                <a:xfrm>
                  <a:off x="2624138" y="6081713"/>
                  <a:ext cx="26988" cy="25400"/>
                </a:xfrm>
                <a:custGeom>
                  <a:avLst/>
                  <a:gdLst>
                    <a:gd name="T0" fmla="*/ 5 w 11"/>
                    <a:gd name="T1" fmla="*/ 10 h 10"/>
                    <a:gd name="T2" fmla="*/ 0 w 11"/>
                    <a:gd name="T3" fmla="*/ 5 h 10"/>
                    <a:gd name="T4" fmla="*/ 0 w 11"/>
                    <a:gd name="T5" fmla="*/ 5 h 10"/>
                    <a:gd name="T6" fmla="*/ 4 w 11"/>
                    <a:gd name="T7" fmla="*/ 0 h 10"/>
                    <a:gd name="T8" fmla="*/ 5 w 11"/>
                    <a:gd name="T9" fmla="*/ 0 h 10"/>
                    <a:gd name="T10" fmla="*/ 7 w 11"/>
                    <a:gd name="T11" fmla="*/ 0 h 10"/>
                    <a:gd name="T12" fmla="*/ 11 w 11"/>
                    <a:gd name="T13" fmla="*/ 5 h 10"/>
                    <a:gd name="T14" fmla="*/ 11 w 11"/>
                    <a:gd name="T15" fmla="*/ 5 h 10"/>
                    <a:gd name="T16" fmla="*/ 5 w 11"/>
                    <a:gd name="T17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1" h="10">
                      <a:moveTo>
                        <a:pt x="5" y="10"/>
                      </a:moveTo>
                      <a:cubicBezTo>
                        <a:pt x="3" y="10"/>
                        <a:pt x="0" y="8"/>
                        <a:pt x="0" y="5"/>
                      </a:cubicBezTo>
                      <a:cubicBezTo>
                        <a:pt x="0" y="5"/>
                        <a:pt x="0" y="5"/>
                        <a:pt x="0" y="5"/>
                      </a:cubicBezTo>
                      <a:cubicBezTo>
                        <a:pt x="0" y="3"/>
                        <a:pt x="2" y="1"/>
                        <a:pt x="4" y="0"/>
                      </a:cubicBezTo>
                      <a:cubicBezTo>
                        <a:pt x="4" y="0"/>
                        <a:pt x="5" y="0"/>
                        <a:pt x="5" y="0"/>
                      </a:cubicBezTo>
                      <a:cubicBezTo>
                        <a:pt x="6" y="0"/>
                        <a:pt x="6" y="0"/>
                        <a:pt x="7" y="0"/>
                      </a:cubicBezTo>
                      <a:cubicBezTo>
                        <a:pt x="9" y="1"/>
                        <a:pt x="11" y="3"/>
                        <a:pt x="11" y="5"/>
                      </a:cubicBezTo>
                      <a:cubicBezTo>
                        <a:pt x="11" y="5"/>
                        <a:pt x="11" y="5"/>
                        <a:pt x="11" y="5"/>
                      </a:cubicBezTo>
                      <a:cubicBezTo>
                        <a:pt x="11" y="8"/>
                        <a:pt x="8" y="10"/>
                        <a:pt x="5" y="10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30" name="Freeform 38"/>
                <p:cNvSpPr>
                  <a:spLocks/>
                </p:cNvSpPr>
                <p:nvPr/>
              </p:nvSpPr>
              <p:spPr bwMode="auto">
                <a:xfrm>
                  <a:off x="2071688" y="5756276"/>
                  <a:ext cx="71438" cy="122238"/>
                </a:xfrm>
                <a:custGeom>
                  <a:avLst/>
                  <a:gdLst>
                    <a:gd name="T0" fmla="*/ 30 w 30"/>
                    <a:gd name="T1" fmla="*/ 51 h 51"/>
                    <a:gd name="T2" fmla="*/ 0 w 30"/>
                    <a:gd name="T3" fmla="*/ 51 h 51"/>
                    <a:gd name="T4" fmla="*/ 0 w 30"/>
                    <a:gd name="T5" fmla="*/ 50 h 51"/>
                    <a:gd name="T6" fmla="*/ 0 w 30"/>
                    <a:gd name="T7" fmla="*/ 48 h 51"/>
                    <a:gd name="T8" fmla="*/ 28 w 30"/>
                    <a:gd name="T9" fmla="*/ 48 h 51"/>
                    <a:gd name="T10" fmla="*/ 28 w 30"/>
                    <a:gd name="T11" fmla="*/ 1 h 51"/>
                    <a:gd name="T12" fmla="*/ 30 w 30"/>
                    <a:gd name="T13" fmla="*/ 0 h 51"/>
                    <a:gd name="T14" fmla="*/ 30 w 30"/>
                    <a:gd name="T15" fmla="*/ 51 h 5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30" h="51">
                      <a:moveTo>
                        <a:pt x="30" y="51"/>
                      </a:moveTo>
                      <a:cubicBezTo>
                        <a:pt x="0" y="51"/>
                        <a:pt x="0" y="51"/>
                        <a:pt x="0" y="51"/>
                      </a:cubicBezTo>
                      <a:cubicBezTo>
                        <a:pt x="0" y="51"/>
                        <a:pt x="0" y="50"/>
                        <a:pt x="0" y="50"/>
                      </a:cubicBezTo>
                      <a:cubicBezTo>
                        <a:pt x="0" y="49"/>
                        <a:pt x="0" y="49"/>
                        <a:pt x="0" y="48"/>
                      </a:cubicBezTo>
                      <a:cubicBezTo>
                        <a:pt x="28" y="48"/>
                        <a:pt x="28" y="48"/>
                        <a:pt x="28" y="48"/>
                      </a:cubicBezTo>
                      <a:cubicBezTo>
                        <a:pt x="28" y="1"/>
                        <a:pt x="28" y="1"/>
                        <a:pt x="28" y="1"/>
                      </a:cubicBezTo>
                      <a:cubicBezTo>
                        <a:pt x="29" y="1"/>
                        <a:pt x="29" y="1"/>
                        <a:pt x="30" y="0"/>
                      </a:cubicBezTo>
                      <a:cubicBezTo>
                        <a:pt x="30" y="51"/>
                        <a:pt x="30" y="51"/>
                        <a:pt x="30" y="51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31" name="Freeform 39"/>
                <p:cNvSpPr>
                  <a:spLocks/>
                </p:cNvSpPr>
                <p:nvPr/>
              </p:nvSpPr>
              <p:spPr bwMode="auto">
                <a:xfrm>
                  <a:off x="2047875" y="5862638"/>
                  <a:ext cx="23813" cy="26988"/>
                </a:xfrm>
                <a:custGeom>
                  <a:avLst/>
                  <a:gdLst>
                    <a:gd name="T0" fmla="*/ 5 w 10"/>
                    <a:gd name="T1" fmla="*/ 11 h 11"/>
                    <a:gd name="T2" fmla="*/ 5 w 10"/>
                    <a:gd name="T3" fmla="*/ 11 h 11"/>
                    <a:gd name="T4" fmla="*/ 0 w 10"/>
                    <a:gd name="T5" fmla="*/ 6 h 11"/>
                    <a:gd name="T6" fmla="*/ 5 w 10"/>
                    <a:gd name="T7" fmla="*/ 0 h 11"/>
                    <a:gd name="T8" fmla="*/ 10 w 10"/>
                    <a:gd name="T9" fmla="*/ 4 h 11"/>
                    <a:gd name="T10" fmla="*/ 10 w 10"/>
                    <a:gd name="T11" fmla="*/ 6 h 11"/>
                    <a:gd name="T12" fmla="*/ 10 w 10"/>
                    <a:gd name="T13" fmla="*/ 7 h 11"/>
                    <a:gd name="T14" fmla="*/ 5 w 10"/>
                    <a:gd name="T15" fmla="*/ 11 h 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0" h="11">
                      <a:moveTo>
                        <a:pt x="5" y="11"/>
                      </a:moveTo>
                      <a:cubicBezTo>
                        <a:pt x="5" y="11"/>
                        <a:pt x="5" y="11"/>
                        <a:pt x="5" y="11"/>
                      </a:cubicBezTo>
                      <a:cubicBezTo>
                        <a:pt x="2" y="11"/>
                        <a:pt x="0" y="9"/>
                        <a:pt x="0" y="6"/>
                      </a:cubicBezTo>
                      <a:cubicBezTo>
                        <a:pt x="0" y="3"/>
                        <a:pt x="2" y="0"/>
                        <a:pt x="5" y="0"/>
                      </a:cubicBezTo>
                      <a:cubicBezTo>
                        <a:pt x="7" y="0"/>
                        <a:pt x="9" y="2"/>
                        <a:pt x="10" y="4"/>
                      </a:cubicBezTo>
                      <a:cubicBezTo>
                        <a:pt x="10" y="5"/>
                        <a:pt x="10" y="5"/>
                        <a:pt x="10" y="6"/>
                      </a:cubicBezTo>
                      <a:cubicBezTo>
                        <a:pt x="10" y="6"/>
                        <a:pt x="10" y="7"/>
                        <a:pt x="10" y="7"/>
                      </a:cubicBezTo>
                      <a:cubicBezTo>
                        <a:pt x="9" y="9"/>
                        <a:pt x="7" y="11"/>
                        <a:pt x="5" y="11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  <p:sp>
              <p:nvSpPr>
                <p:cNvPr id="32" name="Freeform 40"/>
                <p:cNvSpPr>
                  <a:spLocks/>
                </p:cNvSpPr>
                <p:nvPr/>
              </p:nvSpPr>
              <p:spPr bwMode="auto">
                <a:xfrm>
                  <a:off x="2143125" y="5792788"/>
                  <a:ext cx="69850" cy="130175"/>
                </a:xfrm>
                <a:custGeom>
                  <a:avLst/>
                  <a:gdLst>
                    <a:gd name="T0" fmla="*/ 29 w 29"/>
                    <a:gd name="T1" fmla="*/ 54 h 54"/>
                    <a:gd name="T2" fmla="*/ 27 w 29"/>
                    <a:gd name="T3" fmla="*/ 54 h 54"/>
                    <a:gd name="T4" fmla="*/ 26 w 29"/>
                    <a:gd name="T5" fmla="*/ 54 h 54"/>
                    <a:gd name="T6" fmla="*/ 26 w 29"/>
                    <a:gd name="T7" fmla="*/ 3 h 54"/>
                    <a:gd name="T8" fmla="*/ 0 w 29"/>
                    <a:gd name="T9" fmla="*/ 3 h 54"/>
                    <a:gd name="T10" fmla="*/ 0 w 29"/>
                    <a:gd name="T11" fmla="*/ 0 h 54"/>
                    <a:gd name="T12" fmla="*/ 29 w 29"/>
                    <a:gd name="T13" fmla="*/ 0 h 54"/>
                    <a:gd name="T14" fmla="*/ 29 w 29"/>
                    <a:gd name="T15" fmla="*/ 54 h 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29" h="54">
                      <a:moveTo>
                        <a:pt x="29" y="54"/>
                      </a:moveTo>
                      <a:cubicBezTo>
                        <a:pt x="28" y="54"/>
                        <a:pt x="28" y="54"/>
                        <a:pt x="27" y="54"/>
                      </a:cubicBezTo>
                      <a:cubicBezTo>
                        <a:pt x="27" y="54"/>
                        <a:pt x="26" y="54"/>
                        <a:pt x="26" y="54"/>
                      </a:cubicBezTo>
                      <a:cubicBezTo>
                        <a:pt x="26" y="3"/>
                        <a:pt x="26" y="3"/>
                        <a:pt x="26" y="3"/>
                      </a:cubicBezTo>
                      <a:cubicBezTo>
                        <a:pt x="0" y="3"/>
                        <a:pt x="0" y="3"/>
                        <a:pt x="0" y="3"/>
                      </a:cubicBezTo>
                      <a:cubicBezTo>
                        <a:pt x="0" y="0"/>
                        <a:pt x="0" y="0"/>
                        <a:pt x="0" y="0"/>
                      </a:cubicBezTo>
                      <a:cubicBezTo>
                        <a:pt x="29" y="0"/>
                        <a:pt x="29" y="0"/>
                        <a:pt x="29" y="0"/>
                      </a:cubicBezTo>
                      <a:cubicBezTo>
                        <a:pt x="29" y="54"/>
                        <a:pt x="29" y="54"/>
                        <a:pt x="29" y="54"/>
                      </a:cubicBezTo>
                    </a:path>
                  </a:pathLst>
                </a:custGeom>
                <a:solidFill>
                  <a:srgbClr val="ABB5C5"/>
                </a:solidFill>
                <a:ln>
                  <a:noFill/>
                </a:ln>
                <a:extLst>
                  <a:ext uri="{91240B29-F687-4f45-9708-019B960494DF}">
                    <a14:hiddenLine xmlns=""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68580" tIns="34290" rIns="68580" bIns="3429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GB" sz="1350" dirty="0"/>
                </a:p>
              </p:txBody>
            </p:sp>
          </p:grpSp>
        </p:grpSp>
      </p:grpSp>
      <p:grpSp>
        <p:nvGrpSpPr>
          <p:cNvPr id="33" name="Group 32"/>
          <p:cNvGrpSpPr/>
          <p:nvPr/>
        </p:nvGrpSpPr>
        <p:grpSpPr>
          <a:xfrm>
            <a:off x="2662750" y="5051714"/>
            <a:ext cx="760784" cy="770120"/>
            <a:chOff x="13570656" y="2492525"/>
            <a:chExt cx="517525" cy="523876"/>
          </a:xfrm>
        </p:grpSpPr>
        <p:sp>
          <p:nvSpPr>
            <p:cNvPr id="34" name="Freeform 298"/>
            <p:cNvSpPr>
              <a:spLocks/>
            </p:cNvSpPr>
            <p:nvPr userDrawn="1"/>
          </p:nvSpPr>
          <p:spPr bwMode="auto">
            <a:xfrm>
              <a:off x="13570656" y="2960838"/>
              <a:ext cx="449263" cy="55563"/>
            </a:xfrm>
            <a:custGeom>
              <a:avLst/>
              <a:gdLst>
                <a:gd name="T0" fmla="*/ 119 w 136"/>
                <a:gd name="T1" fmla="*/ 17 h 17"/>
                <a:gd name="T2" fmla="*/ 10 w 136"/>
                <a:gd name="T3" fmla="*/ 17 h 17"/>
                <a:gd name="T4" fmla="*/ 0 w 136"/>
                <a:gd name="T5" fmla="*/ 7 h 17"/>
                <a:gd name="T6" fmla="*/ 3 w 136"/>
                <a:gd name="T7" fmla="*/ 0 h 17"/>
                <a:gd name="T8" fmla="*/ 19 w 136"/>
                <a:gd name="T9" fmla="*/ 9 h 17"/>
                <a:gd name="T10" fmla="*/ 129 w 136"/>
                <a:gd name="T11" fmla="*/ 9 h 17"/>
                <a:gd name="T12" fmla="*/ 130 w 136"/>
                <a:gd name="T13" fmla="*/ 9 h 17"/>
                <a:gd name="T14" fmla="*/ 136 w 136"/>
                <a:gd name="T15" fmla="*/ 8 h 17"/>
                <a:gd name="T16" fmla="*/ 120 w 136"/>
                <a:gd name="T17" fmla="*/ 17 h 17"/>
                <a:gd name="T18" fmla="*/ 119 w 136"/>
                <a:gd name="T1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6" h="17">
                  <a:moveTo>
                    <a:pt x="119" y="17"/>
                  </a:moveTo>
                  <a:cubicBezTo>
                    <a:pt x="10" y="17"/>
                    <a:pt x="10" y="17"/>
                    <a:pt x="10" y="17"/>
                  </a:cubicBezTo>
                  <a:cubicBezTo>
                    <a:pt x="4" y="17"/>
                    <a:pt x="0" y="13"/>
                    <a:pt x="0" y="7"/>
                  </a:cubicBezTo>
                  <a:cubicBezTo>
                    <a:pt x="0" y="4"/>
                    <a:pt x="1" y="1"/>
                    <a:pt x="3" y="0"/>
                  </a:cubicBezTo>
                  <a:cubicBezTo>
                    <a:pt x="6" y="5"/>
                    <a:pt x="12" y="9"/>
                    <a:pt x="19" y="9"/>
                  </a:cubicBezTo>
                  <a:cubicBezTo>
                    <a:pt x="129" y="9"/>
                    <a:pt x="129" y="9"/>
                    <a:pt x="129" y="9"/>
                  </a:cubicBezTo>
                  <a:cubicBezTo>
                    <a:pt x="130" y="9"/>
                    <a:pt x="130" y="9"/>
                    <a:pt x="130" y="9"/>
                  </a:cubicBezTo>
                  <a:cubicBezTo>
                    <a:pt x="132" y="9"/>
                    <a:pt x="134" y="8"/>
                    <a:pt x="136" y="8"/>
                  </a:cubicBezTo>
                  <a:cubicBezTo>
                    <a:pt x="133" y="13"/>
                    <a:pt x="127" y="17"/>
                    <a:pt x="120" y="17"/>
                  </a:cubicBezTo>
                  <a:cubicBezTo>
                    <a:pt x="119" y="17"/>
                    <a:pt x="119" y="17"/>
                    <a:pt x="119" y="17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5" name="Freeform 299"/>
            <p:cNvSpPr>
              <a:spLocks/>
            </p:cNvSpPr>
            <p:nvPr userDrawn="1"/>
          </p:nvSpPr>
          <p:spPr bwMode="auto">
            <a:xfrm>
              <a:off x="13573831" y="2724300"/>
              <a:ext cx="514350" cy="266700"/>
            </a:xfrm>
            <a:custGeom>
              <a:avLst/>
              <a:gdLst>
                <a:gd name="T0" fmla="*/ 18 w 156"/>
                <a:gd name="T1" fmla="*/ 45 h 81"/>
                <a:gd name="T2" fmla="*/ 0 w 156"/>
                <a:gd name="T3" fmla="*/ 63 h 81"/>
                <a:gd name="T4" fmla="*/ 18 w 156"/>
                <a:gd name="T5" fmla="*/ 81 h 81"/>
                <a:gd name="T6" fmla="*/ 128 w 156"/>
                <a:gd name="T7" fmla="*/ 81 h 81"/>
                <a:gd name="T8" fmla="*/ 129 w 156"/>
                <a:gd name="T9" fmla="*/ 81 h 81"/>
                <a:gd name="T10" fmla="*/ 156 w 156"/>
                <a:gd name="T11" fmla="*/ 52 h 81"/>
                <a:gd name="T12" fmla="*/ 128 w 156"/>
                <a:gd name="T13" fmla="*/ 24 h 81"/>
                <a:gd name="T14" fmla="*/ 116 w 156"/>
                <a:gd name="T15" fmla="*/ 27 h 81"/>
                <a:gd name="T16" fmla="*/ 113 w 156"/>
                <a:gd name="T17" fmla="*/ 27 h 81"/>
                <a:gd name="T18" fmla="*/ 111 w 156"/>
                <a:gd name="T19" fmla="*/ 27 h 81"/>
                <a:gd name="T20" fmla="*/ 108 w 156"/>
                <a:gd name="T21" fmla="*/ 23 h 81"/>
                <a:gd name="T22" fmla="*/ 72 w 156"/>
                <a:gd name="T23" fmla="*/ 0 h 81"/>
                <a:gd name="T24" fmla="*/ 33 w 156"/>
                <a:gd name="T25" fmla="*/ 39 h 81"/>
                <a:gd name="T26" fmla="*/ 27 w 156"/>
                <a:gd name="T27" fmla="*/ 45 h 81"/>
                <a:gd name="T28" fmla="*/ 18 w 156"/>
                <a:gd name="T29" fmla="*/ 4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6" h="81">
                  <a:moveTo>
                    <a:pt x="18" y="45"/>
                  </a:moveTo>
                  <a:cubicBezTo>
                    <a:pt x="8" y="45"/>
                    <a:pt x="0" y="53"/>
                    <a:pt x="0" y="63"/>
                  </a:cubicBezTo>
                  <a:cubicBezTo>
                    <a:pt x="0" y="73"/>
                    <a:pt x="8" y="81"/>
                    <a:pt x="18" y="81"/>
                  </a:cubicBezTo>
                  <a:cubicBezTo>
                    <a:pt x="128" y="81"/>
                    <a:pt x="128" y="81"/>
                    <a:pt x="128" y="81"/>
                  </a:cubicBezTo>
                  <a:cubicBezTo>
                    <a:pt x="129" y="81"/>
                    <a:pt x="129" y="81"/>
                    <a:pt x="129" y="81"/>
                  </a:cubicBezTo>
                  <a:cubicBezTo>
                    <a:pt x="144" y="80"/>
                    <a:pt x="156" y="68"/>
                    <a:pt x="156" y="52"/>
                  </a:cubicBezTo>
                  <a:cubicBezTo>
                    <a:pt x="156" y="37"/>
                    <a:pt x="143" y="24"/>
                    <a:pt x="128" y="24"/>
                  </a:cubicBezTo>
                  <a:cubicBezTo>
                    <a:pt x="123" y="24"/>
                    <a:pt x="120" y="25"/>
                    <a:pt x="116" y="27"/>
                  </a:cubicBezTo>
                  <a:cubicBezTo>
                    <a:pt x="115" y="27"/>
                    <a:pt x="114" y="27"/>
                    <a:pt x="113" y="27"/>
                  </a:cubicBezTo>
                  <a:cubicBezTo>
                    <a:pt x="113" y="27"/>
                    <a:pt x="112" y="27"/>
                    <a:pt x="111" y="27"/>
                  </a:cubicBezTo>
                  <a:cubicBezTo>
                    <a:pt x="110" y="26"/>
                    <a:pt x="108" y="25"/>
                    <a:pt x="108" y="23"/>
                  </a:cubicBezTo>
                  <a:cubicBezTo>
                    <a:pt x="102" y="9"/>
                    <a:pt x="88" y="0"/>
                    <a:pt x="72" y="0"/>
                  </a:cubicBezTo>
                  <a:cubicBezTo>
                    <a:pt x="51" y="0"/>
                    <a:pt x="33" y="17"/>
                    <a:pt x="33" y="39"/>
                  </a:cubicBezTo>
                  <a:cubicBezTo>
                    <a:pt x="33" y="42"/>
                    <a:pt x="30" y="45"/>
                    <a:pt x="27" y="45"/>
                  </a:cubicBezTo>
                  <a:cubicBezTo>
                    <a:pt x="18" y="45"/>
                    <a:pt x="18" y="45"/>
                    <a:pt x="18" y="4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6" name="Freeform 300"/>
            <p:cNvSpPr>
              <a:spLocks/>
            </p:cNvSpPr>
            <p:nvPr userDrawn="1"/>
          </p:nvSpPr>
          <p:spPr bwMode="auto">
            <a:xfrm>
              <a:off x="13600818" y="2749700"/>
              <a:ext cx="461963" cy="214313"/>
            </a:xfrm>
            <a:custGeom>
              <a:avLst/>
              <a:gdLst>
                <a:gd name="T0" fmla="*/ 10 w 140"/>
                <a:gd name="T1" fmla="*/ 65 h 65"/>
                <a:gd name="T2" fmla="*/ 0 w 140"/>
                <a:gd name="T3" fmla="*/ 55 h 65"/>
                <a:gd name="T4" fmla="*/ 10 w 140"/>
                <a:gd name="T5" fmla="*/ 45 h 65"/>
                <a:gd name="T6" fmla="*/ 19 w 140"/>
                <a:gd name="T7" fmla="*/ 45 h 65"/>
                <a:gd name="T8" fmla="*/ 33 w 140"/>
                <a:gd name="T9" fmla="*/ 31 h 65"/>
                <a:gd name="T10" fmla="*/ 64 w 140"/>
                <a:gd name="T11" fmla="*/ 0 h 65"/>
                <a:gd name="T12" fmla="*/ 92 w 140"/>
                <a:gd name="T13" fmla="*/ 19 h 65"/>
                <a:gd name="T14" fmla="*/ 100 w 140"/>
                <a:gd name="T15" fmla="*/ 26 h 65"/>
                <a:gd name="T16" fmla="*/ 105 w 140"/>
                <a:gd name="T17" fmla="*/ 27 h 65"/>
                <a:gd name="T18" fmla="*/ 111 w 140"/>
                <a:gd name="T19" fmla="*/ 26 h 65"/>
                <a:gd name="T20" fmla="*/ 120 w 140"/>
                <a:gd name="T21" fmla="*/ 24 h 65"/>
                <a:gd name="T22" fmla="*/ 140 w 140"/>
                <a:gd name="T23" fmla="*/ 44 h 65"/>
                <a:gd name="T24" fmla="*/ 120 w 140"/>
                <a:gd name="T25" fmla="*/ 65 h 65"/>
                <a:gd name="T26" fmla="*/ 120 w 140"/>
                <a:gd name="T27" fmla="*/ 65 h 65"/>
                <a:gd name="T28" fmla="*/ 10 w 140"/>
                <a:gd name="T29" fmla="*/ 65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65">
                  <a:moveTo>
                    <a:pt x="10" y="65"/>
                  </a:moveTo>
                  <a:cubicBezTo>
                    <a:pt x="5" y="65"/>
                    <a:pt x="0" y="60"/>
                    <a:pt x="0" y="55"/>
                  </a:cubicBezTo>
                  <a:cubicBezTo>
                    <a:pt x="0" y="49"/>
                    <a:pt x="5" y="45"/>
                    <a:pt x="10" y="45"/>
                  </a:cubicBezTo>
                  <a:cubicBezTo>
                    <a:pt x="19" y="45"/>
                    <a:pt x="19" y="45"/>
                    <a:pt x="19" y="45"/>
                  </a:cubicBezTo>
                  <a:cubicBezTo>
                    <a:pt x="27" y="45"/>
                    <a:pt x="33" y="39"/>
                    <a:pt x="33" y="31"/>
                  </a:cubicBezTo>
                  <a:cubicBezTo>
                    <a:pt x="33" y="14"/>
                    <a:pt x="47" y="0"/>
                    <a:pt x="64" y="0"/>
                  </a:cubicBezTo>
                  <a:cubicBezTo>
                    <a:pt x="76" y="0"/>
                    <a:pt x="87" y="7"/>
                    <a:pt x="92" y="19"/>
                  </a:cubicBezTo>
                  <a:cubicBezTo>
                    <a:pt x="94" y="22"/>
                    <a:pt x="97" y="25"/>
                    <a:pt x="100" y="26"/>
                  </a:cubicBezTo>
                  <a:cubicBezTo>
                    <a:pt x="102" y="27"/>
                    <a:pt x="104" y="27"/>
                    <a:pt x="105" y="27"/>
                  </a:cubicBezTo>
                  <a:cubicBezTo>
                    <a:pt x="107" y="27"/>
                    <a:pt x="109" y="27"/>
                    <a:pt x="111" y="26"/>
                  </a:cubicBezTo>
                  <a:cubicBezTo>
                    <a:pt x="114" y="25"/>
                    <a:pt x="117" y="24"/>
                    <a:pt x="120" y="24"/>
                  </a:cubicBezTo>
                  <a:cubicBezTo>
                    <a:pt x="131" y="24"/>
                    <a:pt x="140" y="33"/>
                    <a:pt x="140" y="44"/>
                  </a:cubicBezTo>
                  <a:cubicBezTo>
                    <a:pt x="140" y="55"/>
                    <a:pt x="131" y="64"/>
                    <a:pt x="120" y="65"/>
                  </a:cubicBezTo>
                  <a:cubicBezTo>
                    <a:pt x="120" y="65"/>
                    <a:pt x="120" y="65"/>
                    <a:pt x="120" y="65"/>
                  </a:cubicBezTo>
                  <a:cubicBezTo>
                    <a:pt x="10" y="65"/>
                    <a:pt x="10" y="65"/>
                    <a:pt x="10" y="65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7" name="Freeform 301"/>
            <p:cNvSpPr>
              <a:spLocks noEditPoints="1"/>
            </p:cNvSpPr>
            <p:nvPr userDrawn="1"/>
          </p:nvSpPr>
          <p:spPr bwMode="auto">
            <a:xfrm>
              <a:off x="13592881" y="2819550"/>
              <a:ext cx="460375" cy="161925"/>
            </a:xfrm>
            <a:custGeom>
              <a:avLst/>
              <a:gdLst>
                <a:gd name="T0" fmla="*/ 33 w 139"/>
                <a:gd name="T1" fmla="*/ 18 h 49"/>
                <a:gd name="T2" fmla="*/ 33 w 139"/>
                <a:gd name="T3" fmla="*/ 15 h 49"/>
                <a:gd name="T4" fmla="*/ 37 w 139"/>
                <a:gd name="T5" fmla="*/ 0 h 49"/>
                <a:gd name="T6" fmla="*/ 35 w 139"/>
                <a:gd name="T7" fmla="*/ 10 h 49"/>
                <a:gd name="T8" fmla="*/ 33 w 139"/>
                <a:gd name="T9" fmla="*/ 18 h 49"/>
                <a:gd name="T10" fmla="*/ 120 w 139"/>
                <a:gd name="T11" fmla="*/ 49 h 49"/>
                <a:gd name="T12" fmla="*/ 10 w 139"/>
                <a:gd name="T13" fmla="*/ 49 h 49"/>
                <a:gd name="T14" fmla="*/ 0 w 139"/>
                <a:gd name="T15" fmla="*/ 39 h 49"/>
                <a:gd name="T16" fmla="*/ 2 w 139"/>
                <a:gd name="T17" fmla="*/ 33 h 49"/>
                <a:gd name="T18" fmla="*/ 2 w 139"/>
                <a:gd name="T19" fmla="*/ 34 h 49"/>
                <a:gd name="T20" fmla="*/ 12 w 139"/>
                <a:gd name="T21" fmla="*/ 44 h 49"/>
                <a:gd name="T22" fmla="*/ 122 w 139"/>
                <a:gd name="T23" fmla="*/ 44 h 49"/>
                <a:gd name="T24" fmla="*/ 122 w 139"/>
                <a:gd name="T25" fmla="*/ 44 h 49"/>
                <a:gd name="T26" fmla="*/ 139 w 139"/>
                <a:gd name="T27" fmla="*/ 34 h 49"/>
                <a:gd name="T28" fmla="*/ 120 w 139"/>
                <a:gd name="T29" fmla="*/ 48 h 49"/>
                <a:gd name="T30" fmla="*/ 120 w 139"/>
                <a:gd name="T31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49">
                  <a:moveTo>
                    <a:pt x="33" y="18"/>
                  </a:moveTo>
                  <a:cubicBezTo>
                    <a:pt x="33" y="17"/>
                    <a:pt x="33" y="16"/>
                    <a:pt x="33" y="15"/>
                  </a:cubicBezTo>
                  <a:cubicBezTo>
                    <a:pt x="33" y="9"/>
                    <a:pt x="35" y="5"/>
                    <a:pt x="37" y="0"/>
                  </a:cubicBezTo>
                  <a:cubicBezTo>
                    <a:pt x="36" y="3"/>
                    <a:pt x="35" y="7"/>
                    <a:pt x="35" y="10"/>
                  </a:cubicBezTo>
                  <a:cubicBezTo>
                    <a:pt x="35" y="13"/>
                    <a:pt x="34" y="16"/>
                    <a:pt x="33" y="18"/>
                  </a:cubicBezTo>
                  <a:moveTo>
                    <a:pt x="120" y="49"/>
                  </a:moveTo>
                  <a:cubicBezTo>
                    <a:pt x="10" y="49"/>
                    <a:pt x="10" y="49"/>
                    <a:pt x="10" y="49"/>
                  </a:cubicBezTo>
                  <a:cubicBezTo>
                    <a:pt x="5" y="49"/>
                    <a:pt x="0" y="44"/>
                    <a:pt x="0" y="39"/>
                  </a:cubicBezTo>
                  <a:cubicBezTo>
                    <a:pt x="0" y="36"/>
                    <a:pt x="1" y="34"/>
                    <a:pt x="2" y="33"/>
                  </a:cubicBezTo>
                  <a:cubicBezTo>
                    <a:pt x="2" y="33"/>
                    <a:pt x="2" y="33"/>
                    <a:pt x="2" y="34"/>
                  </a:cubicBezTo>
                  <a:cubicBezTo>
                    <a:pt x="2" y="39"/>
                    <a:pt x="7" y="44"/>
                    <a:pt x="12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22" y="44"/>
                    <a:pt x="122" y="44"/>
                    <a:pt x="122" y="44"/>
                  </a:cubicBezTo>
                  <a:cubicBezTo>
                    <a:pt x="130" y="43"/>
                    <a:pt x="136" y="39"/>
                    <a:pt x="139" y="34"/>
                  </a:cubicBezTo>
                  <a:cubicBezTo>
                    <a:pt x="137" y="42"/>
                    <a:pt x="129" y="48"/>
                    <a:pt x="120" y="48"/>
                  </a:cubicBezTo>
                  <a:cubicBezTo>
                    <a:pt x="120" y="49"/>
                    <a:pt x="120" y="49"/>
                    <a:pt x="120" y="49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8" name="Freeform 302"/>
            <p:cNvSpPr>
              <a:spLocks/>
            </p:cNvSpPr>
            <p:nvPr userDrawn="1"/>
          </p:nvSpPr>
          <p:spPr bwMode="auto">
            <a:xfrm>
              <a:off x="13600818" y="2767163"/>
              <a:ext cx="455613" cy="196850"/>
            </a:xfrm>
            <a:custGeom>
              <a:avLst/>
              <a:gdLst>
                <a:gd name="T0" fmla="*/ 120 w 138"/>
                <a:gd name="T1" fmla="*/ 60 h 60"/>
                <a:gd name="T2" fmla="*/ 10 w 138"/>
                <a:gd name="T3" fmla="*/ 60 h 60"/>
                <a:gd name="T4" fmla="*/ 0 w 138"/>
                <a:gd name="T5" fmla="*/ 50 h 60"/>
                <a:gd name="T6" fmla="*/ 0 w 138"/>
                <a:gd name="T7" fmla="*/ 49 h 60"/>
                <a:gd name="T8" fmla="*/ 8 w 138"/>
                <a:gd name="T9" fmla="*/ 45 h 60"/>
                <a:gd name="T10" fmla="*/ 17 w 138"/>
                <a:gd name="T11" fmla="*/ 45 h 60"/>
                <a:gd name="T12" fmla="*/ 31 w 138"/>
                <a:gd name="T13" fmla="*/ 34 h 60"/>
                <a:gd name="T14" fmla="*/ 33 w 138"/>
                <a:gd name="T15" fmla="*/ 26 h 60"/>
                <a:gd name="T16" fmla="*/ 35 w 138"/>
                <a:gd name="T17" fmla="*/ 16 h 60"/>
                <a:gd name="T18" fmla="*/ 62 w 138"/>
                <a:gd name="T19" fmla="*/ 0 h 60"/>
                <a:gd name="T20" fmla="*/ 67 w 138"/>
                <a:gd name="T21" fmla="*/ 0 h 60"/>
                <a:gd name="T22" fmla="*/ 67 w 138"/>
                <a:gd name="T23" fmla="*/ 25 h 60"/>
                <a:gd name="T24" fmla="*/ 48 w 138"/>
                <a:gd name="T25" fmla="*/ 25 h 60"/>
                <a:gd name="T26" fmla="*/ 41 w 138"/>
                <a:gd name="T27" fmla="*/ 19 h 60"/>
                <a:gd name="T28" fmla="*/ 34 w 138"/>
                <a:gd name="T29" fmla="*/ 27 h 60"/>
                <a:gd name="T30" fmla="*/ 34 w 138"/>
                <a:gd name="T31" fmla="*/ 27 h 60"/>
                <a:gd name="T32" fmla="*/ 41 w 138"/>
                <a:gd name="T33" fmla="*/ 34 h 60"/>
                <a:gd name="T34" fmla="*/ 41 w 138"/>
                <a:gd name="T35" fmla="*/ 34 h 60"/>
                <a:gd name="T36" fmla="*/ 48 w 138"/>
                <a:gd name="T37" fmla="*/ 29 h 60"/>
                <a:gd name="T38" fmla="*/ 67 w 138"/>
                <a:gd name="T39" fmla="*/ 29 h 60"/>
                <a:gd name="T40" fmla="*/ 67 w 138"/>
                <a:gd name="T41" fmla="*/ 49 h 60"/>
                <a:gd name="T42" fmla="*/ 101 w 138"/>
                <a:gd name="T43" fmla="*/ 49 h 60"/>
                <a:gd name="T44" fmla="*/ 108 w 138"/>
                <a:gd name="T45" fmla="*/ 55 h 60"/>
                <a:gd name="T46" fmla="*/ 115 w 138"/>
                <a:gd name="T47" fmla="*/ 48 h 60"/>
                <a:gd name="T48" fmla="*/ 115 w 138"/>
                <a:gd name="T49" fmla="*/ 47 h 60"/>
                <a:gd name="T50" fmla="*/ 108 w 138"/>
                <a:gd name="T51" fmla="*/ 40 h 60"/>
                <a:gd name="T52" fmla="*/ 101 w 138"/>
                <a:gd name="T53" fmla="*/ 46 h 60"/>
                <a:gd name="T54" fmla="*/ 71 w 138"/>
                <a:gd name="T55" fmla="*/ 46 h 60"/>
                <a:gd name="T56" fmla="*/ 71 w 138"/>
                <a:gd name="T57" fmla="*/ 1 h 60"/>
                <a:gd name="T58" fmla="*/ 90 w 138"/>
                <a:gd name="T59" fmla="*/ 18 h 60"/>
                <a:gd name="T60" fmla="*/ 98 w 138"/>
                <a:gd name="T61" fmla="*/ 26 h 60"/>
                <a:gd name="T62" fmla="*/ 103 w 138"/>
                <a:gd name="T63" fmla="*/ 27 h 60"/>
                <a:gd name="T64" fmla="*/ 109 w 138"/>
                <a:gd name="T65" fmla="*/ 26 h 60"/>
                <a:gd name="T66" fmla="*/ 117 w 138"/>
                <a:gd name="T67" fmla="*/ 24 h 60"/>
                <a:gd name="T68" fmla="*/ 138 w 138"/>
                <a:gd name="T69" fmla="*/ 44 h 60"/>
                <a:gd name="T70" fmla="*/ 137 w 138"/>
                <a:gd name="T71" fmla="*/ 50 h 60"/>
                <a:gd name="T72" fmla="*/ 120 w 138"/>
                <a:gd name="T73" fmla="*/ 60 h 60"/>
                <a:gd name="T74" fmla="*/ 120 w 138"/>
                <a:gd name="T75" fmla="*/ 6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38" h="60">
                  <a:moveTo>
                    <a:pt x="120" y="60"/>
                  </a:moveTo>
                  <a:cubicBezTo>
                    <a:pt x="10" y="60"/>
                    <a:pt x="10" y="60"/>
                    <a:pt x="10" y="60"/>
                  </a:cubicBezTo>
                  <a:cubicBezTo>
                    <a:pt x="5" y="60"/>
                    <a:pt x="0" y="55"/>
                    <a:pt x="0" y="50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2" y="46"/>
                    <a:pt x="5" y="45"/>
                    <a:pt x="8" y="45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24" y="45"/>
                    <a:pt x="29" y="40"/>
                    <a:pt x="31" y="34"/>
                  </a:cubicBezTo>
                  <a:cubicBezTo>
                    <a:pt x="32" y="32"/>
                    <a:pt x="33" y="29"/>
                    <a:pt x="33" y="26"/>
                  </a:cubicBezTo>
                  <a:cubicBezTo>
                    <a:pt x="33" y="23"/>
                    <a:pt x="34" y="19"/>
                    <a:pt x="35" y="16"/>
                  </a:cubicBezTo>
                  <a:cubicBezTo>
                    <a:pt x="40" y="6"/>
                    <a:pt x="50" y="0"/>
                    <a:pt x="62" y="0"/>
                  </a:cubicBezTo>
                  <a:cubicBezTo>
                    <a:pt x="64" y="0"/>
                    <a:pt x="66" y="0"/>
                    <a:pt x="67" y="0"/>
                  </a:cubicBezTo>
                  <a:cubicBezTo>
                    <a:pt x="67" y="25"/>
                    <a:pt x="67" y="25"/>
                    <a:pt x="67" y="25"/>
                  </a:cubicBezTo>
                  <a:cubicBezTo>
                    <a:pt x="48" y="25"/>
                    <a:pt x="48" y="25"/>
                    <a:pt x="48" y="25"/>
                  </a:cubicBezTo>
                  <a:cubicBezTo>
                    <a:pt x="47" y="22"/>
                    <a:pt x="44" y="19"/>
                    <a:pt x="41" y="19"/>
                  </a:cubicBezTo>
                  <a:cubicBezTo>
                    <a:pt x="37" y="19"/>
                    <a:pt x="34" y="23"/>
                    <a:pt x="34" y="27"/>
                  </a:cubicBezTo>
                  <a:cubicBezTo>
                    <a:pt x="34" y="27"/>
                    <a:pt x="34" y="27"/>
                    <a:pt x="34" y="27"/>
                  </a:cubicBezTo>
                  <a:cubicBezTo>
                    <a:pt x="34" y="31"/>
                    <a:pt x="37" y="34"/>
                    <a:pt x="41" y="34"/>
                  </a:cubicBezTo>
                  <a:cubicBezTo>
                    <a:pt x="41" y="34"/>
                    <a:pt x="41" y="34"/>
                    <a:pt x="41" y="34"/>
                  </a:cubicBezTo>
                  <a:cubicBezTo>
                    <a:pt x="44" y="34"/>
                    <a:pt x="47" y="32"/>
                    <a:pt x="48" y="29"/>
                  </a:cubicBezTo>
                  <a:cubicBezTo>
                    <a:pt x="67" y="29"/>
                    <a:pt x="67" y="29"/>
                    <a:pt x="67" y="29"/>
                  </a:cubicBezTo>
                  <a:cubicBezTo>
                    <a:pt x="67" y="49"/>
                    <a:pt x="67" y="49"/>
                    <a:pt x="67" y="49"/>
                  </a:cubicBezTo>
                  <a:cubicBezTo>
                    <a:pt x="101" y="49"/>
                    <a:pt x="101" y="49"/>
                    <a:pt x="101" y="49"/>
                  </a:cubicBezTo>
                  <a:cubicBezTo>
                    <a:pt x="102" y="53"/>
                    <a:pt x="105" y="55"/>
                    <a:pt x="108" y="55"/>
                  </a:cubicBezTo>
                  <a:cubicBezTo>
                    <a:pt x="112" y="55"/>
                    <a:pt x="115" y="52"/>
                    <a:pt x="115" y="48"/>
                  </a:cubicBezTo>
                  <a:cubicBezTo>
                    <a:pt x="115" y="47"/>
                    <a:pt x="115" y="47"/>
                    <a:pt x="115" y="47"/>
                  </a:cubicBezTo>
                  <a:cubicBezTo>
                    <a:pt x="115" y="43"/>
                    <a:pt x="112" y="40"/>
                    <a:pt x="108" y="40"/>
                  </a:cubicBezTo>
                  <a:cubicBezTo>
                    <a:pt x="105" y="40"/>
                    <a:pt x="102" y="42"/>
                    <a:pt x="101" y="46"/>
                  </a:cubicBezTo>
                  <a:cubicBezTo>
                    <a:pt x="71" y="46"/>
                    <a:pt x="71" y="46"/>
                    <a:pt x="71" y="46"/>
                  </a:cubicBezTo>
                  <a:cubicBezTo>
                    <a:pt x="71" y="1"/>
                    <a:pt x="71" y="1"/>
                    <a:pt x="71" y="1"/>
                  </a:cubicBezTo>
                  <a:cubicBezTo>
                    <a:pt x="80" y="4"/>
                    <a:pt x="87" y="10"/>
                    <a:pt x="90" y="18"/>
                  </a:cubicBezTo>
                  <a:cubicBezTo>
                    <a:pt x="92" y="22"/>
                    <a:pt x="95" y="25"/>
                    <a:pt x="98" y="26"/>
                  </a:cubicBezTo>
                  <a:cubicBezTo>
                    <a:pt x="100" y="27"/>
                    <a:pt x="102" y="27"/>
                    <a:pt x="103" y="27"/>
                  </a:cubicBezTo>
                  <a:cubicBezTo>
                    <a:pt x="105" y="27"/>
                    <a:pt x="107" y="26"/>
                    <a:pt x="109" y="26"/>
                  </a:cubicBezTo>
                  <a:cubicBezTo>
                    <a:pt x="112" y="24"/>
                    <a:pt x="115" y="24"/>
                    <a:pt x="117" y="24"/>
                  </a:cubicBezTo>
                  <a:cubicBezTo>
                    <a:pt x="129" y="24"/>
                    <a:pt x="138" y="33"/>
                    <a:pt x="138" y="44"/>
                  </a:cubicBezTo>
                  <a:cubicBezTo>
                    <a:pt x="138" y="46"/>
                    <a:pt x="138" y="48"/>
                    <a:pt x="137" y="50"/>
                  </a:cubicBezTo>
                  <a:cubicBezTo>
                    <a:pt x="134" y="55"/>
                    <a:pt x="128" y="59"/>
                    <a:pt x="120" y="60"/>
                  </a:cubicBezTo>
                  <a:cubicBezTo>
                    <a:pt x="120" y="60"/>
                    <a:pt x="120" y="60"/>
                    <a:pt x="120" y="60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39" name="Freeform 445"/>
            <p:cNvSpPr>
              <a:spLocks/>
            </p:cNvSpPr>
            <p:nvPr userDrawn="1"/>
          </p:nvSpPr>
          <p:spPr bwMode="auto">
            <a:xfrm>
              <a:off x="13821481" y="2724300"/>
              <a:ext cx="12700" cy="3175"/>
            </a:xfrm>
            <a:custGeom>
              <a:avLst/>
              <a:gdLst>
                <a:gd name="T0" fmla="*/ 4 w 4"/>
                <a:gd name="T1" fmla="*/ 1 h 1"/>
                <a:gd name="T2" fmla="*/ 0 w 4"/>
                <a:gd name="T3" fmla="*/ 0 h 1"/>
                <a:gd name="T4" fmla="*/ 0 w 4"/>
                <a:gd name="T5" fmla="*/ 0 h 1"/>
                <a:gd name="T6" fmla="*/ 4 w 4"/>
                <a:gd name="T7" fmla="*/ 0 h 1"/>
                <a:gd name="T8" fmla="*/ 4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4" y="1"/>
                  </a:moveTo>
                  <a:cubicBezTo>
                    <a:pt x="3" y="0"/>
                    <a:pt x="2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1"/>
                    <a:pt x="4" y="1"/>
                    <a:pt x="4" y="1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0" name="Freeform 446"/>
            <p:cNvSpPr>
              <a:spLocks/>
            </p:cNvSpPr>
            <p:nvPr userDrawn="1"/>
          </p:nvSpPr>
          <p:spPr bwMode="auto">
            <a:xfrm>
              <a:off x="13821481" y="2724300"/>
              <a:ext cx="12700" cy="28575"/>
            </a:xfrm>
            <a:custGeom>
              <a:avLst/>
              <a:gdLst>
                <a:gd name="T0" fmla="*/ 4 w 4"/>
                <a:gd name="T1" fmla="*/ 9 h 9"/>
                <a:gd name="T2" fmla="*/ 0 w 4"/>
                <a:gd name="T3" fmla="*/ 8 h 9"/>
                <a:gd name="T4" fmla="*/ 0 w 4"/>
                <a:gd name="T5" fmla="*/ 0 h 9"/>
                <a:gd name="T6" fmla="*/ 4 w 4"/>
                <a:gd name="T7" fmla="*/ 1 h 9"/>
                <a:gd name="T8" fmla="*/ 4 w 4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9">
                  <a:moveTo>
                    <a:pt x="4" y="9"/>
                  </a:moveTo>
                  <a:cubicBezTo>
                    <a:pt x="3" y="9"/>
                    <a:pt x="2" y="8"/>
                    <a:pt x="0" y="8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0"/>
                    <a:pt x="4" y="1"/>
                  </a:cubicBezTo>
                  <a:cubicBezTo>
                    <a:pt x="4" y="9"/>
                    <a:pt x="4" y="9"/>
                    <a:pt x="4" y="9"/>
                  </a:cubicBezTo>
                </a:path>
              </a:pathLst>
            </a:custGeom>
            <a:solidFill>
              <a:srgbClr val="C0C9D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1" name="Freeform 447"/>
            <p:cNvSpPr>
              <a:spLocks/>
            </p:cNvSpPr>
            <p:nvPr userDrawn="1"/>
          </p:nvSpPr>
          <p:spPr bwMode="auto">
            <a:xfrm>
              <a:off x="13821481" y="2749700"/>
              <a:ext cx="12700" cy="20638"/>
            </a:xfrm>
            <a:custGeom>
              <a:avLst/>
              <a:gdLst>
                <a:gd name="T0" fmla="*/ 4 w 4"/>
                <a:gd name="T1" fmla="*/ 6 h 6"/>
                <a:gd name="T2" fmla="*/ 0 w 4"/>
                <a:gd name="T3" fmla="*/ 5 h 6"/>
                <a:gd name="T4" fmla="*/ 0 w 4"/>
                <a:gd name="T5" fmla="*/ 0 h 6"/>
                <a:gd name="T6" fmla="*/ 4 w 4"/>
                <a:gd name="T7" fmla="*/ 1 h 6"/>
                <a:gd name="T8" fmla="*/ 4 w 4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6">
                  <a:moveTo>
                    <a:pt x="4" y="6"/>
                  </a:moveTo>
                  <a:cubicBezTo>
                    <a:pt x="3" y="6"/>
                    <a:pt x="2" y="6"/>
                    <a:pt x="0" y="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3" y="1"/>
                    <a:pt x="4" y="1"/>
                  </a:cubicBezTo>
                  <a:cubicBezTo>
                    <a:pt x="4" y="6"/>
                    <a:pt x="4" y="6"/>
                    <a:pt x="4" y="6"/>
                  </a:cubicBezTo>
                </a:path>
              </a:pathLst>
            </a:custGeom>
            <a:solidFill>
              <a:srgbClr val="C0C9D8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2" name="Freeform 448"/>
            <p:cNvSpPr>
              <a:spLocks/>
            </p:cNvSpPr>
            <p:nvPr userDrawn="1"/>
          </p:nvSpPr>
          <p:spPr bwMode="auto">
            <a:xfrm>
              <a:off x="13821481" y="2767163"/>
              <a:ext cx="112713" cy="160338"/>
            </a:xfrm>
            <a:custGeom>
              <a:avLst/>
              <a:gdLst>
                <a:gd name="T0" fmla="*/ 34 w 34"/>
                <a:gd name="T1" fmla="*/ 49 h 49"/>
                <a:gd name="T2" fmla="*/ 0 w 34"/>
                <a:gd name="T3" fmla="*/ 49 h 49"/>
                <a:gd name="T4" fmla="*/ 0 w 34"/>
                <a:gd name="T5" fmla="*/ 29 h 49"/>
                <a:gd name="T6" fmla="*/ 0 w 34"/>
                <a:gd name="T7" fmla="*/ 29 h 49"/>
                <a:gd name="T8" fmla="*/ 0 w 34"/>
                <a:gd name="T9" fmla="*/ 25 h 49"/>
                <a:gd name="T10" fmla="*/ 0 w 34"/>
                <a:gd name="T11" fmla="*/ 25 h 49"/>
                <a:gd name="T12" fmla="*/ 0 w 34"/>
                <a:gd name="T13" fmla="*/ 0 h 49"/>
                <a:gd name="T14" fmla="*/ 4 w 34"/>
                <a:gd name="T15" fmla="*/ 1 h 49"/>
                <a:gd name="T16" fmla="*/ 4 w 34"/>
                <a:gd name="T17" fmla="*/ 46 h 49"/>
                <a:gd name="T18" fmla="*/ 34 w 34"/>
                <a:gd name="T19" fmla="*/ 46 h 49"/>
                <a:gd name="T20" fmla="*/ 34 w 34"/>
                <a:gd name="T21" fmla="*/ 47 h 49"/>
                <a:gd name="T22" fmla="*/ 34 w 34"/>
                <a:gd name="T23" fmla="*/ 4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4" h="49">
                  <a:moveTo>
                    <a:pt x="34" y="49"/>
                  </a:moveTo>
                  <a:cubicBezTo>
                    <a:pt x="0" y="49"/>
                    <a:pt x="0" y="49"/>
                    <a:pt x="0" y="4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3" y="1"/>
                    <a:pt x="4" y="1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34" y="46"/>
                    <a:pt x="34" y="46"/>
                    <a:pt x="34" y="46"/>
                  </a:cubicBezTo>
                  <a:cubicBezTo>
                    <a:pt x="34" y="46"/>
                    <a:pt x="34" y="47"/>
                    <a:pt x="34" y="47"/>
                  </a:cubicBezTo>
                  <a:cubicBezTo>
                    <a:pt x="34" y="48"/>
                    <a:pt x="34" y="49"/>
                    <a:pt x="34" y="49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3" name="Freeform 449"/>
            <p:cNvSpPr>
              <a:spLocks/>
            </p:cNvSpPr>
            <p:nvPr userDrawn="1"/>
          </p:nvSpPr>
          <p:spPr bwMode="auto">
            <a:xfrm>
              <a:off x="13934193" y="2898925"/>
              <a:ext cx="46038" cy="49213"/>
            </a:xfrm>
            <a:custGeom>
              <a:avLst/>
              <a:gdLst>
                <a:gd name="T0" fmla="*/ 7 w 14"/>
                <a:gd name="T1" fmla="*/ 15 h 15"/>
                <a:gd name="T2" fmla="*/ 0 w 14"/>
                <a:gd name="T3" fmla="*/ 9 h 15"/>
                <a:gd name="T4" fmla="*/ 0 w 14"/>
                <a:gd name="T5" fmla="*/ 8 h 15"/>
                <a:gd name="T6" fmla="*/ 0 w 14"/>
                <a:gd name="T7" fmla="*/ 6 h 15"/>
                <a:gd name="T8" fmla="*/ 7 w 14"/>
                <a:gd name="T9" fmla="*/ 0 h 15"/>
                <a:gd name="T10" fmla="*/ 14 w 14"/>
                <a:gd name="T11" fmla="*/ 7 h 15"/>
                <a:gd name="T12" fmla="*/ 14 w 14"/>
                <a:gd name="T13" fmla="*/ 8 h 15"/>
                <a:gd name="T14" fmla="*/ 7 w 14"/>
                <a:gd name="T1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4" h="15">
                  <a:moveTo>
                    <a:pt x="7" y="15"/>
                  </a:moveTo>
                  <a:cubicBezTo>
                    <a:pt x="4" y="15"/>
                    <a:pt x="1" y="13"/>
                    <a:pt x="0" y="9"/>
                  </a:cubicBezTo>
                  <a:cubicBezTo>
                    <a:pt x="0" y="9"/>
                    <a:pt x="0" y="8"/>
                    <a:pt x="0" y="8"/>
                  </a:cubicBezTo>
                  <a:cubicBezTo>
                    <a:pt x="0" y="7"/>
                    <a:pt x="0" y="6"/>
                    <a:pt x="0" y="6"/>
                  </a:cubicBezTo>
                  <a:cubicBezTo>
                    <a:pt x="1" y="2"/>
                    <a:pt x="4" y="0"/>
                    <a:pt x="7" y="0"/>
                  </a:cubicBezTo>
                  <a:cubicBezTo>
                    <a:pt x="11" y="0"/>
                    <a:pt x="14" y="3"/>
                    <a:pt x="14" y="7"/>
                  </a:cubicBezTo>
                  <a:cubicBezTo>
                    <a:pt x="14" y="8"/>
                    <a:pt x="14" y="8"/>
                    <a:pt x="14" y="8"/>
                  </a:cubicBezTo>
                  <a:cubicBezTo>
                    <a:pt x="14" y="12"/>
                    <a:pt x="11" y="15"/>
                    <a:pt x="7" y="15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4" name="Freeform 450"/>
            <p:cNvSpPr>
              <a:spLocks/>
            </p:cNvSpPr>
            <p:nvPr userDrawn="1"/>
          </p:nvSpPr>
          <p:spPr bwMode="auto">
            <a:xfrm>
              <a:off x="13757981" y="2848125"/>
              <a:ext cx="63500" cy="14288"/>
            </a:xfrm>
            <a:custGeom>
              <a:avLst/>
              <a:gdLst>
                <a:gd name="T0" fmla="*/ 19 w 19"/>
                <a:gd name="T1" fmla="*/ 4 h 4"/>
                <a:gd name="T2" fmla="*/ 0 w 19"/>
                <a:gd name="T3" fmla="*/ 4 h 4"/>
                <a:gd name="T4" fmla="*/ 0 w 19"/>
                <a:gd name="T5" fmla="*/ 2 h 4"/>
                <a:gd name="T6" fmla="*/ 0 w 19"/>
                <a:gd name="T7" fmla="*/ 0 h 4"/>
                <a:gd name="T8" fmla="*/ 19 w 19"/>
                <a:gd name="T9" fmla="*/ 0 h 4"/>
                <a:gd name="T10" fmla="*/ 19 w 19"/>
                <a:gd name="T11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4">
                  <a:moveTo>
                    <a:pt x="19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3"/>
                    <a:pt x="0" y="2"/>
                    <a:pt x="0" y="2"/>
                  </a:cubicBezTo>
                  <a:cubicBezTo>
                    <a:pt x="0" y="1"/>
                    <a:pt x="0" y="0"/>
                    <a:pt x="0" y="0"/>
                  </a:cubicBezTo>
                  <a:cubicBezTo>
                    <a:pt x="19" y="0"/>
                    <a:pt x="19" y="0"/>
                    <a:pt x="19" y="0"/>
                  </a:cubicBezTo>
                  <a:cubicBezTo>
                    <a:pt x="19" y="4"/>
                    <a:pt x="19" y="4"/>
                    <a:pt x="19" y="4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5" name="Rectangle 451"/>
            <p:cNvSpPr>
              <a:spLocks noChangeArrowheads="1"/>
            </p:cNvSpPr>
            <p:nvPr userDrawn="1"/>
          </p:nvSpPr>
          <p:spPr bwMode="auto">
            <a:xfrm>
              <a:off x="13821481" y="2848125"/>
              <a:ext cx="1588" cy="14288"/>
            </a:xfrm>
            <a:prstGeom prst="rect">
              <a:avLst/>
            </a:prstGeom>
            <a:solidFill>
              <a:srgbClr val="8791A1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6" name="Freeform 452"/>
            <p:cNvSpPr>
              <a:spLocks/>
            </p:cNvSpPr>
            <p:nvPr userDrawn="1"/>
          </p:nvSpPr>
          <p:spPr bwMode="auto">
            <a:xfrm>
              <a:off x="13711943" y="2829075"/>
              <a:ext cx="46038" cy="49213"/>
            </a:xfrm>
            <a:custGeom>
              <a:avLst/>
              <a:gdLst>
                <a:gd name="T0" fmla="*/ 7 w 14"/>
                <a:gd name="T1" fmla="*/ 15 h 15"/>
                <a:gd name="T2" fmla="*/ 7 w 14"/>
                <a:gd name="T3" fmla="*/ 15 h 15"/>
                <a:gd name="T4" fmla="*/ 0 w 14"/>
                <a:gd name="T5" fmla="*/ 8 h 15"/>
                <a:gd name="T6" fmla="*/ 0 w 14"/>
                <a:gd name="T7" fmla="*/ 8 h 15"/>
                <a:gd name="T8" fmla="*/ 7 w 14"/>
                <a:gd name="T9" fmla="*/ 0 h 15"/>
                <a:gd name="T10" fmla="*/ 14 w 14"/>
                <a:gd name="T11" fmla="*/ 6 h 15"/>
                <a:gd name="T12" fmla="*/ 14 w 14"/>
                <a:gd name="T13" fmla="*/ 8 h 15"/>
                <a:gd name="T14" fmla="*/ 14 w 14"/>
                <a:gd name="T15" fmla="*/ 10 h 15"/>
                <a:gd name="T16" fmla="*/ 7 w 14"/>
                <a:gd name="T17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" h="15">
                  <a:moveTo>
                    <a:pt x="7" y="15"/>
                  </a:moveTo>
                  <a:cubicBezTo>
                    <a:pt x="7" y="15"/>
                    <a:pt x="7" y="15"/>
                    <a:pt x="7" y="15"/>
                  </a:cubicBezTo>
                  <a:cubicBezTo>
                    <a:pt x="3" y="15"/>
                    <a:pt x="0" y="12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4"/>
                    <a:pt x="3" y="0"/>
                    <a:pt x="7" y="0"/>
                  </a:cubicBezTo>
                  <a:cubicBezTo>
                    <a:pt x="10" y="0"/>
                    <a:pt x="13" y="3"/>
                    <a:pt x="14" y="6"/>
                  </a:cubicBezTo>
                  <a:cubicBezTo>
                    <a:pt x="14" y="6"/>
                    <a:pt x="14" y="7"/>
                    <a:pt x="14" y="8"/>
                  </a:cubicBezTo>
                  <a:cubicBezTo>
                    <a:pt x="14" y="8"/>
                    <a:pt x="14" y="9"/>
                    <a:pt x="14" y="10"/>
                  </a:cubicBezTo>
                  <a:cubicBezTo>
                    <a:pt x="13" y="13"/>
                    <a:pt x="10" y="15"/>
                    <a:pt x="7" y="15"/>
                  </a:cubicBezTo>
                </a:path>
              </a:pathLst>
            </a:custGeom>
            <a:solidFill>
              <a:srgbClr val="ABB5C5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7" name="Freeform 453"/>
            <p:cNvSpPr>
              <a:spLocks/>
            </p:cNvSpPr>
            <p:nvPr userDrawn="1"/>
          </p:nvSpPr>
          <p:spPr bwMode="auto">
            <a:xfrm>
              <a:off x="13626218" y="2492525"/>
              <a:ext cx="379413" cy="101600"/>
            </a:xfrm>
            <a:custGeom>
              <a:avLst/>
              <a:gdLst>
                <a:gd name="T0" fmla="*/ 6 w 115"/>
                <a:gd name="T1" fmla="*/ 31 h 31"/>
                <a:gd name="T2" fmla="*/ 0 w 115"/>
                <a:gd name="T3" fmla="*/ 24 h 31"/>
                <a:gd name="T4" fmla="*/ 58 w 115"/>
                <a:gd name="T5" fmla="*/ 0 h 31"/>
                <a:gd name="T6" fmla="*/ 115 w 115"/>
                <a:gd name="T7" fmla="*/ 23 h 31"/>
                <a:gd name="T8" fmla="*/ 115 w 115"/>
                <a:gd name="T9" fmla="*/ 23 h 31"/>
                <a:gd name="T10" fmla="*/ 108 w 115"/>
                <a:gd name="T11" fmla="*/ 30 h 31"/>
                <a:gd name="T12" fmla="*/ 58 w 115"/>
                <a:gd name="T13" fmla="*/ 9 h 31"/>
                <a:gd name="T14" fmla="*/ 6 w 115"/>
                <a:gd name="T15" fmla="*/ 31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5" h="31">
                  <a:moveTo>
                    <a:pt x="6" y="31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16" y="8"/>
                    <a:pt x="37" y="0"/>
                    <a:pt x="58" y="0"/>
                  </a:cubicBezTo>
                  <a:cubicBezTo>
                    <a:pt x="78" y="0"/>
                    <a:pt x="99" y="8"/>
                    <a:pt x="115" y="23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08" y="30"/>
                    <a:pt x="108" y="30"/>
                    <a:pt x="108" y="30"/>
                  </a:cubicBezTo>
                  <a:cubicBezTo>
                    <a:pt x="94" y="16"/>
                    <a:pt x="76" y="9"/>
                    <a:pt x="58" y="9"/>
                  </a:cubicBezTo>
                  <a:cubicBezTo>
                    <a:pt x="39" y="9"/>
                    <a:pt x="21" y="16"/>
                    <a:pt x="6" y="31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8" name="Freeform 454"/>
            <p:cNvSpPr>
              <a:spLocks/>
            </p:cNvSpPr>
            <p:nvPr userDrawn="1"/>
          </p:nvSpPr>
          <p:spPr bwMode="auto">
            <a:xfrm>
              <a:off x="13669081" y="2556025"/>
              <a:ext cx="293688" cy="80963"/>
            </a:xfrm>
            <a:custGeom>
              <a:avLst/>
              <a:gdLst>
                <a:gd name="T0" fmla="*/ 7 w 89"/>
                <a:gd name="T1" fmla="*/ 25 h 25"/>
                <a:gd name="T2" fmla="*/ 0 w 89"/>
                <a:gd name="T3" fmla="*/ 18 h 25"/>
                <a:gd name="T4" fmla="*/ 45 w 89"/>
                <a:gd name="T5" fmla="*/ 0 h 25"/>
                <a:gd name="T6" fmla="*/ 89 w 89"/>
                <a:gd name="T7" fmla="*/ 18 h 25"/>
                <a:gd name="T8" fmla="*/ 89 w 89"/>
                <a:gd name="T9" fmla="*/ 18 h 25"/>
                <a:gd name="T10" fmla="*/ 82 w 89"/>
                <a:gd name="T11" fmla="*/ 25 h 25"/>
                <a:gd name="T12" fmla="*/ 45 w 89"/>
                <a:gd name="T13" fmla="*/ 10 h 25"/>
                <a:gd name="T14" fmla="*/ 7 w 89"/>
                <a:gd name="T15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" h="25">
                  <a:moveTo>
                    <a:pt x="7" y="25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12" y="6"/>
                    <a:pt x="29" y="0"/>
                    <a:pt x="45" y="0"/>
                  </a:cubicBezTo>
                  <a:cubicBezTo>
                    <a:pt x="61" y="0"/>
                    <a:pt x="76" y="6"/>
                    <a:pt x="89" y="18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2" y="25"/>
                    <a:pt x="82" y="25"/>
                    <a:pt x="82" y="25"/>
                  </a:cubicBezTo>
                  <a:cubicBezTo>
                    <a:pt x="72" y="15"/>
                    <a:pt x="58" y="10"/>
                    <a:pt x="45" y="10"/>
                  </a:cubicBezTo>
                  <a:cubicBezTo>
                    <a:pt x="31" y="10"/>
                    <a:pt x="17" y="15"/>
                    <a:pt x="7" y="25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49" name="Freeform 455"/>
            <p:cNvSpPr>
              <a:spLocks/>
            </p:cNvSpPr>
            <p:nvPr userDrawn="1"/>
          </p:nvSpPr>
          <p:spPr bwMode="auto">
            <a:xfrm>
              <a:off x="13715118" y="2617938"/>
              <a:ext cx="201613" cy="66675"/>
            </a:xfrm>
            <a:custGeom>
              <a:avLst/>
              <a:gdLst>
                <a:gd name="T0" fmla="*/ 7 w 61"/>
                <a:gd name="T1" fmla="*/ 20 h 20"/>
                <a:gd name="T2" fmla="*/ 0 w 61"/>
                <a:gd name="T3" fmla="*/ 13 h 20"/>
                <a:gd name="T4" fmla="*/ 0 w 61"/>
                <a:gd name="T5" fmla="*/ 13 h 20"/>
                <a:gd name="T6" fmla="*/ 31 w 61"/>
                <a:gd name="T7" fmla="*/ 0 h 20"/>
                <a:gd name="T8" fmla="*/ 61 w 61"/>
                <a:gd name="T9" fmla="*/ 13 h 20"/>
                <a:gd name="T10" fmla="*/ 54 w 61"/>
                <a:gd name="T11" fmla="*/ 20 h 20"/>
                <a:gd name="T12" fmla="*/ 31 w 61"/>
                <a:gd name="T13" fmla="*/ 10 h 20"/>
                <a:gd name="T14" fmla="*/ 7 w 61"/>
                <a:gd name="T15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0">
                  <a:moveTo>
                    <a:pt x="7" y="20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8" y="4"/>
                    <a:pt x="19" y="0"/>
                    <a:pt x="31" y="0"/>
                  </a:cubicBezTo>
                  <a:cubicBezTo>
                    <a:pt x="42" y="0"/>
                    <a:pt x="53" y="4"/>
                    <a:pt x="61" y="13"/>
                  </a:cubicBezTo>
                  <a:cubicBezTo>
                    <a:pt x="54" y="20"/>
                    <a:pt x="54" y="20"/>
                    <a:pt x="54" y="20"/>
                  </a:cubicBezTo>
                  <a:cubicBezTo>
                    <a:pt x="48" y="13"/>
                    <a:pt x="39" y="10"/>
                    <a:pt x="31" y="10"/>
                  </a:cubicBezTo>
                  <a:cubicBezTo>
                    <a:pt x="22" y="10"/>
                    <a:pt x="13" y="13"/>
                    <a:pt x="7" y="2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8259969" y="2454558"/>
            <a:ext cx="508385" cy="627785"/>
            <a:chOff x="15478831" y="4234013"/>
            <a:chExt cx="293688" cy="482600"/>
          </a:xfrm>
        </p:grpSpPr>
        <p:sp>
          <p:nvSpPr>
            <p:cNvPr id="51" name="Freeform 328"/>
            <p:cNvSpPr>
              <a:spLocks/>
            </p:cNvSpPr>
            <p:nvPr userDrawn="1"/>
          </p:nvSpPr>
          <p:spPr bwMode="auto">
            <a:xfrm>
              <a:off x="15478831" y="4234013"/>
              <a:ext cx="293688" cy="482600"/>
            </a:xfrm>
            <a:custGeom>
              <a:avLst/>
              <a:gdLst>
                <a:gd name="T0" fmla="*/ 76 w 89"/>
                <a:gd name="T1" fmla="*/ 0 h 146"/>
                <a:gd name="T2" fmla="*/ 13 w 89"/>
                <a:gd name="T3" fmla="*/ 0 h 146"/>
                <a:gd name="T4" fmla="*/ 0 w 89"/>
                <a:gd name="T5" fmla="*/ 13 h 146"/>
                <a:gd name="T6" fmla="*/ 1 w 89"/>
                <a:gd name="T7" fmla="*/ 133 h 146"/>
                <a:gd name="T8" fmla="*/ 14 w 89"/>
                <a:gd name="T9" fmla="*/ 146 h 146"/>
                <a:gd name="T10" fmla="*/ 76 w 89"/>
                <a:gd name="T11" fmla="*/ 146 h 146"/>
                <a:gd name="T12" fmla="*/ 89 w 89"/>
                <a:gd name="T13" fmla="*/ 133 h 146"/>
                <a:gd name="T14" fmla="*/ 89 w 89"/>
                <a:gd name="T15" fmla="*/ 13 h 146"/>
                <a:gd name="T16" fmla="*/ 76 w 89"/>
                <a:gd name="T17" fmla="*/ 0 h 1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9" h="146">
                  <a:moveTo>
                    <a:pt x="76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6" y="0"/>
                    <a:pt x="0" y="6"/>
                    <a:pt x="0" y="13"/>
                  </a:cubicBezTo>
                  <a:cubicBezTo>
                    <a:pt x="1" y="133"/>
                    <a:pt x="1" y="133"/>
                    <a:pt x="1" y="133"/>
                  </a:cubicBezTo>
                  <a:cubicBezTo>
                    <a:pt x="1" y="140"/>
                    <a:pt x="6" y="146"/>
                    <a:pt x="14" y="146"/>
                  </a:cubicBezTo>
                  <a:cubicBezTo>
                    <a:pt x="76" y="146"/>
                    <a:pt x="76" y="146"/>
                    <a:pt x="76" y="146"/>
                  </a:cubicBezTo>
                  <a:cubicBezTo>
                    <a:pt x="83" y="146"/>
                    <a:pt x="89" y="140"/>
                    <a:pt x="89" y="133"/>
                  </a:cubicBezTo>
                  <a:cubicBezTo>
                    <a:pt x="89" y="13"/>
                    <a:pt x="89" y="13"/>
                    <a:pt x="89" y="13"/>
                  </a:cubicBezTo>
                  <a:cubicBezTo>
                    <a:pt x="89" y="6"/>
                    <a:pt x="83" y="0"/>
                    <a:pt x="76" y="0"/>
                  </a:cubicBezTo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2" name="Oval 331"/>
            <p:cNvSpPr>
              <a:spLocks noChangeArrowheads="1"/>
            </p:cNvSpPr>
            <p:nvPr userDrawn="1"/>
          </p:nvSpPr>
          <p:spPr bwMode="auto">
            <a:xfrm>
              <a:off x="15610593" y="4664225"/>
              <a:ext cx="33338" cy="34925"/>
            </a:xfrm>
            <a:prstGeom prst="ellipse">
              <a:avLst/>
            </a:pr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3" name="Freeform 332"/>
            <p:cNvSpPr>
              <a:spLocks/>
            </p:cNvSpPr>
            <p:nvPr userDrawn="1"/>
          </p:nvSpPr>
          <p:spPr bwMode="auto">
            <a:xfrm>
              <a:off x="15521693" y="4284813"/>
              <a:ext cx="207963" cy="361950"/>
            </a:xfrm>
            <a:custGeom>
              <a:avLst/>
              <a:gdLst>
                <a:gd name="T0" fmla="*/ 131 w 131"/>
                <a:gd name="T1" fmla="*/ 228 h 228"/>
                <a:gd name="T2" fmla="*/ 2 w 131"/>
                <a:gd name="T3" fmla="*/ 228 h 228"/>
                <a:gd name="T4" fmla="*/ 0 w 131"/>
                <a:gd name="T5" fmla="*/ 2 h 228"/>
                <a:gd name="T6" fmla="*/ 131 w 131"/>
                <a:gd name="T7" fmla="*/ 0 h 228"/>
                <a:gd name="T8" fmla="*/ 131 w 131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228">
                  <a:moveTo>
                    <a:pt x="131" y="228"/>
                  </a:moveTo>
                  <a:lnTo>
                    <a:pt x="2" y="228"/>
                  </a:lnTo>
                  <a:lnTo>
                    <a:pt x="0" y="2"/>
                  </a:lnTo>
                  <a:lnTo>
                    <a:pt x="131" y="0"/>
                  </a:lnTo>
                  <a:lnTo>
                    <a:pt x="131" y="22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4" name="Freeform 333"/>
            <p:cNvSpPr>
              <a:spLocks/>
            </p:cNvSpPr>
            <p:nvPr userDrawn="1"/>
          </p:nvSpPr>
          <p:spPr bwMode="auto">
            <a:xfrm>
              <a:off x="15521693" y="4284813"/>
              <a:ext cx="207963" cy="361950"/>
            </a:xfrm>
            <a:custGeom>
              <a:avLst/>
              <a:gdLst>
                <a:gd name="T0" fmla="*/ 131 w 131"/>
                <a:gd name="T1" fmla="*/ 228 h 228"/>
                <a:gd name="T2" fmla="*/ 2 w 131"/>
                <a:gd name="T3" fmla="*/ 228 h 228"/>
                <a:gd name="T4" fmla="*/ 0 w 131"/>
                <a:gd name="T5" fmla="*/ 2 h 228"/>
                <a:gd name="T6" fmla="*/ 131 w 131"/>
                <a:gd name="T7" fmla="*/ 0 h 228"/>
                <a:gd name="T8" fmla="*/ 131 w 131"/>
                <a:gd name="T9" fmla="*/ 228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1" h="228">
                  <a:moveTo>
                    <a:pt x="131" y="228"/>
                  </a:moveTo>
                  <a:lnTo>
                    <a:pt x="2" y="228"/>
                  </a:lnTo>
                  <a:lnTo>
                    <a:pt x="0" y="2"/>
                  </a:lnTo>
                  <a:lnTo>
                    <a:pt x="131" y="0"/>
                  </a:lnTo>
                  <a:lnTo>
                    <a:pt x="131" y="22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5" name="Freeform 334"/>
            <p:cNvSpPr>
              <a:spLocks/>
            </p:cNvSpPr>
            <p:nvPr userDrawn="1"/>
          </p:nvSpPr>
          <p:spPr bwMode="auto">
            <a:xfrm>
              <a:off x="15521693" y="4284813"/>
              <a:ext cx="207963" cy="288925"/>
            </a:xfrm>
            <a:custGeom>
              <a:avLst/>
              <a:gdLst>
                <a:gd name="T0" fmla="*/ 63 w 63"/>
                <a:gd name="T1" fmla="*/ 88 h 88"/>
                <a:gd name="T2" fmla="*/ 63 w 63"/>
                <a:gd name="T3" fmla="*/ 0 h 88"/>
                <a:gd name="T4" fmla="*/ 0 w 63"/>
                <a:gd name="T5" fmla="*/ 1 h 88"/>
                <a:gd name="T6" fmla="*/ 0 w 63"/>
                <a:gd name="T7" fmla="*/ 1 h 88"/>
                <a:gd name="T8" fmla="*/ 63 w 63"/>
                <a:gd name="T9" fmla="*/ 0 h 88"/>
                <a:gd name="T10" fmla="*/ 63 w 63"/>
                <a:gd name="T11" fmla="*/ 8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88">
                  <a:moveTo>
                    <a:pt x="63" y="88"/>
                  </a:moveTo>
                  <a:cubicBezTo>
                    <a:pt x="63" y="0"/>
                    <a:pt x="63" y="0"/>
                    <a:pt x="63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88"/>
                    <a:pt x="63" y="88"/>
                    <a:pt x="63" y="88"/>
                  </a:cubicBezTo>
                </a:path>
              </a:pathLst>
            </a:custGeom>
            <a:solidFill>
              <a:srgbClr val="C6812A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6" name="Freeform 335"/>
            <p:cNvSpPr>
              <a:spLocks/>
            </p:cNvSpPr>
            <p:nvPr userDrawn="1"/>
          </p:nvSpPr>
          <p:spPr bwMode="auto">
            <a:xfrm>
              <a:off x="15521693" y="4284813"/>
              <a:ext cx="207963" cy="361950"/>
            </a:xfrm>
            <a:custGeom>
              <a:avLst/>
              <a:gdLst>
                <a:gd name="T0" fmla="*/ 63 w 63"/>
                <a:gd name="T1" fmla="*/ 110 h 110"/>
                <a:gd name="T2" fmla="*/ 0 w 63"/>
                <a:gd name="T3" fmla="*/ 1 h 110"/>
                <a:gd name="T4" fmla="*/ 63 w 63"/>
                <a:gd name="T5" fmla="*/ 0 h 110"/>
                <a:gd name="T6" fmla="*/ 63 w 63"/>
                <a:gd name="T7" fmla="*/ 88 h 110"/>
                <a:gd name="T8" fmla="*/ 63 w 63"/>
                <a:gd name="T9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110">
                  <a:moveTo>
                    <a:pt x="63" y="110"/>
                  </a:moveTo>
                  <a:cubicBezTo>
                    <a:pt x="63" y="110"/>
                    <a:pt x="3" y="2"/>
                    <a:pt x="0" y="1"/>
                  </a:cubicBezTo>
                  <a:cubicBezTo>
                    <a:pt x="63" y="0"/>
                    <a:pt x="63" y="0"/>
                    <a:pt x="63" y="0"/>
                  </a:cubicBezTo>
                  <a:cubicBezTo>
                    <a:pt x="63" y="88"/>
                    <a:pt x="63" y="88"/>
                    <a:pt x="63" y="88"/>
                  </a:cubicBezTo>
                  <a:cubicBezTo>
                    <a:pt x="63" y="110"/>
                    <a:pt x="63" y="110"/>
                    <a:pt x="63" y="110"/>
                  </a:cubicBezTo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7" name="Freeform 336"/>
            <p:cNvSpPr>
              <a:spLocks/>
            </p:cNvSpPr>
            <p:nvPr userDrawn="1"/>
          </p:nvSpPr>
          <p:spPr bwMode="auto">
            <a:xfrm>
              <a:off x="15586781" y="4370538"/>
              <a:ext cx="103188" cy="223838"/>
            </a:xfrm>
            <a:custGeom>
              <a:avLst/>
              <a:gdLst>
                <a:gd name="T0" fmla="*/ 0 w 65"/>
                <a:gd name="T1" fmla="*/ 141 h 141"/>
                <a:gd name="T2" fmla="*/ 15 w 65"/>
                <a:gd name="T3" fmla="*/ 99 h 141"/>
                <a:gd name="T4" fmla="*/ 46 w 65"/>
                <a:gd name="T5" fmla="*/ 118 h 141"/>
                <a:gd name="T6" fmla="*/ 65 w 65"/>
                <a:gd name="T7" fmla="*/ 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141">
                  <a:moveTo>
                    <a:pt x="0" y="141"/>
                  </a:moveTo>
                  <a:lnTo>
                    <a:pt x="15" y="99"/>
                  </a:lnTo>
                  <a:lnTo>
                    <a:pt x="46" y="118"/>
                  </a:lnTo>
                  <a:lnTo>
                    <a:pt x="65" y="0"/>
                  </a:lnTo>
                </a:path>
              </a:pathLst>
            </a:custGeom>
            <a:noFill/>
            <a:ln w="19050" cap="rnd">
              <a:solidFill>
                <a:schemeClr val="accent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58" name="Freeform 337"/>
            <p:cNvSpPr>
              <a:spLocks/>
            </p:cNvSpPr>
            <p:nvPr userDrawn="1"/>
          </p:nvSpPr>
          <p:spPr bwMode="auto">
            <a:xfrm>
              <a:off x="15561381" y="4567388"/>
              <a:ext cx="49213" cy="49213"/>
            </a:xfrm>
            <a:custGeom>
              <a:avLst/>
              <a:gdLst>
                <a:gd name="T0" fmla="*/ 14 w 15"/>
                <a:gd name="T1" fmla="*/ 10 h 15"/>
                <a:gd name="T2" fmla="*/ 5 w 15"/>
                <a:gd name="T3" fmla="*/ 14 h 15"/>
                <a:gd name="T4" fmla="*/ 1 w 15"/>
                <a:gd name="T5" fmla="*/ 6 h 15"/>
                <a:gd name="T6" fmla="*/ 10 w 15"/>
                <a:gd name="T7" fmla="*/ 2 h 15"/>
                <a:gd name="T8" fmla="*/ 14 w 15"/>
                <a:gd name="T9" fmla="*/ 1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" h="15">
                  <a:moveTo>
                    <a:pt x="14" y="10"/>
                  </a:moveTo>
                  <a:cubicBezTo>
                    <a:pt x="13" y="13"/>
                    <a:pt x="9" y="15"/>
                    <a:pt x="5" y="14"/>
                  </a:cubicBezTo>
                  <a:cubicBezTo>
                    <a:pt x="2" y="13"/>
                    <a:pt x="0" y="9"/>
                    <a:pt x="1" y="6"/>
                  </a:cubicBezTo>
                  <a:cubicBezTo>
                    <a:pt x="3" y="2"/>
                    <a:pt x="6" y="0"/>
                    <a:pt x="10" y="2"/>
                  </a:cubicBezTo>
                  <a:cubicBezTo>
                    <a:pt x="13" y="3"/>
                    <a:pt x="15" y="7"/>
                    <a:pt x="14" y="1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</p:grpSp>
      <p:grpSp>
        <p:nvGrpSpPr>
          <p:cNvPr id="59" name="Group 58"/>
          <p:cNvGrpSpPr>
            <a:grpSpLocks noChangeAspect="1"/>
          </p:cNvGrpSpPr>
          <p:nvPr/>
        </p:nvGrpSpPr>
        <p:grpSpPr>
          <a:xfrm>
            <a:off x="4138019" y="2286107"/>
            <a:ext cx="860175" cy="641436"/>
            <a:chOff x="14913681" y="3775225"/>
            <a:chExt cx="792163" cy="595313"/>
          </a:xfrm>
        </p:grpSpPr>
        <p:sp>
          <p:nvSpPr>
            <p:cNvPr id="60" name="Freeform 35"/>
            <p:cNvSpPr>
              <a:spLocks/>
            </p:cNvSpPr>
            <p:nvPr userDrawn="1"/>
          </p:nvSpPr>
          <p:spPr bwMode="auto">
            <a:xfrm>
              <a:off x="14913681" y="398318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21 w 27"/>
                <a:gd name="T5" fmla="*/ 23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21" y="23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  <a:close/>
                </a:path>
              </a:pathLst>
            </a:custGeom>
            <a:solidFill>
              <a:srgbClr val="428EC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1" name="Freeform 36"/>
            <p:cNvSpPr>
              <a:spLocks/>
            </p:cNvSpPr>
            <p:nvPr userDrawn="1"/>
          </p:nvSpPr>
          <p:spPr bwMode="auto">
            <a:xfrm>
              <a:off x="14913681" y="3983188"/>
              <a:ext cx="42863" cy="69850"/>
            </a:xfrm>
            <a:custGeom>
              <a:avLst/>
              <a:gdLst>
                <a:gd name="T0" fmla="*/ 4 w 27"/>
                <a:gd name="T1" fmla="*/ 44 h 44"/>
                <a:gd name="T2" fmla="*/ 0 w 27"/>
                <a:gd name="T3" fmla="*/ 40 h 44"/>
                <a:gd name="T4" fmla="*/ 21 w 27"/>
                <a:gd name="T5" fmla="*/ 23 h 44"/>
                <a:gd name="T6" fmla="*/ 0 w 27"/>
                <a:gd name="T7" fmla="*/ 5 h 44"/>
                <a:gd name="T8" fmla="*/ 4 w 27"/>
                <a:gd name="T9" fmla="*/ 0 h 44"/>
                <a:gd name="T10" fmla="*/ 27 w 27"/>
                <a:gd name="T11" fmla="*/ 23 h 44"/>
                <a:gd name="T12" fmla="*/ 4 w 27"/>
                <a:gd name="T13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7" h="44">
                  <a:moveTo>
                    <a:pt x="4" y="44"/>
                  </a:moveTo>
                  <a:lnTo>
                    <a:pt x="0" y="40"/>
                  </a:lnTo>
                  <a:lnTo>
                    <a:pt x="21" y="23"/>
                  </a:lnTo>
                  <a:lnTo>
                    <a:pt x="0" y="5"/>
                  </a:lnTo>
                  <a:lnTo>
                    <a:pt x="4" y="0"/>
                  </a:lnTo>
                  <a:lnTo>
                    <a:pt x="27" y="23"/>
                  </a:lnTo>
                  <a:lnTo>
                    <a:pt x="4" y="44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2" name="Freeform 303"/>
            <p:cNvSpPr>
              <a:spLocks/>
            </p:cNvSpPr>
            <p:nvPr userDrawn="1"/>
          </p:nvSpPr>
          <p:spPr bwMode="auto">
            <a:xfrm>
              <a:off x="14913681" y="3775225"/>
              <a:ext cx="792163" cy="571500"/>
            </a:xfrm>
            <a:custGeom>
              <a:avLst/>
              <a:gdLst>
                <a:gd name="T0" fmla="*/ 1 w 240"/>
                <a:gd name="T1" fmla="*/ 163 h 173"/>
                <a:gd name="T2" fmla="*/ 0 w 240"/>
                <a:gd name="T3" fmla="*/ 10 h 173"/>
                <a:gd name="T4" fmla="*/ 10 w 240"/>
                <a:gd name="T5" fmla="*/ 1 h 173"/>
                <a:gd name="T6" fmla="*/ 230 w 240"/>
                <a:gd name="T7" fmla="*/ 0 h 173"/>
                <a:gd name="T8" fmla="*/ 239 w 240"/>
                <a:gd name="T9" fmla="*/ 10 h 173"/>
                <a:gd name="T10" fmla="*/ 240 w 240"/>
                <a:gd name="T11" fmla="*/ 163 h 173"/>
                <a:gd name="T12" fmla="*/ 230 w 240"/>
                <a:gd name="T13" fmla="*/ 172 h 173"/>
                <a:gd name="T14" fmla="*/ 10 w 240"/>
                <a:gd name="T15" fmla="*/ 173 h 173"/>
                <a:gd name="T16" fmla="*/ 1 w 240"/>
                <a:gd name="T17" fmla="*/ 16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40" h="173">
                  <a:moveTo>
                    <a:pt x="1" y="163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5"/>
                    <a:pt x="4" y="1"/>
                    <a:pt x="10" y="1"/>
                  </a:cubicBezTo>
                  <a:cubicBezTo>
                    <a:pt x="230" y="0"/>
                    <a:pt x="230" y="0"/>
                    <a:pt x="230" y="0"/>
                  </a:cubicBezTo>
                  <a:cubicBezTo>
                    <a:pt x="235" y="0"/>
                    <a:pt x="239" y="4"/>
                    <a:pt x="239" y="10"/>
                  </a:cubicBezTo>
                  <a:cubicBezTo>
                    <a:pt x="240" y="163"/>
                    <a:pt x="240" y="163"/>
                    <a:pt x="240" y="163"/>
                  </a:cubicBezTo>
                  <a:cubicBezTo>
                    <a:pt x="240" y="168"/>
                    <a:pt x="235" y="172"/>
                    <a:pt x="230" y="172"/>
                  </a:cubicBezTo>
                  <a:cubicBezTo>
                    <a:pt x="10" y="173"/>
                    <a:pt x="10" y="173"/>
                    <a:pt x="10" y="173"/>
                  </a:cubicBezTo>
                  <a:cubicBezTo>
                    <a:pt x="5" y="173"/>
                    <a:pt x="1" y="168"/>
                    <a:pt x="1" y="163"/>
                  </a:cubicBezTo>
                </a:path>
              </a:pathLst>
            </a:custGeom>
            <a:solidFill>
              <a:schemeClr val="bg2">
                <a:lumMod val="9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3" name="Freeform 304"/>
            <p:cNvSpPr>
              <a:spLocks/>
            </p:cNvSpPr>
            <p:nvPr userDrawn="1"/>
          </p:nvSpPr>
          <p:spPr bwMode="auto">
            <a:xfrm>
              <a:off x="14993056" y="3795863"/>
              <a:ext cx="696913" cy="531813"/>
            </a:xfrm>
            <a:custGeom>
              <a:avLst/>
              <a:gdLst>
                <a:gd name="T0" fmla="*/ 0 w 439"/>
                <a:gd name="T1" fmla="*/ 335 h 335"/>
                <a:gd name="T2" fmla="*/ 0 w 439"/>
                <a:gd name="T3" fmla="*/ 0 h 335"/>
                <a:gd name="T4" fmla="*/ 439 w 439"/>
                <a:gd name="T5" fmla="*/ 0 h 335"/>
                <a:gd name="T6" fmla="*/ 439 w 439"/>
                <a:gd name="T7" fmla="*/ 266 h 335"/>
                <a:gd name="T8" fmla="*/ 428 w 439"/>
                <a:gd name="T9" fmla="*/ 266 h 335"/>
                <a:gd name="T10" fmla="*/ 428 w 439"/>
                <a:gd name="T11" fmla="*/ 181 h 335"/>
                <a:gd name="T12" fmla="*/ 428 w 439"/>
                <a:gd name="T13" fmla="*/ 8 h 335"/>
                <a:gd name="T14" fmla="*/ 428 w 439"/>
                <a:gd name="T15" fmla="*/ 8 h 335"/>
                <a:gd name="T16" fmla="*/ 428 w 439"/>
                <a:gd name="T17" fmla="*/ 8 h 335"/>
                <a:gd name="T18" fmla="*/ 102 w 439"/>
                <a:gd name="T19" fmla="*/ 8 h 335"/>
                <a:gd name="T20" fmla="*/ 11 w 439"/>
                <a:gd name="T21" fmla="*/ 8 h 335"/>
                <a:gd name="T22" fmla="*/ 13 w 439"/>
                <a:gd name="T23" fmla="*/ 8 h 335"/>
                <a:gd name="T24" fmla="*/ 11 w 439"/>
                <a:gd name="T25" fmla="*/ 8 h 335"/>
                <a:gd name="T26" fmla="*/ 11 w 439"/>
                <a:gd name="T27" fmla="*/ 326 h 335"/>
                <a:gd name="T28" fmla="*/ 295 w 439"/>
                <a:gd name="T29" fmla="*/ 326 h 335"/>
                <a:gd name="T30" fmla="*/ 295 w 439"/>
                <a:gd name="T31" fmla="*/ 335 h 335"/>
                <a:gd name="T32" fmla="*/ 0 w 439"/>
                <a:gd name="T33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" h="335">
                  <a:moveTo>
                    <a:pt x="0" y="335"/>
                  </a:moveTo>
                  <a:lnTo>
                    <a:pt x="0" y="0"/>
                  </a:lnTo>
                  <a:lnTo>
                    <a:pt x="439" y="0"/>
                  </a:lnTo>
                  <a:lnTo>
                    <a:pt x="439" y="266"/>
                  </a:lnTo>
                  <a:lnTo>
                    <a:pt x="428" y="266"/>
                  </a:lnTo>
                  <a:lnTo>
                    <a:pt x="428" y="181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102" y="8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326"/>
                  </a:lnTo>
                  <a:lnTo>
                    <a:pt x="295" y="326"/>
                  </a:lnTo>
                  <a:lnTo>
                    <a:pt x="295" y="335"/>
                  </a:lnTo>
                  <a:lnTo>
                    <a:pt x="0" y="335"/>
                  </a:lnTo>
                  <a:close/>
                </a:path>
              </a:pathLst>
            </a:custGeom>
            <a:solidFill>
              <a:srgbClr val="E7BA20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4" name="Freeform 305"/>
            <p:cNvSpPr>
              <a:spLocks/>
            </p:cNvSpPr>
            <p:nvPr userDrawn="1"/>
          </p:nvSpPr>
          <p:spPr bwMode="auto">
            <a:xfrm>
              <a:off x="14993056" y="3795863"/>
              <a:ext cx="696913" cy="531813"/>
            </a:xfrm>
            <a:custGeom>
              <a:avLst/>
              <a:gdLst>
                <a:gd name="T0" fmla="*/ 0 w 439"/>
                <a:gd name="T1" fmla="*/ 335 h 335"/>
                <a:gd name="T2" fmla="*/ 0 w 439"/>
                <a:gd name="T3" fmla="*/ 0 h 335"/>
                <a:gd name="T4" fmla="*/ 439 w 439"/>
                <a:gd name="T5" fmla="*/ 0 h 335"/>
                <a:gd name="T6" fmla="*/ 439 w 439"/>
                <a:gd name="T7" fmla="*/ 266 h 335"/>
                <a:gd name="T8" fmla="*/ 428 w 439"/>
                <a:gd name="T9" fmla="*/ 266 h 335"/>
                <a:gd name="T10" fmla="*/ 428 w 439"/>
                <a:gd name="T11" fmla="*/ 181 h 335"/>
                <a:gd name="T12" fmla="*/ 428 w 439"/>
                <a:gd name="T13" fmla="*/ 8 h 335"/>
                <a:gd name="T14" fmla="*/ 428 w 439"/>
                <a:gd name="T15" fmla="*/ 8 h 335"/>
                <a:gd name="T16" fmla="*/ 428 w 439"/>
                <a:gd name="T17" fmla="*/ 8 h 335"/>
                <a:gd name="T18" fmla="*/ 102 w 439"/>
                <a:gd name="T19" fmla="*/ 8 h 335"/>
                <a:gd name="T20" fmla="*/ 11 w 439"/>
                <a:gd name="T21" fmla="*/ 8 h 335"/>
                <a:gd name="T22" fmla="*/ 13 w 439"/>
                <a:gd name="T23" fmla="*/ 8 h 335"/>
                <a:gd name="T24" fmla="*/ 11 w 439"/>
                <a:gd name="T25" fmla="*/ 8 h 335"/>
                <a:gd name="T26" fmla="*/ 11 w 439"/>
                <a:gd name="T27" fmla="*/ 326 h 335"/>
                <a:gd name="T28" fmla="*/ 295 w 439"/>
                <a:gd name="T29" fmla="*/ 326 h 335"/>
                <a:gd name="T30" fmla="*/ 295 w 439"/>
                <a:gd name="T31" fmla="*/ 335 h 335"/>
                <a:gd name="T32" fmla="*/ 0 w 439"/>
                <a:gd name="T33" fmla="*/ 335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39" h="335">
                  <a:moveTo>
                    <a:pt x="0" y="335"/>
                  </a:moveTo>
                  <a:lnTo>
                    <a:pt x="0" y="0"/>
                  </a:lnTo>
                  <a:lnTo>
                    <a:pt x="439" y="0"/>
                  </a:lnTo>
                  <a:lnTo>
                    <a:pt x="439" y="266"/>
                  </a:lnTo>
                  <a:lnTo>
                    <a:pt x="428" y="266"/>
                  </a:lnTo>
                  <a:lnTo>
                    <a:pt x="428" y="181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428" y="8"/>
                  </a:lnTo>
                  <a:lnTo>
                    <a:pt x="102" y="8"/>
                  </a:lnTo>
                  <a:lnTo>
                    <a:pt x="11" y="8"/>
                  </a:lnTo>
                  <a:lnTo>
                    <a:pt x="13" y="8"/>
                  </a:lnTo>
                  <a:lnTo>
                    <a:pt x="11" y="8"/>
                  </a:lnTo>
                  <a:lnTo>
                    <a:pt x="11" y="326"/>
                  </a:lnTo>
                  <a:lnTo>
                    <a:pt x="295" y="326"/>
                  </a:lnTo>
                  <a:lnTo>
                    <a:pt x="295" y="335"/>
                  </a:lnTo>
                  <a:lnTo>
                    <a:pt x="0" y="335"/>
                  </a:lnTo>
                </a:path>
              </a:pathLst>
            </a:cu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5" name="Rectangle 306"/>
            <p:cNvSpPr>
              <a:spLocks noChangeArrowheads="1"/>
            </p:cNvSpPr>
            <p:nvPr userDrawn="1"/>
          </p:nvSpPr>
          <p:spPr bwMode="auto">
            <a:xfrm>
              <a:off x="15010518" y="3808563"/>
              <a:ext cx="661988" cy="5048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6" name="Rectangle 307"/>
            <p:cNvSpPr>
              <a:spLocks noChangeArrowheads="1"/>
            </p:cNvSpPr>
            <p:nvPr userDrawn="1"/>
          </p:nvSpPr>
          <p:spPr bwMode="auto">
            <a:xfrm>
              <a:off x="15010518" y="3808563"/>
              <a:ext cx="661988" cy="504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7" name="Oval 308"/>
            <p:cNvSpPr>
              <a:spLocks noChangeArrowheads="1"/>
            </p:cNvSpPr>
            <p:nvPr userDrawn="1"/>
          </p:nvSpPr>
          <p:spPr bwMode="auto">
            <a:xfrm>
              <a:off x="14927968" y="4033988"/>
              <a:ext cx="61913" cy="61913"/>
            </a:xfrm>
            <a:prstGeom prst="ellipse">
              <a:avLst/>
            </a:prstGeom>
            <a:solidFill>
              <a:schemeClr val="bg1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8" name="Freeform 309"/>
            <p:cNvSpPr>
              <a:spLocks noEditPoints="1"/>
            </p:cNvSpPr>
            <p:nvPr userDrawn="1"/>
          </p:nvSpPr>
          <p:spPr bwMode="auto">
            <a:xfrm>
              <a:off x="15010518" y="3808563"/>
              <a:ext cx="661988" cy="274638"/>
            </a:xfrm>
            <a:custGeom>
              <a:avLst/>
              <a:gdLst>
                <a:gd name="T0" fmla="*/ 2 w 417"/>
                <a:gd name="T1" fmla="*/ 0 h 173"/>
                <a:gd name="T2" fmla="*/ 0 w 417"/>
                <a:gd name="T3" fmla="*/ 0 h 173"/>
                <a:gd name="T4" fmla="*/ 91 w 417"/>
                <a:gd name="T5" fmla="*/ 0 h 173"/>
                <a:gd name="T6" fmla="*/ 2 w 417"/>
                <a:gd name="T7" fmla="*/ 0 h 173"/>
                <a:gd name="T8" fmla="*/ 417 w 417"/>
                <a:gd name="T9" fmla="*/ 173 h 173"/>
                <a:gd name="T10" fmla="*/ 417 w 417"/>
                <a:gd name="T11" fmla="*/ 0 h 173"/>
                <a:gd name="T12" fmla="*/ 417 w 417"/>
                <a:gd name="T13" fmla="*/ 0 h 173"/>
                <a:gd name="T14" fmla="*/ 417 w 417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7" h="173">
                  <a:moveTo>
                    <a:pt x="2" y="0"/>
                  </a:moveTo>
                  <a:lnTo>
                    <a:pt x="0" y="0"/>
                  </a:lnTo>
                  <a:lnTo>
                    <a:pt x="91" y="0"/>
                  </a:lnTo>
                  <a:lnTo>
                    <a:pt x="2" y="0"/>
                  </a:lnTo>
                  <a:close/>
                  <a:moveTo>
                    <a:pt x="417" y="173"/>
                  </a:moveTo>
                  <a:lnTo>
                    <a:pt x="417" y="0"/>
                  </a:lnTo>
                  <a:lnTo>
                    <a:pt x="417" y="0"/>
                  </a:lnTo>
                  <a:lnTo>
                    <a:pt x="417" y="173"/>
                  </a:lnTo>
                  <a:close/>
                </a:path>
              </a:pathLst>
            </a:custGeom>
            <a:solidFill>
              <a:srgbClr val="C8A82D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69" name="Freeform 310"/>
            <p:cNvSpPr>
              <a:spLocks noEditPoints="1"/>
            </p:cNvSpPr>
            <p:nvPr userDrawn="1"/>
          </p:nvSpPr>
          <p:spPr bwMode="auto">
            <a:xfrm>
              <a:off x="15010518" y="3808563"/>
              <a:ext cx="661988" cy="274638"/>
            </a:xfrm>
            <a:custGeom>
              <a:avLst/>
              <a:gdLst>
                <a:gd name="T0" fmla="*/ 2 w 417"/>
                <a:gd name="T1" fmla="*/ 0 h 173"/>
                <a:gd name="T2" fmla="*/ 0 w 417"/>
                <a:gd name="T3" fmla="*/ 0 h 173"/>
                <a:gd name="T4" fmla="*/ 91 w 417"/>
                <a:gd name="T5" fmla="*/ 0 h 173"/>
                <a:gd name="T6" fmla="*/ 2 w 417"/>
                <a:gd name="T7" fmla="*/ 0 h 173"/>
                <a:gd name="T8" fmla="*/ 417 w 417"/>
                <a:gd name="T9" fmla="*/ 173 h 173"/>
                <a:gd name="T10" fmla="*/ 417 w 417"/>
                <a:gd name="T11" fmla="*/ 0 h 173"/>
                <a:gd name="T12" fmla="*/ 417 w 417"/>
                <a:gd name="T13" fmla="*/ 0 h 173"/>
                <a:gd name="T14" fmla="*/ 417 w 417"/>
                <a:gd name="T15" fmla="*/ 173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17" h="173">
                  <a:moveTo>
                    <a:pt x="2" y="0"/>
                  </a:moveTo>
                  <a:lnTo>
                    <a:pt x="0" y="0"/>
                  </a:lnTo>
                  <a:lnTo>
                    <a:pt x="91" y="0"/>
                  </a:lnTo>
                  <a:lnTo>
                    <a:pt x="2" y="0"/>
                  </a:lnTo>
                  <a:moveTo>
                    <a:pt x="417" y="173"/>
                  </a:moveTo>
                  <a:lnTo>
                    <a:pt x="417" y="0"/>
                  </a:lnTo>
                  <a:lnTo>
                    <a:pt x="417" y="0"/>
                  </a:lnTo>
                  <a:lnTo>
                    <a:pt x="417" y="173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0" name="Freeform 311"/>
            <p:cNvSpPr>
              <a:spLocks/>
            </p:cNvSpPr>
            <p:nvPr userDrawn="1"/>
          </p:nvSpPr>
          <p:spPr bwMode="auto">
            <a:xfrm>
              <a:off x="15013693" y="3808563"/>
              <a:ext cx="658813" cy="504825"/>
            </a:xfrm>
            <a:custGeom>
              <a:avLst/>
              <a:gdLst>
                <a:gd name="T0" fmla="*/ 334 w 415"/>
                <a:gd name="T1" fmla="*/ 258 h 258"/>
                <a:gd name="T2" fmla="*/ 0 w 415"/>
                <a:gd name="T3" fmla="*/ 0 h 258"/>
                <a:gd name="T4" fmla="*/ 89 w 415"/>
                <a:gd name="T5" fmla="*/ 0 h 258"/>
                <a:gd name="T6" fmla="*/ 415 w 415"/>
                <a:gd name="T7" fmla="*/ 0 h 258"/>
                <a:gd name="T8" fmla="*/ 415 w 415"/>
                <a:gd name="T9" fmla="*/ 173 h 258"/>
                <a:gd name="T10" fmla="*/ 415 w 415"/>
                <a:gd name="T11" fmla="*/ 258 h 258"/>
                <a:gd name="T12" fmla="*/ 334 w 415"/>
                <a:gd name="T13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5" h="258">
                  <a:moveTo>
                    <a:pt x="334" y="258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15" y="0"/>
                  </a:lnTo>
                  <a:lnTo>
                    <a:pt x="415" y="173"/>
                  </a:lnTo>
                  <a:lnTo>
                    <a:pt x="415" y="258"/>
                  </a:lnTo>
                  <a:lnTo>
                    <a:pt x="334" y="258"/>
                  </a:lnTo>
                  <a:close/>
                </a:path>
              </a:pathLst>
            </a:custGeom>
            <a:solidFill>
              <a:srgbClr val="DCE2EC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1" name="Freeform 312"/>
            <p:cNvSpPr>
              <a:spLocks/>
            </p:cNvSpPr>
            <p:nvPr userDrawn="1"/>
          </p:nvSpPr>
          <p:spPr bwMode="auto">
            <a:xfrm>
              <a:off x="15013693" y="3808563"/>
              <a:ext cx="658813" cy="409575"/>
            </a:xfrm>
            <a:custGeom>
              <a:avLst/>
              <a:gdLst>
                <a:gd name="T0" fmla="*/ 334 w 415"/>
                <a:gd name="T1" fmla="*/ 258 h 258"/>
                <a:gd name="T2" fmla="*/ 0 w 415"/>
                <a:gd name="T3" fmla="*/ 0 h 258"/>
                <a:gd name="T4" fmla="*/ 89 w 415"/>
                <a:gd name="T5" fmla="*/ 0 h 258"/>
                <a:gd name="T6" fmla="*/ 415 w 415"/>
                <a:gd name="T7" fmla="*/ 0 h 258"/>
                <a:gd name="T8" fmla="*/ 415 w 415"/>
                <a:gd name="T9" fmla="*/ 173 h 258"/>
                <a:gd name="T10" fmla="*/ 415 w 415"/>
                <a:gd name="T11" fmla="*/ 258 h 258"/>
                <a:gd name="T12" fmla="*/ 334 w 415"/>
                <a:gd name="T13" fmla="*/ 258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5" h="258">
                  <a:moveTo>
                    <a:pt x="334" y="258"/>
                  </a:moveTo>
                  <a:lnTo>
                    <a:pt x="0" y="0"/>
                  </a:lnTo>
                  <a:lnTo>
                    <a:pt x="89" y="0"/>
                  </a:lnTo>
                  <a:lnTo>
                    <a:pt x="415" y="0"/>
                  </a:lnTo>
                  <a:lnTo>
                    <a:pt x="415" y="173"/>
                  </a:lnTo>
                  <a:lnTo>
                    <a:pt x="415" y="258"/>
                  </a:lnTo>
                  <a:lnTo>
                    <a:pt x="334" y="258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2" name="Freeform 313"/>
            <p:cNvSpPr>
              <a:spLocks/>
            </p:cNvSpPr>
            <p:nvPr userDrawn="1"/>
          </p:nvSpPr>
          <p:spPr bwMode="auto">
            <a:xfrm>
              <a:off x="15359768" y="3884763"/>
              <a:ext cx="161925" cy="290513"/>
            </a:xfrm>
            <a:custGeom>
              <a:avLst/>
              <a:gdLst>
                <a:gd name="T0" fmla="*/ 0 w 49"/>
                <a:gd name="T1" fmla="*/ 0 h 88"/>
                <a:gd name="T2" fmla="*/ 49 w 49"/>
                <a:gd name="T3" fmla="*/ 53 h 88"/>
                <a:gd name="T4" fmla="*/ 36 w 49"/>
                <a:gd name="T5" fmla="*/ 88 h 88"/>
                <a:gd name="T6" fmla="*/ 0 w 49"/>
                <a:gd name="T7" fmla="*/ 51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88">
                  <a:moveTo>
                    <a:pt x="0" y="0"/>
                  </a:moveTo>
                  <a:cubicBezTo>
                    <a:pt x="27" y="2"/>
                    <a:pt x="49" y="25"/>
                    <a:pt x="49" y="53"/>
                  </a:cubicBezTo>
                  <a:cubicBezTo>
                    <a:pt x="49" y="66"/>
                    <a:pt x="44" y="79"/>
                    <a:pt x="36" y="88"/>
                  </a:cubicBezTo>
                  <a:cubicBezTo>
                    <a:pt x="0" y="51"/>
                    <a:pt x="0" y="51"/>
                    <a:pt x="0" y="5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3" name="Freeform 314"/>
            <p:cNvSpPr>
              <a:spLocks/>
            </p:cNvSpPr>
            <p:nvPr userDrawn="1"/>
          </p:nvSpPr>
          <p:spPr bwMode="auto">
            <a:xfrm>
              <a:off x="15170856" y="3884763"/>
              <a:ext cx="290513" cy="349250"/>
            </a:xfrm>
            <a:custGeom>
              <a:avLst/>
              <a:gdLst>
                <a:gd name="T0" fmla="*/ 49 w 88"/>
                <a:gd name="T1" fmla="*/ 0 h 106"/>
                <a:gd name="T2" fmla="*/ 49 w 88"/>
                <a:gd name="T3" fmla="*/ 55 h 106"/>
                <a:gd name="T4" fmla="*/ 88 w 88"/>
                <a:gd name="T5" fmla="*/ 93 h 106"/>
                <a:gd name="T6" fmla="*/ 53 w 88"/>
                <a:gd name="T7" fmla="*/ 106 h 106"/>
                <a:gd name="T8" fmla="*/ 0 w 88"/>
                <a:gd name="T9" fmla="*/ 53 h 106"/>
                <a:gd name="T10" fmla="*/ 49 w 88"/>
                <a:gd name="T11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8" h="106">
                  <a:moveTo>
                    <a:pt x="49" y="0"/>
                  </a:moveTo>
                  <a:cubicBezTo>
                    <a:pt x="49" y="55"/>
                    <a:pt x="49" y="55"/>
                    <a:pt x="49" y="55"/>
                  </a:cubicBezTo>
                  <a:cubicBezTo>
                    <a:pt x="88" y="93"/>
                    <a:pt x="88" y="93"/>
                    <a:pt x="88" y="93"/>
                  </a:cubicBezTo>
                  <a:cubicBezTo>
                    <a:pt x="78" y="101"/>
                    <a:pt x="66" y="106"/>
                    <a:pt x="53" y="106"/>
                  </a:cubicBezTo>
                  <a:cubicBezTo>
                    <a:pt x="23" y="106"/>
                    <a:pt x="0" y="82"/>
                    <a:pt x="0" y="53"/>
                  </a:cubicBezTo>
                  <a:cubicBezTo>
                    <a:pt x="0" y="25"/>
                    <a:pt x="21" y="2"/>
                    <a:pt x="49" y="0"/>
                  </a:cubicBezTo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4" name="Rectangle 318"/>
            <p:cNvSpPr>
              <a:spLocks noChangeArrowheads="1"/>
            </p:cNvSpPr>
            <p:nvPr userDrawn="1"/>
          </p:nvSpPr>
          <p:spPr bwMode="auto">
            <a:xfrm>
              <a:off x="15461368" y="4346725"/>
              <a:ext cx="17463" cy="238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5" name="Freeform 322"/>
            <p:cNvSpPr>
              <a:spLocks noEditPoints="1"/>
            </p:cNvSpPr>
            <p:nvPr userDrawn="1"/>
          </p:nvSpPr>
          <p:spPr bwMode="auto">
            <a:xfrm>
              <a:off x="15461368" y="4218138"/>
              <a:ext cx="244475" cy="128588"/>
            </a:xfrm>
            <a:custGeom>
              <a:avLst/>
              <a:gdLst>
                <a:gd name="T0" fmla="*/ 144 w 154"/>
                <a:gd name="T1" fmla="*/ 10 h 81"/>
                <a:gd name="T2" fmla="*/ 144 w 154"/>
                <a:gd name="T3" fmla="*/ 0 h 81"/>
                <a:gd name="T4" fmla="*/ 154 w 154"/>
                <a:gd name="T5" fmla="*/ 0 h 81"/>
                <a:gd name="T6" fmla="*/ 154 w 154"/>
                <a:gd name="T7" fmla="*/ 10 h 81"/>
                <a:gd name="T8" fmla="*/ 144 w 154"/>
                <a:gd name="T9" fmla="*/ 10 h 81"/>
                <a:gd name="T10" fmla="*/ 0 w 154"/>
                <a:gd name="T11" fmla="*/ 81 h 81"/>
                <a:gd name="T12" fmla="*/ 0 w 154"/>
                <a:gd name="T13" fmla="*/ 69 h 81"/>
                <a:gd name="T14" fmla="*/ 11 w 154"/>
                <a:gd name="T15" fmla="*/ 69 h 81"/>
                <a:gd name="T16" fmla="*/ 11 w 154"/>
                <a:gd name="T17" fmla="*/ 81 h 81"/>
                <a:gd name="T18" fmla="*/ 0 w 154"/>
                <a:gd name="T19" fmla="*/ 81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4" h="81">
                  <a:moveTo>
                    <a:pt x="144" y="10"/>
                  </a:moveTo>
                  <a:lnTo>
                    <a:pt x="144" y="0"/>
                  </a:lnTo>
                  <a:lnTo>
                    <a:pt x="154" y="0"/>
                  </a:lnTo>
                  <a:lnTo>
                    <a:pt x="154" y="10"/>
                  </a:lnTo>
                  <a:lnTo>
                    <a:pt x="144" y="10"/>
                  </a:lnTo>
                  <a:moveTo>
                    <a:pt x="0" y="81"/>
                  </a:moveTo>
                  <a:lnTo>
                    <a:pt x="0" y="69"/>
                  </a:lnTo>
                  <a:lnTo>
                    <a:pt x="11" y="69"/>
                  </a:lnTo>
                  <a:lnTo>
                    <a:pt x="11" y="81"/>
                  </a:lnTo>
                  <a:lnTo>
                    <a:pt x="0" y="81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6" name="Freeform 324"/>
            <p:cNvSpPr>
              <a:spLocks noEditPoints="1"/>
            </p:cNvSpPr>
            <p:nvPr userDrawn="1"/>
          </p:nvSpPr>
          <p:spPr bwMode="auto">
            <a:xfrm>
              <a:off x="15461368" y="4218138"/>
              <a:ext cx="228600" cy="109538"/>
            </a:xfrm>
            <a:custGeom>
              <a:avLst/>
              <a:gdLst>
                <a:gd name="T0" fmla="*/ 133 w 144"/>
                <a:gd name="T1" fmla="*/ 10 h 69"/>
                <a:gd name="T2" fmla="*/ 133 w 144"/>
                <a:gd name="T3" fmla="*/ 0 h 69"/>
                <a:gd name="T4" fmla="*/ 144 w 144"/>
                <a:gd name="T5" fmla="*/ 0 h 69"/>
                <a:gd name="T6" fmla="*/ 144 w 144"/>
                <a:gd name="T7" fmla="*/ 10 h 69"/>
                <a:gd name="T8" fmla="*/ 133 w 144"/>
                <a:gd name="T9" fmla="*/ 10 h 69"/>
                <a:gd name="T10" fmla="*/ 0 w 144"/>
                <a:gd name="T11" fmla="*/ 69 h 69"/>
                <a:gd name="T12" fmla="*/ 0 w 144"/>
                <a:gd name="T13" fmla="*/ 60 h 69"/>
                <a:gd name="T14" fmla="*/ 11 w 144"/>
                <a:gd name="T15" fmla="*/ 60 h 69"/>
                <a:gd name="T16" fmla="*/ 11 w 144"/>
                <a:gd name="T17" fmla="*/ 69 h 69"/>
                <a:gd name="T18" fmla="*/ 0 w 144"/>
                <a:gd name="T19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4" h="69">
                  <a:moveTo>
                    <a:pt x="133" y="10"/>
                  </a:moveTo>
                  <a:lnTo>
                    <a:pt x="133" y="0"/>
                  </a:lnTo>
                  <a:lnTo>
                    <a:pt x="144" y="0"/>
                  </a:lnTo>
                  <a:lnTo>
                    <a:pt x="144" y="10"/>
                  </a:lnTo>
                  <a:lnTo>
                    <a:pt x="133" y="10"/>
                  </a:lnTo>
                  <a:moveTo>
                    <a:pt x="0" y="69"/>
                  </a:moveTo>
                  <a:lnTo>
                    <a:pt x="0" y="60"/>
                  </a:lnTo>
                  <a:lnTo>
                    <a:pt x="11" y="60"/>
                  </a:lnTo>
                  <a:lnTo>
                    <a:pt x="11" y="69"/>
                  </a:lnTo>
                  <a:lnTo>
                    <a:pt x="0" y="69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7" name="Freeform 327"/>
            <p:cNvSpPr>
              <a:spLocks/>
            </p:cNvSpPr>
            <p:nvPr userDrawn="1"/>
          </p:nvSpPr>
          <p:spPr bwMode="auto">
            <a:xfrm>
              <a:off x="15543918" y="4218138"/>
              <a:ext cx="128588" cy="15875"/>
            </a:xfrm>
            <a:custGeom>
              <a:avLst/>
              <a:gdLst>
                <a:gd name="T0" fmla="*/ 15 w 81"/>
                <a:gd name="T1" fmla="*/ 10 h 10"/>
                <a:gd name="T2" fmla="*/ 0 w 81"/>
                <a:gd name="T3" fmla="*/ 0 h 10"/>
                <a:gd name="T4" fmla="*/ 81 w 81"/>
                <a:gd name="T5" fmla="*/ 0 h 10"/>
                <a:gd name="T6" fmla="*/ 81 w 81"/>
                <a:gd name="T7" fmla="*/ 10 h 10"/>
                <a:gd name="T8" fmla="*/ 15 w 81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10">
                  <a:moveTo>
                    <a:pt x="15" y="10"/>
                  </a:moveTo>
                  <a:lnTo>
                    <a:pt x="0" y="0"/>
                  </a:lnTo>
                  <a:lnTo>
                    <a:pt x="81" y="0"/>
                  </a:lnTo>
                  <a:lnTo>
                    <a:pt x="81" y="10"/>
                  </a:lnTo>
                  <a:lnTo>
                    <a:pt x="15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  <p:sp>
          <p:nvSpPr>
            <p:cNvPr id="78" name="Freeform 330"/>
            <p:cNvSpPr>
              <a:spLocks/>
            </p:cNvSpPr>
            <p:nvPr userDrawn="1"/>
          </p:nvSpPr>
          <p:spPr bwMode="auto">
            <a:xfrm>
              <a:off x="15580431" y="4251475"/>
              <a:ext cx="85725" cy="15875"/>
            </a:xfrm>
            <a:custGeom>
              <a:avLst/>
              <a:gdLst>
                <a:gd name="T0" fmla="*/ 0 w 54"/>
                <a:gd name="T1" fmla="*/ 0 h 10"/>
                <a:gd name="T2" fmla="*/ 54 w 54"/>
                <a:gd name="T3" fmla="*/ 0 h 10"/>
                <a:gd name="T4" fmla="*/ 54 w 54"/>
                <a:gd name="T5" fmla="*/ 10 h 10"/>
                <a:gd name="T6" fmla="*/ 0 w 54"/>
                <a:gd name="T7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0">
                  <a:moveTo>
                    <a:pt x="0" y="0"/>
                  </a:moveTo>
                  <a:lnTo>
                    <a:pt x="54" y="0"/>
                  </a:lnTo>
                  <a:lnTo>
                    <a:pt x="54" y="10"/>
                  </a:lnTo>
                  <a:lnTo>
                    <a:pt x="0" y="1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en-GB" sz="1350" dirty="0"/>
            </a:p>
          </p:txBody>
        </p:sp>
      </p:grpSp>
      <p:sp>
        <p:nvSpPr>
          <p:cNvPr id="79" name="Rectangle 78"/>
          <p:cNvSpPr/>
          <p:nvPr/>
        </p:nvSpPr>
        <p:spPr>
          <a:xfrm>
            <a:off x="628654" y="1814657"/>
            <a:ext cx="8410073" cy="28943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>
              <a:lnSpc>
                <a:spcPct val="110000"/>
              </a:lnSpc>
              <a:spcAft>
                <a:spcPts val="900"/>
              </a:spcAft>
              <a:buClr>
                <a:srgbClr val="D9AB16"/>
              </a:buClr>
            </a:pPr>
            <a:r>
              <a:rPr lang="en-GB" b="1" dirty="0">
                <a:solidFill>
                  <a:schemeClr val="accent2">
                    <a:lumMod val="75000"/>
                  </a:schemeClr>
                </a:solidFill>
              </a:rPr>
              <a:t>Risks Relating to Existing Actuarial Tasks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3710578" y="4920238"/>
            <a:ext cx="5057776" cy="92403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fontAlgn="base">
              <a:lnSpc>
                <a:spcPct val="110000"/>
              </a:lnSpc>
              <a:spcAft>
                <a:spcPts val="900"/>
              </a:spcAft>
              <a:buClr>
                <a:srgbClr val="D9AB16"/>
              </a:buClr>
            </a:pPr>
            <a:r>
              <a:rPr lang="en-GB" sz="1500" b="1" dirty="0">
                <a:solidFill>
                  <a:schemeClr val="accent2">
                    <a:lumMod val="75000"/>
                  </a:schemeClr>
                </a:solidFill>
              </a:rPr>
              <a:t>Wider Risks</a:t>
            </a:r>
            <a:endParaRPr lang="en-GB" sz="1350" dirty="0">
              <a:solidFill>
                <a:schemeClr val="accent2">
                  <a:lumMod val="75000"/>
                </a:schemeClr>
              </a:solidFill>
            </a:endParaRPr>
          </a:p>
          <a:p>
            <a:pPr marL="257162" indent="-257162" fontAlgn="base">
              <a:lnSpc>
                <a:spcPct val="110000"/>
              </a:lnSpc>
              <a:spcAft>
                <a:spcPts val="900"/>
              </a:spcAft>
              <a:buClr>
                <a:srgbClr val="D9AB16"/>
              </a:buClr>
              <a:buFont typeface="Arial" panose="020B0604020202020204" pitchFamily="34" charset="0"/>
              <a:buChar char="•"/>
            </a:pPr>
            <a:r>
              <a:rPr lang="en-GB" sz="1350" dirty="0"/>
              <a:t>Automation leading to fewer junior staff being trained</a:t>
            </a:r>
          </a:p>
          <a:p>
            <a:pPr marL="257162" indent="-257162" fontAlgn="base">
              <a:lnSpc>
                <a:spcPct val="110000"/>
              </a:lnSpc>
              <a:spcAft>
                <a:spcPts val="900"/>
              </a:spcAft>
              <a:buClr>
                <a:srgbClr val="D9AB16"/>
              </a:buClr>
              <a:buFont typeface="Arial" panose="020B0604020202020204" pitchFamily="34" charset="0"/>
              <a:buChar char="•"/>
            </a:pPr>
            <a:r>
              <a:rPr lang="en-GB" sz="1350" dirty="0"/>
              <a:t>Job losses and widening inequality as a result of automation</a:t>
            </a:r>
          </a:p>
        </p:txBody>
      </p:sp>
    </p:spTree>
    <p:extLst>
      <p:ext uri="{BB962C8B-B14F-4D97-AF65-F5344CB8AC3E}">
        <p14:creationId xmlns:p14="http://schemas.microsoft.com/office/powerpoint/2010/main" val="845356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3928" y="2238063"/>
            <a:ext cx="4062413" cy="1746647"/>
          </a:xfrm>
        </p:spPr>
        <p:txBody>
          <a:bodyPr anchor="t">
            <a:normAutofit/>
          </a:bodyPr>
          <a:lstStyle/>
          <a:p>
            <a:pPr algn="l"/>
            <a:r>
              <a:rPr lang="en-GB" sz="4400" b="1" dirty="0">
                <a:solidFill>
                  <a:srgbClr val="B9235E"/>
                </a:solidFill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4724807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RESET" val="Active"/>
  <p:tag name="STOREDTOP" val=" 118.3849"/>
  <p:tag name="STOREDLEFT" val=" 195.9232"/>
  <p:tag name="STOREDWIDTH" val=" 328.8189"/>
  <p:tag name="STOREDHEIGHT" val=" 328.8189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20144</TotalTime>
  <Words>371</Words>
  <Application>Microsoft Office PowerPoint</Application>
  <PresentationFormat>On-screen Show (4:3)</PresentationFormat>
  <Paragraphs>81</Paragraphs>
  <Slides>7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Office Theme</vt:lpstr>
      <vt:lpstr>Machine Learning for Actuaries</vt:lpstr>
      <vt:lpstr>Working Party Overview</vt:lpstr>
      <vt:lpstr>Actuaries &amp; Data Science</vt:lpstr>
      <vt:lpstr>Data Science Process &amp; the Actuarial Control Cycle</vt:lpstr>
      <vt:lpstr>Data Science Benefits to Actuaries</vt:lpstr>
      <vt:lpstr>Machine Learning Risks</vt:lpstr>
      <vt:lpstr>Thank You</vt:lpstr>
    </vt:vector>
  </TitlesOfParts>
  <Company>Grant Thornton UK LLP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 &amp; Data Science f</dc:title>
  <dc:creator>Alexander JM Labram</dc:creator>
  <cp:lastModifiedBy>Steven Perkins</cp:lastModifiedBy>
  <cp:revision>319</cp:revision>
  <cp:lastPrinted>2017-01-31T12:42:59Z</cp:lastPrinted>
  <dcterms:created xsi:type="dcterms:W3CDTF">2016-12-08T17:31:16Z</dcterms:created>
  <dcterms:modified xsi:type="dcterms:W3CDTF">2018-07-10T07:36:42Z</dcterms:modified>
</cp:coreProperties>
</file>